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4" r:id="rId5"/>
    <p:sldId id="265" r:id="rId6"/>
    <p:sldId id="266" r:id="rId7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62" d="100"/>
          <a:sy n="62" d="100"/>
        </p:scale>
        <p:origin x="-2154" y="-84"/>
      </p:cViewPr>
      <p:guideLst>
        <p:guide orient="horz" pos="224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9799-1EC9-40CC-9E21-3902A26E4C09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CBFE-5272-42A8-A215-1FBF03261F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9E0E-8C06-417F-BCCC-4532C88E59EF}" type="datetimeFigureOut">
              <a:rPr lang="ko-KR" altLang="en-US" smtClean="0"/>
              <a:pPr/>
              <a:t>2010-05-14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294D-0BB0-4B12-9408-0A65EA5F4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962089" y="223933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latin typeface="Book Antiqua" pitchFamily="18" charset="0"/>
              </a:rPr>
              <a:t>THESIS</a:t>
            </a:r>
            <a:endParaRPr lang="ko-KR" altLang="en-US" dirty="0">
              <a:ln>
                <a:solidFill>
                  <a:sysClr val="windowText" lastClr="000000"/>
                </a:solidFill>
              </a:ln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36" y="2680104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latin typeface="Book Antiqua" pitchFamily="18" charset="0"/>
              </a:rPr>
              <a:t>THE LEARNING ENVIRONMENTS</a:t>
            </a:r>
            <a:endParaRPr lang="ko-KR" altLang="en-US" dirty="0">
              <a:ln>
                <a:solidFill>
                  <a:sysClr val="windowText" lastClr="000000"/>
                </a:solidFill>
              </a:ln>
              <a:latin typeface="Book Antiq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01313" y="857224"/>
            <a:ext cx="436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Book Antiqua" pitchFamily="18" charset="0"/>
              </a:rPr>
              <a:t>TESOL 01: Second Language Acquisition</a:t>
            </a:r>
            <a:endParaRPr lang="ko-KR" altLang="ko-KR" dirty="0" smtClean="0">
              <a:latin typeface="Book Antiqu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8845" y="6323442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latin typeface="Book Antiqua" pitchFamily="18" charset="0"/>
              </a:rPr>
              <a:t>WRITER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9010" y="6760823"/>
            <a:ext cx="3767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Book Antiqua" pitchFamily="18" charset="0"/>
              </a:rPr>
              <a:t>29</a:t>
            </a:r>
            <a:r>
              <a:rPr lang="en-US" altLang="ko-KR" baseline="30000" dirty="0" smtClean="0">
                <a:latin typeface="Book Antiqua" pitchFamily="18" charset="0"/>
              </a:rPr>
              <a:t>TH </a:t>
            </a:r>
            <a:r>
              <a:rPr lang="en-US" altLang="ko-KR" dirty="0" smtClean="0">
                <a:latin typeface="Book Antiqua" pitchFamily="18" charset="0"/>
              </a:rPr>
              <a:t>  TESOL WEEKEND COURSE</a:t>
            </a:r>
          </a:p>
          <a:p>
            <a:r>
              <a:rPr lang="en-US" altLang="ko-KR" baseline="30000" dirty="0" smtClean="0">
                <a:latin typeface="Book Antiqua" pitchFamily="18" charset="0"/>
              </a:rPr>
              <a:t> </a:t>
            </a:r>
            <a:r>
              <a:rPr lang="en-US" altLang="ko-KR" dirty="0" smtClean="0">
                <a:latin typeface="Book Antiqua" pitchFamily="18" charset="0"/>
              </a:rPr>
              <a:t>     CHARLIE ( DAIKWON LEE)</a:t>
            </a:r>
            <a:endParaRPr lang="en-US" altLang="ko-KR" baseline="30000" dirty="0" smtClean="0">
              <a:latin typeface="Book Antiqu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91436" y="360879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latin typeface="Book Antiqua" pitchFamily="18" charset="0"/>
              </a:rPr>
              <a:t>DUE DATE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00306" y="4037426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Book Antiqua" pitchFamily="18" charset="0"/>
              </a:rPr>
              <a:t>15</a:t>
            </a:r>
            <a:r>
              <a:rPr lang="en-US" altLang="ko-KR" baseline="30000" dirty="0" smtClean="0">
                <a:latin typeface="Book Antiqua" pitchFamily="18" charset="0"/>
              </a:rPr>
              <a:t>th</a:t>
            </a:r>
            <a:r>
              <a:rPr lang="en-US" altLang="ko-KR" dirty="0" smtClean="0">
                <a:latin typeface="Book Antiqua" pitchFamily="18" charset="0"/>
              </a:rPr>
              <a:t>  MAY, 2010</a:t>
            </a:r>
            <a:endParaRPr lang="en-US" altLang="ko-KR" baseline="30000" dirty="0" smtClean="0">
              <a:latin typeface="Book Antiqu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1436" y="4966120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  <a:latin typeface="Book Antiqua" pitchFamily="18" charset="0"/>
              </a:rPr>
              <a:t>TEACHER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00306" y="5382606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Book Antiqua" pitchFamily="18" charset="0"/>
              </a:rPr>
              <a:t>DAVID MCGILL</a:t>
            </a:r>
            <a:endParaRPr lang="en-US" altLang="ko-KR" baseline="30000" dirty="0" smtClean="0">
              <a:latin typeface="Book Antiqua" pitchFamily="18" charset="0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1036320" y="1596392"/>
            <a:ext cx="4785360" cy="640463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5453" y="712208"/>
            <a:ext cx="6951839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FTAs with various counties are in process and some have </a:t>
            </a:r>
          </a:p>
          <a:p>
            <a:r>
              <a:rPr lang="en-US" altLang="ko-KR" dirty="0" smtClean="0"/>
              <a:t>already been made, which means the world is going global </a:t>
            </a:r>
          </a:p>
          <a:p>
            <a:r>
              <a:rPr lang="en-US" altLang="ko-KR" dirty="0" smtClean="0"/>
              <a:t>and the necessity of learning English as a universal language </a:t>
            </a:r>
          </a:p>
          <a:p>
            <a:r>
              <a:rPr lang="en-US" altLang="ko-KR" dirty="0" smtClean="0"/>
              <a:t>in the business field is increasing sharply.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keen competition of Korean companies with other</a:t>
            </a:r>
          </a:p>
          <a:p>
            <a:r>
              <a:rPr lang="en-US" altLang="ko-KR" dirty="0" smtClean="0"/>
              <a:t>countries’ were expected a long while ago, and in order to</a:t>
            </a:r>
          </a:p>
          <a:p>
            <a:r>
              <a:rPr lang="en-US" altLang="ko-KR" dirty="0" smtClean="0"/>
              <a:t>keep up with the times and be competitive in global markets,</a:t>
            </a:r>
          </a:p>
          <a:p>
            <a:r>
              <a:rPr lang="en-US" altLang="ko-KR" dirty="0" smtClean="0"/>
              <a:t>the government has been trying to make the education system </a:t>
            </a:r>
          </a:p>
          <a:p>
            <a:r>
              <a:rPr lang="en-US" altLang="ko-KR" dirty="0" smtClean="0"/>
              <a:t>more effective and practical which enables us to communicate </a:t>
            </a:r>
          </a:p>
          <a:p>
            <a:r>
              <a:rPr lang="en-US" altLang="ko-KR" dirty="0" smtClean="0"/>
              <a:t>with people from around the world.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Let’s see what the changes that have been made to learning </a:t>
            </a:r>
          </a:p>
          <a:p>
            <a:r>
              <a:rPr lang="en-US" altLang="ko-KR" dirty="0" smtClean="0"/>
              <a:t>environments are and how to take advantage of them and </a:t>
            </a:r>
          </a:p>
          <a:p>
            <a:r>
              <a:rPr lang="en-US" altLang="ko-KR" dirty="0" smtClean="0"/>
              <a:t>study English strategically.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when I was in school,  I had to focus on lexis and grammar </a:t>
            </a:r>
          </a:p>
          <a:p>
            <a:r>
              <a:rPr lang="en-US" altLang="ko-KR" dirty="0" smtClean="0"/>
              <a:t>among language systems for reading , which consisted of </a:t>
            </a:r>
          </a:p>
          <a:p>
            <a:r>
              <a:rPr lang="en-US" altLang="ko-KR" dirty="0" smtClean="0"/>
              <a:t>exams. So, It is normal for people over 40 not to have </a:t>
            </a:r>
          </a:p>
          <a:p>
            <a:r>
              <a:rPr lang="en-US" altLang="ko-KR" dirty="0" smtClean="0"/>
              <a:t>productive skills(Writing &amp; Speaking) since teachers in their </a:t>
            </a:r>
          </a:p>
          <a:p>
            <a:r>
              <a:rPr lang="en-US" altLang="ko-KR" dirty="0" smtClean="0"/>
              <a:t>school days were rarely able to write and speak English.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They could be categorized into the explainer among three</a:t>
            </a:r>
          </a:p>
          <a:p>
            <a:r>
              <a:rPr lang="en-US" altLang="ko-KR" dirty="0" smtClean="0"/>
              <a:t>teaching styles (the explainer, the involver, the enabler) </a:t>
            </a:r>
          </a:p>
          <a:p>
            <a:r>
              <a:rPr lang="en-US" altLang="ko-KR" dirty="0" smtClean="0"/>
              <a:t>suggested by Adrian Underhill  who knows their subject matter</a:t>
            </a:r>
          </a:p>
          <a:p>
            <a:r>
              <a:rPr lang="en-US" altLang="ko-KR" dirty="0" smtClean="0"/>
              <a:t>very well but relies mainly on explaining as a way of conveying</a:t>
            </a:r>
          </a:p>
          <a:p>
            <a:r>
              <a:rPr lang="en-US" altLang="ko-KR" dirty="0" smtClean="0"/>
              <a:t>information to the students because they did nothing but teach </a:t>
            </a:r>
          </a:p>
          <a:p>
            <a:r>
              <a:rPr lang="en-US" altLang="ko-KR" dirty="0" smtClean="0"/>
              <a:t>lexis and grammar for reading.</a:t>
            </a:r>
          </a:p>
          <a:p>
            <a:endParaRPr lang="en-US" altLang="ko-KR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97927" y="229522"/>
            <a:ext cx="341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</a:rPr>
              <a:t>The Learning Environments - 1</a:t>
            </a:r>
            <a:endParaRPr lang="ko-KR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66506" y="58385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66506" y="61433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5453" y="720961"/>
            <a:ext cx="7109382" cy="8679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However, these days English textbooks have been designed to</a:t>
            </a:r>
          </a:p>
          <a:p>
            <a:r>
              <a:rPr lang="en-US" altLang="ko-KR" dirty="0" smtClean="0"/>
              <a:t>improve productive skills and teachers are also familiar with</a:t>
            </a:r>
          </a:p>
          <a:p>
            <a:r>
              <a:rPr lang="en-US" altLang="ko-KR" dirty="0" smtClean="0"/>
              <a:t>them, many of whom might belong to the enabler who is </a:t>
            </a:r>
          </a:p>
          <a:p>
            <a:r>
              <a:rPr lang="en-US" altLang="ko-KR" dirty="0" smtClean="0"/>
              <a:t>confident enough to share control with the learners, or perhaps </a:t>
            </a:r>
          </a:p>
          <a:p>
            <a:r>
              <a:rPr lang="en-US" altLang="ko-KR" dirty="0" smtClean="0"/>
              <a:t>to hand it over to them entirely.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The classrooms are now equipped with cutting-edge tools</a:t>
            </a:r>
          </a:p>
          <a:p>
            <a:r>
              <a:rPr lang="en-US" altLang="ko-KR" dirty="0" smtClean="0"/>
              <a:t>such as the computer and audio-visual aids for effective </a:t>
            </a:r>
          </a:p>
          <a:p>
            <a:r>
              <a:rPr lang="en-US" altLang="ko-KR" dirty="0" smtClean="0"/>
              <a:t>teaching and learner retention.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Everything seems almost ready to learn the five basic language</a:t>
            </a:r>
          </a:p>
          <a:p>
            <a:r>
              <a:rPr lang="en-US" altLang="ko-KR" dirty="0" smtClean="0"/>
              <a:t>systems(function, discourse, lexis, grammar, pronunciation) in </a:t>
            </a:r>
          </a:p>
          <a:p>
            <a:r>
              <a:rPr lang="en-US" altLang="ko-KR" dirty="0" smtClean="0"/>
              <a:t>school, whether or not the government’s policy on the recently </a:t>
            </a:r>
          </a:p>
          <a:p>
            <a:r>
              <a:rPr lang="en-US" altLang="ko-KR" dirty="0" smtClean="0"/>
              <a:t>initiated school system has taken root.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Apart from school days, one of the places where we can </a:t>
            </a:r>
          </a:p>
          <a:p>
            <a:r>
              <a:rPr lang="en-US" altLang="ko-KR" dirty="0" smtClean="0"/>
              <a:t>improve our productive skills would be the academy. According</a:t>
            </a:r>
          </a:p>
          <a:p>
            <a:r>
              <a:rPr lang="en-US" altLang="ko-KR" dirty="0" smtClean="0"/>
              <a:t>to Knowles’ Characteristics of Adult Learners, adults have the </a:t>
            </a:r>
          </a:p>
          <a:p>
            <a:r>
              <a:rPr lang="en-US" altLang="ko-KR" dirty="0" smtClean="0"/>
              <a:t>following five characteristics ; 1) adults have knowledge and life </a:t>
            </a:r>
          </a:p>
          <a:p>
            <a:r>
              <a:rPr lang="en-US" altLang="ko-KR" dirty="0" smtClean="0"/>
              <a:t>experience 2) adults are independent and self-motivated 3)</a:t>
            </a:r>
          </a:p>
          <a:p>
            <a:r>
              <a:rPr lang="en-US" altLang="ko-KR" dirty="0" smtClean="0"/>
              <a:t> Adults are relevancy-oriented 4) adults are goal-oriented 5) </a:t>
            </a:r>
          </a:p>
          <a:p>
            <a:r>
              <a:rPr lang="en-US" altLang="ko-KR" dirty="0" smtClean="0"/>
              <a:t>adults need respect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when I started learning to speak English in an academy, there</a:t>
            </a:r>
          </a:p>
          <a:p>
            <a:r>
              <a:rPr lang="en-US" altLang="ko-KR" dirty="0" smtClean="0"/>
              <a:t>were a few native English speakers in Korea, almost all of whom</a:t>
            </a:r>
          </a:p>
          <a:p>
            <a:r>
              <a:rPr lang="en-US" altLang="ko-KR" dirty="0" smtClean="0"/>
              <a:t>were not educated to teach it.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in many cases, they were categorized into the explainer,</a:t>
            </a:r>
          </a:p>
          <a:p>
            <a:r>
              <a:rPr lang="en-US" altLang="ko-KR" dirty="0" smtClean="0"/>
              <a:t>who spent almost the whole class explaining  words, idioms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97927" y="229522"/>
            <a:ext cx="341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</a:rPr>
              <a:t>The Learning Environments - 2</a:t>
            </a:r>
            <a:endParaRPr lang="ko-KR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66506" y="58385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66506" y="61433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5453" y="711083"/>
            <a:ext cx="6860404" cy="8679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and expressions that adults can look up in a dictionary or </a:t>
            </a:r>
          </a:p>
          <a:p>
            <a:r>
              <a:rPr lang="en-US" altLang="ko-KR" dirty="0" smtClean="0"/>
              <a:t>books and then teach themselves in other places like libraries</a:t>
            </a:r>
          </a:p>
          <a:p>
            <a:r>
              <a:rPr lang="en-US" altLang="ko-KR" dirty="0" smtClean="0"/>
              <a:t>or homes.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According to Knowles’ Characteristics, those adults enrolling in</a:t>
            </a:r>
          </a:p>
          <a:p>
            <a:r>
              <a:rPr lang="en-US" altLang="ko-KR" dirty="0" smtClean="0"/>
              <a:t>English courses are independent &amp; goal-oriented, and </a:t>
            </a:r>
          </a:p>
          <a:p>
            <a:r>
              <a:rPr lang="en-US" altLang="ko-KR" dirty="0" smtClean="0"/>
              <a:t>supposedly have knowledge at least about lexis &amp; grammar.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Therefore, all they need will be given as many opportunities as</a:t>
            </a:r>
          </a:p>
          <a:p>
            <a:r>
              <a:rPr lang="en-US" altLang="ko-KR" dirty="0" smtClean="0"/>
              <a:t>possible to get what they know out of their mouths.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Recently, more educated native speakers who know what to do</a:t>
            </a:r>
          </a:p>
          <a:p>
            <a:r>
              <a:rPr lang="en-US" altLang="ko-KR" dirty="0" smtClean="0"/>
              <a:t>in class as the enabler are coming to Korea for teaching jobs </a:t>
            </a:r>
          </a:p>
          <a:p>
            <a:r>
              <a:rPr lang="en-US" altLang="ko-KR" dirty="0" smtClean="0"/>
              <a:t>owing to the changes recently made to the education system </a:t>
            </a:r>
          </a:p>
          <a:p>
            <a:r>
              <a:rPr lang="en-US" altLang="ko-KR" dirty="0" smtClean="0"/>
              <a:t>and the more stringent screening for them by the government.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Another place or way to develop English skills can be the</a:t>
            </a:r>
          </a:p>
          <a:p>
            <a:r>
              <a:rPr lang="en-US" altLang="ko-KR" dirty="0" smtClean="0"/>
              <a:t>internet that contains a wide variety of websites providing</a:t>
            </a:r>
          </a:p>
          <a:p>
            <a:r>
              <a:rPr lang="en-US" altLang="ko-KR" dirty="0" smtClean="0"/>
              <a:t>learning materials and excellent teachers.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Now, we can take online lectures for grammar in a form of </a:t>
            </a:r>
          </a:p>
          <a:p>
            <a:r>
              <a:rPr lang="en-US" altLang="ko-KR" dirty="0" smtClean="0"/>
              <a:t>Videos and practice Speaking &amp; writing through certain</a:t>
            </a:r>
          </a:p>
          <a:p>
            <a:r>
              <a:rPr lang="en-US" altLang="ko-KR" dirty="0" smtClean="0"/>
              <a:t>programs or e-mail.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When you develop English skills through the previously </a:t>
            </a:r>
          </a:p>
          <a:p>
            <a:r>
              <a:rPr lang="en-US" altLang="ko-KR" dirty="0" smtClean="0"/>
              <a:t>mentioned places, I personally would like to recommend you </a:t>
            </a:r>
          </a:p>
          <a:p>
            <a:r>
              <a:rPr lang="en-US" altLang="ko-KR" dirty="0" smtClean="0"/>
              <a:t>The Monitor  Hypothesis among Stephen </a:t>
            </a:r>
            <a:r>
              <a:rPr lang="en-US" altLang="ko-KR" dirty="0" err="1" smtClean="0"/>
              <a:t>Krashen’s</a:t>
            </a:r>
            <a:r>
              <a:rPr lang="en-US" altLang="ko-KR" dirty="0" smtClean="0"/>
              <a:t> five main</a:t>
            </a:r>
          </a:p>
          <a:p>
            <a:r>
              <a:rPr lang="en-US" altLang="ko-KR" dirty="0" smtClean="0"/>
              <a:t>hypotheses  as follows; 1) Acquisition VS Learning Hypothesis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97927" y="229522"/>
            <a:ext cx="341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</a:rPr>
              <a:t>The Learning Environments - 3</a:t>
            </a:r>
            <a:endParaRPr lang="ko-KR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66506" y="58385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66506" y="61433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5453" y="711083"/>
            <a:ext cx="684873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2)The Natural Order Hypothesis 3) The Monitor Hypothesis 4)</a:t>
            </a:r>
          </a:p>
          <a:p>
            <a:r>
              <a:rPr lang="en-US" altLang="ko-KR" dirty="0" smtClean="0"/>
              <a:t>The Input Hypothesis 5) Affective Filter Hypothesis)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It is recommendable to those who have the knowledge of </a:t>
            </a:r>
          </a:p>
          <a:p>
            <a:r>
              <a:rPr lang="en-US" altLang="ko-KR" dirty="0" smtClean="0"/>
              <a:t>grammar and lexis, which requires attention to mistakes and </a:t>
            </a:r>
          </a:p>
          <a:p>
            <a:r>
              <a:rPr lang="en-US" altLang="ko-KR" dirty="0" smtClean="0"/>
              <a:t>self-correction.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Please don’t try to make corrections to the mistakes you make</a:t>
            </a:r>
          </a:p>
          <a:p>
            <a:r>
              <a:rPr lang="en-US" altLang="ko-KR" dirty="0" smtClean="0"/>
              <a:t>at first and just focus on communication itself.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addition, you might want to spend more time on function </a:t>
            </a:r>
          </a:p>
          <a:p>
            <a:r>
              <a:rPr lang="en-US" altLang="ko-KR" dirty="0" smtClean="0"/>
              <a:t>words such as an article, prepositions and so on, which I </a:t>
            </a:r>
          </a:p>
          <a:p>
            <a:r>
              <a:rPr lang="en-US" altLang="ko-KR" dirty="0" smtClean="0"/>
              <a:t>think are not regarded as important elements but help study </a:t>
            </a:r>
          </a:p>
          <a:p>
            <a:r>
              <a:rPr lang="en-US" altLang="ko-KR" dirty="0" smtClean="0"/>
              <a:t>yourselves and express your opinions or thinking in detail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Consequently, now that the world is changing and so is the </a:t>
            </a:r>
          </a:p>
          <a:p>
            <a:r>
              <a:rPr lang="en-US" altLang="ko-KR" dirty="0" smtClean="0"/>
              <a:t>nation inside, We’ll need to be aware of the exact changes and</a:t>
            </a:r>
          </a:p>
          <a:p>
            <a:r>
              <a:rPr lang="en-US" altLang="ko-KR" dirty="0" smtClean="0"/>
              <a:t>plan desirable learning strategies accordingly. I believe we can </a:t>
            </a:r>
          </a:p>
          <a:p>
            <a:r>
              <a:rPr lang="en-US" altLang="ko-KR" dirty="0" smtClean="0"/>
              <a:t>enhance our quality of life and find more chances in many</a:t>
            </a:r>
          </a:p>
          <a:p>
            <a:r>
              <a:rPr lang="en-US" altLang="ko-KR" dirty="0" smtClean="0"/>
              <a:t>ways through developing English skills. Break a leg!</a:t>
            </a:r>
          </a:p>
          <a:p>
            <a:endParaRPr lang="en-US" altLang="ko-KR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97927" y="229522"/>
            <a:ext cx="341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n>
                  <a:solidFill>
                    <a:sysClr val="windowText" lastClr="000000"/>
                  </a:solidFill>
                </a:ln>
              </a:rPr>
              <a:t>The Learning Environments - 4</a:t>
            </a:r>
            <a:endParaRPr lang="ko-KR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66506" y="58385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66506" y="614335"/>
            <a:ext cx="3227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892</Words>
  <Application>Microsoft Office PowerPoint</Application>
  <PresentationFormat>화면 슬라이드 쇼(4:3)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7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</vt:vector>
  </TitlesOfParts>
  <Company>sidex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daikwon</dc:creator>
  <cp:lastModifiedBy>daikwon</cp:lastModifiedBy>
  <cp:revision>194</cp:revision>
  <dcterms:created xsi:type="dcterms:W3CDTF">2010-05-11T00:03:55Z</dcterms:created>
  <dcterms:modified xsi:type="dcterms:W3CDTF">2010-05-14T00:50:43Z</dcterms:modified>
</cp:coreProperties>
</file>