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70" r:id="rId3"/>
    <p:sldId id="257" r:id="rId4"/>
    <p:sldId id="258" r:id="rId5"/>
    <p:sldId id="259" r:id="rId6"/>
    <p:sldId id="260" r:id="rId7"/>
    <p:sldId id="271" r:id="rId8"/>
    <p:sldId id="261" r:id="rId9"/>
    <p:sldId id="262" r:id="rId10"/>
    <p:sldId id="263" r:id="rId11"/>
    <p:sldId id="264" r:id="rId12"/>
    <p:sldId id="265" r:id="rId13"/>
    <p:sldId id="266" r:id="rId14"/>
    <p:sldId id="272" r:id="rId15"/>
    <p:sldId id="267" r:id="rId16"/>
    <p:sldId id="268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208" autoAdjust="0"/>
    <p:restoredTop sz="94660"/>
  </p:normalViewPr>
  <p:slideViewPr>
    <p:cSldViewPr>
      <p:cViewPr varScale="1">
        <p:scale>
          <a:sx n="87" d="100"/>
          <a:sy n="87" d="100"/>
        </p:scale>
        <p:origin x="-133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586F2-4DD4-4C26-873A-8783FE939EF4}" type="datetimeFigureOut">
              <a:rPr lang="ko-KR" altLang="en-US" smtClean="0"/>
              <a:pPr/>
              <a:t>2011-08-18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5338-0EC6-417B-B4CF-D1D016D7AD8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586F2-4DD4-4C26-873A-8783FE939EF4}" type="datetimeFigureOut">
              <a:rPr lang="ko-KR" altLang="en-US" smtClean="0"/>
              <a:pPr/>
              <a:t>2011-08-18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5338-0EC6-417B-B4CF-D1D016D7AD8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586F2-4DD4-4C26-873A-8783FE939EF4}" type="datetimeFigureOut">
              <a:rPr lang="ko-KR" altLang="en-US" smtClean="0"/>
              <a:pPr/>
              <a:t>2011-08-18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5338-0EC6-417B-B4CF-D1D016D7AD8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586F2-4DD4-4C26-873A-8783FE939EF4}" type="datetimeFigureOut">
              <a:rPr lang="ko-KR" altLang="en-US" smtClean="0"/>
              <a:pPr/>
              <a:t>2011-08-18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5338-0EC6-417B-B4CF-D1D016D7AD8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586F2-4DD4-4C26-873A-8783FE939EF4}" type="datetimeFigureOut">
              <a:rPr lang="ko-KR" altLang="en-US" smtClean="0"/>
              <a:pPr/>
              <a:t>2011-08-18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5338-0EC6-417B-B4CF-D1D016D7AD8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586F2-4DD4-4C26-873A-8783FE939EF4}" type="datetimeFigureOut">
              <a:rPr lang="ko-KR" altLang="en-US" smtClean="0"/>
              <a:pPr/>
              <a:t>2011-08-18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5338-0EC6-417B-B4CF-D1D016D7AD8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586F2-4DD4-4C26-873A-8783FE939EF4}" type="datetimeFigureOut">
              <a:rPr lang="ko-KR" altLang="en-US" smtClean="0"/>
              <a:pPr/>
              <a:t>2011-08-18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5338-0EC6-417B-B4CF-D1D016D7AD8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586F2-4DD4-4C26-873A-8783FE939EF4}" type="datetimeFigureOut">
              <a:rPr lang="ko-KR" altLang="en-US" smtClean="0"/>
              <a:pPr/>
              <a:t>2011-08-18</a:t>
            </a:fld>
            <a:endParaRPr lang="ko-KR" altLang="en-US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905338-0EC6-417B-B4CF-D1D016D7AD8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586F2-4DD4-4C26-873A-8783FE939EF4}" type="datetimeFigureOut">
              <a:rPr lang="ko-KR" altLang="en-US" smtClean="0"/>
              <a:pPr/>
              <a:t>2011-08-18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5338-0EC6-417B-B4CF-D1D016D7AD8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586F2-4DD4-4C26-873A-8783FE939EF4}" type="datetimeFigureOut">
              <a:rPr lang="ko-KR" altLang="en-US" smtClean="0"/>
              <a:pPr/>
              <a:t>2011-08-18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4905338-0EC6-417B-B4CF-D1D016D7AD8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56586F2-4DD4-4C26-873A-8783FE939EF4}" type="datetimeFigureOut">
              <a:rPr lang="ko-KR" altLang="en-US" smtClean="0"/>
              <a:pPr/>
              <a:t>2011-08-18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5338-0EC6-417B-B4CF-D1D016D7AD8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자유형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56586F2-4DD4-4C26-873A-8783FE939EF4}" type="datetimeFigureOut">
              <a:rPr lang="ko-KR" altLang="en-US" smtClean="0"/>
              <a:pPr/>
              <a:t>2011-08-18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4905338-0EC6-417B-B4CF-D1D016D7AD8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1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1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1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1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1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1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6" name="내용 개체 틀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3999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="" xmlns:p14="http://schemas.microsoft.com/office/powerpoint/2010/main" val="227849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Definite article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7643192" cy="4525963"/>
          </a:xfrm>
        </p:spPr>
        <p:txBody>
          <a:bodyPr/>
          <a:lstStyle/>
          <a:p>
            <a:r>
              <a:rPr lang="en-US" altLang="ko-KR" dirty="0" smtClean="0"/>
              <a:t>The is also used before certain nouns that we know there is only one of a particular thing.</a:t>
            </a:r>
          </a:p>
          <a:p>
            <a:r>
              <a:rPr lang="en-US" altLang="ko-KR" dirty="0" smtClean="0"/>
              <a:t>Example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The</a:t>
            </a:r>
            <a:r>
              <a:rPr lang="en-US" altLang="ko-KR" dirty="0" smtClean="0"/>
              <a:t> sun, </a:t>
            </a:r>
            <a:r>
              <a:rPr lang="en-US" altLang="ko-KR" dirty="0" smtClean="0">
                <a:solidFill>
                  <a:srgbClr val="FF0000"/>
                </a:solidFill>
              </a:rPr>
              <a:t>the</a:t>
            </a:r>
            <a:r>
              <a:rPr lang="en-US" altLang="ko-KR" dirty="0" smtClean="0"/>
              <a:t> wind, </a:t>
            </a:r>
            <a:r>
              <a:rPr lang="en-US" altLang="ko-KR" dirty="0" smtClean="0">
                <a:solidFill>
                  <a:srgbClr val="FF0000"/>
                </a:solidFill>
              </a:rPr>
              <a:t>the</a:t>
            </a:r>
            <a:r>
              <a:rPr lang="en-US" altLang="ko-KR" dirty="0" smtClean="0"/>
              <a:t> earth, </a:t>
            </a:r>
            <a:r>
              <a:rPr lang="en-US" altLang="ko-KR" dirty="0" smtClean="0">
                <a:solidFill>
                  <a:srgbClr val="FF0000"/>
                </a:solidFill>
              </a:rPr>
              <a:t>the</a:t>
            </a:r>
            <a:r>
              <a:rPr lang="en-US" altLang="ko-KR" dirty="0" smtClean="0"/>
              <a:t> white house</a:t>
            </a:r>
          </a:p>
          <a:p>
            <a:pPr lvl="2"/>
            <a:r>
              <a:rPr lang="en-US" altLang="ko-KR" dirty="0" smtClean="0"/>
              <a:t>We only have one of each.</a:t>
            </a:r>
            <a:endParaRPr lang="en-US" altLang="ko-KR" dirty="0"/>
          </a:p>
          <a:p>
            <a:r>
              <a:rPr lang="en-US" altLang="ko-KR" dirty="0" smtClean="0"/>
              <a:t>EXCEPTION</a:t>
            </a:r>
          </a:p>
          <a:p>
            <a:pPr lvl="1"/>
            <a:r>
              <a:rPr lang="en-US" altLang="ko-KR" dirty="0" smtClean="0"/>
              <a:t>“There’s </a:t>
            </a:r>
            <a:r>
              <a:rPr lang="en-US" altLang="ko-KR" dirty="0" smtClean="0">
                <a:solidFill>
                  <a:srgbClr val="FF0000"/>
                </a:solidFill>
              </a:rPr>
              <a:t>a</a:t>
            </a:r>
            <a:r>
              <a:rPr lang="en-US" altLang="ko-KR" dirty="0" smtClean="0"/>
              <a:t> cold wind blowing”</a:t>
            </a:r>
          </a:p>
          <a:p>
            <a:pPr lvl="2"/>
            <a:r>
              <a:rPr lang="en-US" altLang="ko-KR" dirty="0" smtClean="0"/>
              <a:t>For particular instances, you should use a/an</a:t>
            </a:r>
          </a:p>
        </p:txBody>
      </p:sp>
    </p:spTree>
    <p:extLst>
      <p:ext uri="{BB962C8B-B14F-4D97-AF65-F5344CB8AC3E}">
        <p14:creationId xmlns="" xmlns:p14="http://schemas.microsoft.com/office/powerpoint/2010/main" val="3188426121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Definite article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The is also used when mentioning the best, most famous and other extremes.</a:t>
            </a:r>
          </a:p>
          <a:p>
            <a:r>
              <a:rPr lang="en-US" altLang="ko-KR" dirty="0" smtClean="0"/>
              <a:t>Examples</a:t>
            </a:r>
          </a:p>
          <a:p>
            <a:pPr lvl="1"/>
            <a:r>
              <a:rPr lang="en-US" altLang="ko-KR" dirty="0" smtClean="0"/>
              <a:t>“Times </a:t>
            </a:r>
            <a:r>
              <a:rPr lang="en-US" altLang="ko-KR" dirty="0" err="1" smtClean="0"/>
              <a:t>Tesol</a:t>
            </a:r>
            <a:r>
              <a:rPr lang="en-US" altLang="ko-KR" dirty="0" smtClean="0"/>
              <a:t> is </a:t>
            </a:r>
            <a:r>
              <a:rPr lang="en-US" altLang="ko-KR" b="1" dirty="0" smtClean="0">
                <a:solidFill>
                  <a:srgbClr val="FF0000"/>
                </a:solidFill>
              </a:rPr>
              <a:t>the</a:t>
            </a:r>
            <a:r>
              <a:rPr lang="en-US" altLang="ko-KR" dirty="0" smtClean="0">
                <a:solidFill>
                  <a:srgbClr val="FF0000"/>
                </a:solidFill>
              </a:rPr>
              <a:t> </a:t>
            </a:r>
            <a:r>
              <a:rPr lang="en-US" altLang="ko-KR" dirty="0" smtClean="0"/>
              <a:t>way to go!”</a:t>
            </a:r>
          </a:p>
          <a:p>
            <a:pPr lvl="2"/>
            <a:r>
              <a:rPr lang="en-US" altLang="ko-KR" dirty="0" smtClean="0"/>
              <a:t>Means Times </a:t>
            </a:r>
            <a:r>
              <a:rPr lang="en-US" altLang="ko-KR" dirty="0" err="1" smtClean="0"/>
              <a:t>tesol</a:t>
            </a:r>
            <a:r>
              <a:rPr lang="en-US" altLang="ko-KR" dirty="0" smtClean="0"/>
              <a:t> is the best!</a:t>
            </a:r>
          </a:p>
          <a:p>
            <a:pPr lvl="1"/>
            <a:r>
              <a:rPr lang="en-US" altLang="ko-KR" dirty="0" smtClean="0"/>
              <a:t>“Ben is </a:t>
            </a:r>
            <a:r>
              <a:rPr lang="en-US" altLang="ko-KR" b="1" dirty="0" smtClean="0">
                <a:solidFill>
                  <a:srgbClr val="FF0000"/>
                </a:solidFill>
              </a:rPr>
              <a:t>the</a:t>
            </a:r>
            <a:r>
              <a:rPr lang="en-US" altLang="ko-KR" dirty="0" smtClean="0"/>
              <a:t> best teacher I’ve ever seen”</a:t>
            </a:r>
          </a:p>
          <a:p>
            <a:r>
              <a:rPr lang="en-US" altLang="ko-KR" dirty="0" smtClean="0"/>
              <a:t>The is used with singular countable nouns to talk about a type of things</a:t>
            </a:r>
          </a:p>
        </p:txBody>
      </p:sp>
    </p:spTree>
    <p:extLst>
      <p:ext uri="{BB962C8B-B14F-4D97-AF65-F5344CB8AC3E}">
        <p14:creationId xmlns="" xmlns:p14="http://schemas.microsoft.com/office/powerpoint/2010/main" val="4063305685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Definite article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628800"/>
            <a:ext cx="8136904" cy="4525963"/>
          </a:xfrm>
        </p:spPr>
        <p:txBody>
          <a:bodyPr/>
          <a:lstStyle/>
          <a:p>
            <a:r>
              <a:rPr lang="en-US" altLang="ko-KR" dirty="0" smtClean="0"/>
              <a:t>Examples</a:t>
            </a:r>
          </a:p>
          <a:p>
            <a:pPr lvl="1"/>
            <a:r>
              <a:rPr lang="en-US" altLang="ko-KR" b="1" dirty="0">
                <a:solidFill>
                  <a:srgbClr val="FF0000"/>
                </a:solidFill>
              </a:rPr>
              <a:t>The</a:t>
            </a:r>
            <a:r>
              <a:rPr lang="en-US" altLang="ko-KR" dirty="0">
                <a:solidFill>
                  <a:srgbClr val="FF0000"/>
                </a:solidFill>
              </a:rPr>
              <a:t> </a:t>
            </a:r>
            <a:r>
              <a:rPr lang="en-US" altLang="ko-KR" dirty="0"/>
              <a:t>computer was invented in 20</a:t>
            </a:r>
            <a:r>
              <a:rPr lang="en-US" altLang="ko-KR" baseline="30000" dirty="0"/>
              <a:t>th</a:t>
            </a:r>
            <a:r>
              <a:rPr lang="en-US" altLang="ko-KR" dirty="0"/>
              <a:t> century</a:t>
            </a:r>
          </a:p>
          <a:p>
            <a:pPr lvl="2"/>
            <a:r>
              <a:rPr lang="en-US" altLang="ko-KR" dirty="0"/>
              <a:t>It is talking about general computers</a:t>
            </a:r>
          </a:p>
          <a:p>
            <a:pPr lvl="1"/>
            <a:r>
              <a:rPr lang="en-US" altLang="ko-KR" dirty="0" smtClean="0"/>
              <a:t>Scott plays </a:t>
            </a:r>
            <a:r>
              <a:rPr lang="en-US" altLang="ko-KR" b="1" dirty="0" smtClean="0">
                <a:solidFill>
                  <a:srgbClr val="FF0000"/>
                </a:solidFill>
              </a:rPr>
              <a:t>the</a:t>
            </a:r>
            <a:r>
              <a:rPr lang="en-US" altLang="ko-KR" dirty="0" smtClean="0"/>
              <a:t> violin.</a:t>
            </a:r>
          </a:p>
          <a:p>
            <a:pPr lvl="2"/>
            <a:r>
              <a:rPr lang="en-US" altLang="ko-KR" dirty="0" smtClean="0"/>
              <a:t>Not a particular violin, but this type of instrument.</a:t>
            </a:r>
          </a:p>
          <a:p>
            <a:r>
              <a:rPr lang="en-US" altLang="ko-KR" dirty="0" smtClean="0"/>
              <a:t>The + adjective to talk about group of people.</a:t>
            </a:r>
          </a:p>
          <a:p>
            <a:pPr lvl="1"/>
            <a:r>
              <a:rPr lang="en-US" altLang="ko-KR" dirty="0" smtClean="0"/>
              <a:t>The unemployed, the French</a:t>
            </a:r>
          </a:p>
          <a:p>
            <a:pPr lvl="2"/>
            <a:r>
              <a:rPr lang="en-US" altLang="ko-KR" dirty="0" smtClean="0"/>
              <a:t>It implies everyone that’s in the group.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1155956092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Definite article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is used to talk about the location of place within another place.</a:t>
            </a:r>
          </a:p>
          <a:p>
            <a:r>
              <a:rPr lang="en-US" altLang="ko-KR" dirty="0" smtClean="0"/>
              <a:t>Example</a:t>
            </a:r>
          </a:p>
          <a:p>
            <a:pPr lvl="1"/>
            <a:r>
              <a:rPr lang="en-US" altLang="ko-KR" dirty="0" smtClean="0"/>
              <a:t>Seoul is in </a:t>
            </a:r>
            <a:r>
              <a:rPr lang="en-US" altLang="ko-KR" b="1" dirty="0" smtClean="0">
                <a:solidFill>
                  <a:srgbClr val="FF0000"/>
                </a:solidFill>
              </a:rPr>
              <a:t>the</a:t>
            </a:r>
            <a:r>
              <a:rPr lang="en-US" altLang="ko-KR" dirty="0" smtClean="0">
                <a:solidFill>
                  <a:srgbClr val="FF0000"/>
                </a:solidFill>
              </a:rPr>
              <a:t> </a:t>
            </a:r>
            <a:r>
              <a:rPr lang="en-US" altLang="ko-KR" dirty="0" smtClean="0"/>
              <a:t>north part of South Korea.</a:t>
            </a:r>
          </a:p>
          <a:p>
            <a:pPr lvl="2"/>
            <a:r>
              <a:rPr lang="en-US" altLang="ko-KR" dirty="0" smtClean="0"/>
              <a:t>Talking about location within location.</a:t>
            </a:r>
          </a:p>
          <a:p>
            <a:pPr marL="749808" lvl="2" indent="0">
              <a:buNone/>
            </a:pPr>
            <a:endParaRPr lang="en-US" altLang="ko-KR" dirty="0" smtClean="0"/>
          </a:p>
        </p:txBody>
      </p:sp>
    </p:spTree>
    <p:extLst>
      <p:ext uri="{BB962C8B-B14F-4D97-AF65-F5344CB8AC3E}">
        <p14:creationId xmlns="" xmlns:p14="http://schemas.microsoft.com/office/powerpoint/2010/main" val="2592355790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="" xmlns:p14="http://schemas.microsoft.com/office/powerpoint/2010/main" val="1436063725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No article!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No articles are needed for continents, countries, regions, cities, streets, mountains, lakes and parks.</a:t>
            </a:r>
          </a:p>
          <a:p>
            <a:r>
              <a:rPr lang="en-US" altLang="ko-KR" b="1" dirty="0" smtClean="0"/>
              <a:t>EXCEPTION</a:t>
            </a:r>
          </a:p>
          <a:p>
            <a:pPr lvl="1"/>
            <a:r>
              <a:rPr lang="en-US" altLang="ko-KR" dirty="0" smtClean="0"/>
              <a:t>The is used if country contains Kingdom, Republic, State, Union</a:t>
            </a:r>
          </a:p>
          <a:p>
            <a:r>
              <a:rPr lang="en-US" altLang="ko-KR" dirty="0" smtClean="0"/>
              <a:t>Examples</a:t>
            </a:r>
          </a:p>
          <a:p>
            <a:pPr lvl="1"/>
            <a:r>
              <a:rPr lang="en-US" altLang="ko-KR" dirty="0" smtClean="0"/>
              <a:t>Italy, California, Mount Everest</a:t>
            </a:r>
          </a:p>
          <a:p>
            <a:pPr lvl="1"/>
            <a:r>
              <a:rPr lang="en-US" altLang="ko-KR" b="1" dirty="0" smtClean="0">
                <a:solidFill>
                  <a:srgbClr val="FF0000"/>
                </a:solidFill>
              </a:rPr>
              <a:t>The</a:t>
            </a:r>
            <a:r>
              <a:rPr lang="en-US" altLang="ko-KR" dirty="0" smtClean="0">
                <a:solidFill>
                  <a:srgbClr val="FF0000"/>
                </a:solidFill>
              </a:rPr>
              <a:t> </a:t>
            </a:r>
            <a:r>
              <a:rPr lang="en-US" altLang="ko-KR" dirty="0" smtClean="0"/>
              <a:t>united states, </a:t>
            </a:r>
            <a:r>
              <a:rPr lang="en-US" altLang="ko-KR" b="1" dirty="0" smtClean="0">
                <a:solidFill>
                  <a:srgbClr val="FF0000"/>
                </a:solidFill>
              </a:rPr>
              <a:t>The</a:t>
            </a:r>
            <a:r>
              <a:rPr lang="en-US" altLang="ko-KR" dirty="0" smtClean="0">
                <a:solidFill>
                  <a:srgbClr val="FF0000"/>
                </a:solidFill>
              </a:rPr>
              <a:t> </a:t>
            </a:r>
            <a:r>
              <a:rPr lang="en-US" altLang="ko-KR" dirty="0" smtClean="0"/>
              <a:t>United Kingdom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26239575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No article!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No article when comparing the location of two places</a:t>
            </a:r>
          </a:p>
          <a:p>
            <a:r>
              <a:rPr lang="en-US" altLang="ko-KR" dirty="0" smtClean="0"/>
              <a:t>Example</a:t>
            </a:r>
          </a:p>
          <a:p>
            <a:pPr lvl="1"/>
            <a:r>
              <a:rPr lang="en-US" altLang="ko-KR" dirty="0" smtClean="0"/>
              <a:t>Spain is south of France</a:t>
            </a:r>
          </a:p>
          <a:p>
            <a:pPr lvl="2"/>
            <a:r>
              <a:rPr lang="en-US" altLang="ko-KR" dirty="0" smtClean="0"/>
              <a:t>Comparing doesn’t need article.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35005912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6" name="내용 개체 틀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="" xmlns:p14="http://schemas.microsoft.com/office/powerpoint/2010/main" val="33402764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Indefinite articles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‘a’ and ‘an’ are the indefinite articles.</a:t>
            </a:r>
          </a:p>
          <a:p>
            <a:pPr lvl="1"/>
            <a:r>
              <a:rPr lang="en-US" altLang="ko-KR" dirty="0" smtClean="0"/>
              <a:t>Used for none specific objects</a:t>
            </a:r>
          </a:p>
          <a:p>
            <a:pPr lvl="1"/>
            <a:r>
              <a:rPr lang="en-US" altLang="ko-KR" dirty="0" smtClean="0"/>
              <a:t>When there is only one</a:t>
            </a:r>
          </a:p>
          <a:p>
            <a:pPr lvl="1"/>
            <a:r>
              <a:rPr lang="en-US" altLang="ko-KR" dirty="0" smtClean="0"/>
              <a:t>Or it is clear which one we are talking about</a:t>
            </a:r>
          </a:p>
          <a:p>
            <a:pPr lvl="1"/>
            <a:r>
              <a:rPr lang="en-US" altLang="ko-KR" dirty="0" smtClean="0"/>
              <a:t>When we are talking about something for the first time</a:t>
            </a:r>
          </a:p>
          <a:p>
            <a:r>
              <a:rPr lang="en-US" altLang="ko-KR" dirty="0" smtClean="0"/>
              <a:t>‘an’ is used when the following word starts with vowel sounds.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149534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Indefinate</a:t>
            </a:r>
            <a:r>
              <a:rPr lang="en-US" altLang="ko-KR" dirty="0" smtClean="0"/>
              <a:t> article (Cont’d)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Example of using ‘a’</a:t>
            </a:r>
          </a:p>
          <a:p>
            <a:pPr lvl="1"/>
            <a:r>
              <a:rPr lang="en-US" altLang="ko-KR" dirty="0" smtClean="0"/>
              <a:t>I work in </a:t>
            </a:r>
            <a:r>
              <a:rPr lang="en-US" altLang="ko-KR" b="1" dirty="0" smtClean="0">
                <a:solidFill>
                  <a:srgbClr val="FF0000"/>
                </a:solidFill>
              </a:rPr>
              <a:t>a</a:t>
            </a:r>
            <a:r>
              <a:rPr lang="en-US" altLang="ko-KR" dirty="0" smtClean="0"/>
              <a:t> factory.</a:t>
            </a:r>
          </a:p>
          <a:p>
            <a:pPr lvl="2"/>
            <a:r>
              <a:rPr lang="en-US" altLang="ko-KR" dirty="0" smtClean="0"/>
              <a:t>None specific object</a:t>
            </a:r>
          </a:p>
          <a:p>
            <a:r>
              <a:rPr lang="en-US" altLang="ko-KR" dirty="0" smtClean="0"/>
              <a:t>Example of using ‘an’</a:t>
            </a:r>
          </a:p>
          <a:p>
            <a:pPr lvl="1"/>
            <a:r>
              <a:rPr lang="en-US" altLang="ko-KR" dirty="0" smtClean="0"/>
              <a:t>She is </a:t>
            </a:r>
            <a:r>
              <a:rPr lang="en-US" altLang="ko-KR" b="1" dirty="0" smtClean="0">
                <a:solidFill>
                  <a:srgbClr val="FF0000"/>
                </a:solidFill>
              </a:rPr>
              <a:t>an</a:t>
            </a:r>
            <a:r>
              <a:rPr lang="en-US" altLang="ko-KR" dirty="0" smtClean="0"/>
              <a:t> English teacher.</a:t>
            </a:r>
          </a:p>
          <a:p>
            <a:pPr lvl="2"/>
            <a:r>
              <a:rPr lang="en-US" altLang="ko-KR" dirty="0" smtClean="0"/>
              <a:t>None specific, but English starts with pronunciation [ í ], which sounds like ‘</a:t>
            </a:r>
            <a:r>
              <a:rPr lang="en-US" altLang="ko-KR" dirty="0" err="1" smtClean="0"/>
              <a:t>ee</a:t>
            </a:r>
            <a:r>
              <a:rPr lang="en-US" altLang="ko-KR" dirty="0" smtClean="0"/>
              <a:t>’</a:t>
            </a:r>
            <a:endParaRPr lang="ko-KR" altLang="en-US" dirty="0"/>
          </a:p>
          <a:p>
            <a:pPr lvl="2"/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880623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Indefinite article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a/an is used in front of adjective for person and things, or to say it belongs to a particular group.</a:t>
            </a:r>
          </a:p>
          <a:p>
            <a:r>
              <a:rPr lang="en-US" altLang="ko-KR" dirty="0" smtClean="0"/>
              <a:t>Examples</a:t>
            </a:r>
          </a:p>
          <a:p>
            <a:pPr lvl="1"/>
            <a:r>
              <a:rPr lang="en-US" altLang="ko-KR" dirty="0" smtClean="0"/>
              <a:t>You have </a:t>
            </a:r>
            <a:r>
              <a:rPr lang="en-US" altLang="ko-KR" b="1" dirty="0" smtClean="0">
                <a:solidFill>
                  <a:srgbClr val="FF0000"/>
                </a:solidFill>
              </a:rPr>
              <a:t>a</a:t>
            </a:r>
            <a:r>
              <a:rPr lang="en-US" altLang="ko-KR" dirty="0" smtClean="0"/>
              <a:t> nice car!</a:t>
            </a:r>
          </a:p>
          <a:p>
            <a:pPr lvl="2"/>
            <a:r>
              <a:rPr lang="en-US" altLang="ko-KR" dirty="0" smtClean="0"/>
              <a:t>Nice = adjective, so a comes before nice.</a:t>
            </a:r>
          </a:p>
          <a:p>
            <a:pPr lvl="1"/>
            <a:r>
              <a:rPr lang="en-US" altLang="ko-KR" dirty="0" smtClean="0"/>
              <a:t>A cat is </a:t>
            </a:r>
            <a:r>
              <a:rPr lang="en-US" altLang="ko-KR" b="1" dirty="0" smtClean="0">
                <a:solidFill>
                  <a:srgbClr val="FF0000"/>
                </a:solidFill>
              </a:rPr>
              <a:t>an</a:t>
            </a:r>
            <a:r>
              <a:rPr lang="en-US" altLang="ko-KR" dirty="0" smtClean="0"/>
              <a:t> animal, a bus is </a:t>
            </a:r>
            <a:r>
              <a:rPr lang="en-US" altLang="ko-KR" b="1" dirty="0" smtClean="0">
                <a:solidFill>
                  <a:srgbClr val="FF0000"/>
                </a:solidFill>
              </a:rPr>
              <a:t>a</a:t>
            </a:r>
            <a:r>
              <a:rPr lang="en-US" altLang="ko-KR" dirty="0" smtClean="0"/>
              <a:t> vehicle.</a:t>
            </a:r>
          </a:p>
          <a:p>
            <a:pPr lvl="2"/>
            <a:r>
              <a:rPr lang="en-US" altLang="ko-KR" dirty="0" smtClean="0"/>
              <a:t>Animal and vehicle both represents a group, so a/an comes before it. 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4562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Indefinite article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a/an is used to talk about someone’s job.</a:t>
            </a:r>
          </a:p>
          <a:p>
            <a:r>
              <a:rPr lang="en-US" altLang="ko-KR" dirty="0" smtClean="0"/>
              <a:t>Example</a:t>
            </a:r>
          </a:p>
          <a:p>
            <a:pPr lvl="1"/>
            <a:r>
              <a:rPr lang="en-US" altLang="ko-KR" dirty="0" smtClean="0"/>
              <a:t>My best friend works as </a:t>
            </a:r>
            <a:r>
              <a:rPr lang="en-US" altLang="ko-KR" dirty="0" smtClean="0">
                <a:solidFill>
                  <a:srgbClr val="FF0000"/>
                </a:solidFill>
              </a:rPr>
              <a:t>an</a:t>
            </a:r>
            <a:r>
              <a:rPr lang="en-US" altLang="ko-KR" dirty="0" smtClean="0"/>
              <a:t> accountant.</a:t>
            </a:r>
          </a:p>
          <a:p>
            <a:pPr marL="749808" lvl="2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205815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05"/>
            <a:ext cx="9137059" cy="685279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="" xmlns:p14="http://schemas.microsoft.com/office/powerpoint/2010/main" val="250805143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Definite article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‘The’ is the definite article. The can be pronounced two ways.</a:t>
            </a:r>
          </a:p>
          <a:p>
            <a:pPr lvl="1"/>
            <a:r>
              <a:rPr lang="en-US" altLang="ko-KR" dirty="0" smtClean="0"/>
              <a:t>One, it sounds like “</a:t>
            </a:r>
            <a:r>
              <a:rPr lang="en-US" altLang="ko-KR" dirty="0" err="1" smtClean="0"/>
              <a:t>Thuh</a:t>
            </a:r>
            <a:r>
              <a:rPr lang="en-US" altLang="ko-KR" dirty="0" smtClean="0"/>
              <a:t>”.</a:t>
            </a:r>
          </a:p>
          <a:p>
            <a:pPr lvl="2"/>
            <a:r>
              <a:rPr lang="en-US" altLang="ko-KR" dirty="0" smtClean="0"/>
              <a:t>It is pronounced “</a:t>
            </a:r>
            <a:r>
              <a:rPr lang="en-US" altLang="ko-KR" dirty="0" err="1" smtClean="0"/>
              <a:t>Thuh</a:t>
            </a:r>
            <a:r>
              <a:rPr lang="en-US" altLang="ko-KR" dirty="0" smtClean="0"/>
              <a:t>” when pronunciation of start of next word is consonant. </a:t>
            </a:r>
          </a:p>
          <a:p>
            <a:pPr lvl="1"/>
            <a:r>
              <a:rPr lang="en-US" altLang="ko-KR" dirty="0" smtClean="0"/>
              <a:t>Two, it sounds like “Thee”</a:t>
            </a:r>
          </a:p>
          <a:p>
            <a:pPr lvl="2"/>
            <a:r>
              <a:rPr lang="en-US" altLang="ko-KR" dirty="0" smtClean="0"/>
              <a:t>It is pronounced “Thee” when pronunciation of start of next word is vowel.</a:t>
            </a:r>
          </a:p>
        </p:txBody>
      </p:sp>
    </p:spTree>
    <p:extLst>
      <p:ext uri="{BB962C8B-B14F-4D97-AF65-F5344CB8AC3E}">
        <p14:creationId xmlns="" xmlns:p14="http://schemas.microsoft.com/office/powerpoint/2010/main" val="3064502595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Definite article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781128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The is used when you and the listener both knows what you are talking about.</a:t>
            </a:r>
          </a:p>
          <a:p>
            <a:r>
              <a:rPr lang="en-US" altLang="ko-KR" dirty="0" smtClean="0"/>
              <a:t>Example</a:t>
            </a:r>
          </a:p>
          <a:p>
            <a:pPr lvl="1"/>
            <a:r>
              <a:rPr lang="en-US" altLang="ko-KR" dirty="0" smtClean="0"/>
              <a:t>Did you lock </a:t>
            </a:r>
            <a:r>
              <a:rPr lang="en-US" altLang="ko-KR" b="1" dirty="0" smtClean="0">
                <a:solidFill>
                  <a:srgbClr val="FF0000"/>
                </a:solidFill>
              </a:rPr>
              <a:t>the</a:t>
            </a:r>
            <a:r>
              <a:rPr lang="en-US" altLang="ko-KR" dirty="0" smtClean="0">
                <a:solidFill>
                  <a:srgbClr val="FF0000"/>
                </a:solidFill>
              </a:rPr>
              <a:t> </a:t>
            </a:r>
            <a:r>
              <a:rPr lang="en-US" altLang="ko-KR" dirty="0" smtClean="0"/>
              <a:t>car?</a:t>
            </a:r>
          </a:p>
          <a:p>
            <a:pPr lvl="2"/>
            <a:r>
              <a:rPr lang="en-US" altLang="ko-KR" dirty="0" smtClean="0"/>
              <a:t>They are talking about the specific car.</a:t>
            </a:r>
          </a:p>
          <a:p>
            <a:r>
              <a:rPr lang="en-US" altLang="ko-KR" dirty="0" smtClean="0"/>
              <a:t>The is used to talk about geographical points on the globe, rivers, oceans and seas</a:t>
            </a:r>
          </a:p>
          <a:p>
            <a:r>
              <a:rPr lang="en-US" altLang="ko-KR" dirty="0" smtClean="0"/>
              <a:t>Example</a:t>
            </a:r>
          </a:p>
          <a:p>
            <a:pPr lvl="1"/>
            <a:r>
              <a:rPr lang="en-US" altLang="ko-KR" b="1" dirty="0" smtClean="0">
                <a:solidFill>
                  <a:srgbClr val="FF0000"/>
                </a:solidFill>
              </a:rPr>
              <a:t>The</a:t>
            </a:r>
            <a:r>
              <a:rPr lang="en-US" altLang="ko-KR" dirty="0" smtClean="0"/>
              <a:t> north pole, </a:t>
            </a:r>
            <a:r>
              <a:rPr lang="en-US" altLang="ko-KR" b="1" dirty="0" smtClean="0">
                <a:solidFill>
                  <a:srgbClr val="FF0000"/>
                </a:solidFill>
              </a:rPr>
              <a:t>the</a:t>
            </a:r>
            <a:r>
              <a:rPr lang="en-US" altLang="ko-KR" dirty="0" smtClean="0">
                <a:solidFill>
                  <a:srgbClr val="FF0000"/>
                </a:solidFill>
              </a:rPr>
              <a:t> </a:t>
            </a:r>
            <a:r>
              <a:rPr lang="en-US" altLang="ko-KR" dirty="0" smtClean="0"/>
              <a:t>pacific, </a:t>
            </a:r>
            <a:r>
              <a:rPr lang="en-US" altLang="ko-KR" b="1" dirty="0" smtClean="0">
                <a:solidFill>
                  <a:srgbClr val="FF0000"/>
                </a:solidFill>
              </a:rPr>
              <a:t>the</a:t>
            </a:r>
            <a:r>
              <a:rPr lang="en-US" altLang="ko-KR" dirty="0" smtClean="0"/>
              <a:t> Nile river.</a:t>
            </a:r>
          </a:p>
          <a:p>
            <a:pPr lvl="2"/>
            <a:r>
              <a:rPr lang="en-US" altLang="ko-KR" dirty="0" smtClean="0"/>
              <a:t>They are all geographical region/river/ocean/sea</a:t>
            </a:r>
          </a:p>
        </p:txBody>
      </p:sp>
    </p:spTree>
    <p:extLst>
      <p:ext uri="{BB962C8B-B14F-4D97-AF65-F5344CB8AC3E}">
        <p14:creationId xmlns="" xmlns:p14="http://schemas.microsoft.com/office/powerpoint/2010/main" val="3999740445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테크닉">
  <a:themeElements>
    <a:clrScheme name="테크닉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테크닉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테크닉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735</TotalTime>
  <Words>628</Words>
  <Application>Microsoft Office PowerPoint</Application>
  <PresentationFormat>화면 슬라이드 쇼(4:3)</PresentationFormat>
  <Paragraphs>81</Paragraphs>
  <Slides>16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테크닉</vt:lpstr>
      <vt:lpstr>슬라이드 1</vt:lpstr>
      <vt:lpstr>슬라이드 2</vt:lpstr>
      <vt:lpstr>Indefinite articles</vt:lpstr>
      <vt:lpstr>Indefinate article (Cont’d)</vt:lpstr>
      <vt:lpstr>Indefinite article (Cont’d)</vt:lpstr>
      <vt:lpstr>Indefinite article (Cont’d)</vt:lpstr>
      <vt:lpstr>슬라이드 7</vt:lpstr>
      <vt:lpstr>Definite article</vt:lpstr>
      <vt:lpstr>Definite article (Cont’d)</vt:lpstr>
      <vt:lpstr>Definite article (Cont’d)</vt:lpstr>
      <vt:lpstr>Definite article (Cont’d)</vt:lpstr>
      <vt:lpstr>Definite article (Cont’d)</vt:lpstr>
      <vt:lpstr>Definite article (Cont’d)</vt:lpstr>
      <vt:lpstr>슬라이드 14</vt:lpstr>
      <vt:lpstr>No article! </vt:lpstr>
      <vt:lpstr>No article! (Cont’d)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Scott Yun</dc:creator>
  <cp:lastModifiedBy>Admin</cp:lastModifiedBy>
  <cp:revision>22</cp:revision>
  <dcterms:created xsi:type="dcterms:W3CDTF">2011-08-17T15:16:08Z</dcterms:created>
  <dcterms:modified xsi:type="dcterms:W3CDTF">2011-08-18T04:16:23Z</dcterms:modified>
</cp:coreProperties>
</file>