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0" autoAdjust="0"/>
    <p:restoredTop sz="94643" autoAdjust="0"/>
  </p:normalViewPr>
  <p:slideViewPr>
    <p:cSldViewPr>
      <p:cViewPr varScale="1">
        <p:scale>
          <a:sx n="69" d="100"/>
          <a:sy n="69" d="100"/>
        </p:scale>
        <p:origin x="-11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760A-87D6-4789-8A5A-07463D6F72F1}" type="datetimeFigureOut">
              <a:rPr lang="ko-KR" altLang="en-US" smtClean="0"/>
              <a:t>2012-07-10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DEB-55AF-45FE-945B-D64AA01CBF4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760A-87D6-4789-8A5A-07463D6F72F1}" type="datetimeFigureOut">
              <a:rPr lang="ko-KR" altLang="en-US" smtClean="0"/>
              <a:t>2012-07-11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DEB-55AF-45FE-945B-D64AA01CBF4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760A-87D6-4789-8A5A-07463D6F72F1}" type="datetimeFigureOut">
              <a:rPr lang="ko-KR" altLang="en-US" smtClean="0"/>
              <a:t>2012-07-11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DEB-55AF-45FE-945B-D64AA01CBF4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760A-87D6-4789-8A5A-07463D6F72F1}" type="datetimeFigureOut">
              <a:rPr lang="ko-KR" altLang="en-US" smtClean="0"/>
              <a:t>2012-07-11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DEB-55AF-45FE-945B-D64AA01CBF4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760A-87D6-4789-8A5A-07463D6F72F1}" type="datetimeFigureOut">
              <a:rPr lang="ko-KR" altLang="en-US" smtClean="0"/>
              <a:t>2012-07-11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AD34DEB-55AF-45FE-945B-D64AA01CBF4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760A-87D6-4789-8A5A-07463D6F72F1}" type="datetimeFigureOut">
              <a:rPr lang="ko-KR" altLang="en-US" smtClean="0"/>
              <a:t>2012-07-11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DEB-55AF-45FE-945B-D64AA01CBF4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760A-87D6-4789-8A5A-07463D6F72F1}" type="datetimeFigureOut">
              <a:rPr lang="ko-KR" altLang="en-US" smtClean="0"/>
              <a:t>2012-07-11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DEB-55AF-45FE-945B-D64AA01CBF4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760A-87D6-4789-8A5A-07463D6F72F1}" type="datetimeFigureOut">
              <a:rPr lang="ko-KR" altLang="en-US" smtClean="0"/>
              <a:t>2012-07-11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DEB-55AF-45FE-945B-D64AA01CBF4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760A-87D6-4789-8A5A-07463D6F72F1}" type="datetimeFigureOut">
              <a:rPr lang="ko-KR" altLang="en-US" smtClean="0"/>
              <a:t>2012-07-11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DEB-55AF-45FE-945B-D64AA01CBF4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760A-87D6-4789-8A5A-07463D6F72F1}" type="datetimeFigureOut">
              <a:rPr lang="ko-KR" altLang="en-US" smtClean="0"/>
              <a:t>2012-07-11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DEB-55AF-45FE-945B-D64AA01CBF4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ko-KR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그림을 추가하려면 아이콘을 클릭하십시오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760A-87D6-4789-8A5A-07463D6F72F1}" type="datetimeFigureOut">
              <a:rPr lang="ko-KR" altLang="en-US" smtClean="0"/>
              <a:t>2012-07-11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4DEB-55AF-45FE-945B-D64AA01CBF4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DD760A-87D6-4789-8A5A-07463D6F72F1}" type="datetimeFigureOut">
              <a:rPr lang="ko-KR" altLang="en-US" smtClean="0"/>
              <a:t>2012-07-10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D34DEB-55AF-45FE-945B-D64AA01CBF4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1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1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1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1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1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28759"/>
          </a:xfrm>
        </p:spPr>
        <p:txBody>
          <a:bodyPr/>
          <a:lstStyle/>
          <a:p>
            <a:r>
              <a:rPr lang="en-US" altLang="ko-KR" dirty="0" smtClean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Tag Question</a:t>
            </a:r>
            <a:endParaRPr lang="ko-KR" altLang="en-US" dirty="0">
              <a:solidFill>
                <a:srgbClr val="FFFF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143248"/>
            <a:ext cx="6400800" cy="142876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latin typeface="+mj-ea"/>
                <a:ea typeface="+mj-ea"/>
              </a:rPr>
              <a:t>        1. How </a:t>
            </a:r>
            <a:r>
              <a:rPr lang="en-US" b="1" dirty="0">
                <a:latin typeface="+mj-ea"/>
                <a:ea typeface="+mj-ea"/>
              </a:rPr>
              <a:t>to use tag </a:t>
            </a:r>
            <a:r>
              <a:rPr lang="en-US" b="1" dirty="0" smtClean="0">
                <a:latin typeface="+mj-ea"/>
                <a:ea typeface="+mj-ea"/>
              </a:rPr>
              <a:t>questions</a:t>
            </a:r>
          </a:p>
          <a:p>
            <a:pPr marL="514350" indent="-514350" algn="l"/>
            <a:r>
              <a:rPr lang="en-US" b="1" dirty="0">
                <a:latin typeface="+mj-ea"/>
                <a:ea typeface="+mj-ea"/>
              </a:rPr>
              <a:t> </a:t>
            </a:r>
            <a:r>
              <a:rPr lang="en-US" b="1" dirty="0" smtClean="0">
                <a:latin typeface="+mj-ea"/>
                <a:ea typeface="+mj-ea"/>
              </a:rPr>
              <a:t>       2. When you </a:t>
            </a:r>
            <a:r>
              <a:rPr lang="en-US" b="1" dirty="0">
                <a:latin typeface="+mj-ea"/>
                <a:ea typeface="+mj-ea"/>
              </a:rPr>
              <a:t>use </a:t>
            </a:r>
            <a:r>
              <a:rPr lang="en-US" b="1" dirty="0" smtClean="0">
                <a:latin typeface="+mj-ea"/>
                <a:ea typeface="+mj-ea"/>
              </a:rPr>
              <a:t>tag questions</a:t>
            </a:r>
            <a:endParaRPr lang="ko-KR" altLang="en-US" b="1" dirty="0">
              <a:latin typeface="+mj-ea"/>
              <a:ea typeface="+mj-ea"/>
            </a:endParaRPr>
          </a:p>
          <a:p>
            <a:pPr algn="l"/>
            <a:endParaRPr lang="ko-KR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7158" y="4429132"/>
            <a:ext cx="8229600" cy="142876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dirty="0" smtClean="0"/>
              <a:t>  </a:t>
            </a:r>
            <a:r>
              <a:rPr lang="en-US" altLang="ko-KR" sz="3600" b="0" dirty="0" smtClean="0">
                <a:solidFill>
                  <a:schemeClr val="tx1"/>
                </a:solidFill>
                <a:effectLst/>
                <a:latin typeface="+mj-ea"/>
              </a:rPr>
              <a:t>A: I don’t think it’s easy, isn’t it?</a:t>
            </a:r>
            <a:br>
              <a:rPr lang="en-US" altLang="ko-KR" sz="3600" b="0" dirty="0" smtClean="0">
                <a:solidFill>
                  <a:schemeClr val="tx1"/>
                </a:solidFill>
                <a:effectLst/>
                <a:latin typeface="+mj-ea"/>
              </a:rPr>
            </a:br>
            <a:r>
              <a:rPr lang="en-US" altLang="ko-KR" sz="3600" b="0" dirty="0" smtClean="0">
                <a:solidFill>
                  <a:schemeClr val="tx1"/>
                </a:solidFill>
                <a:effectLst/>
                <a:latin typeface="+mj-ea"/>
              </a:rPr>
              <a:t>  B: </a:t>
            </a:r>
            <a:r>
              <a:rPr lang="en-US" altLang="ko-KR" sz="3600" b="0" u="sng" dirty="0" smtClean="0">
                <a:solidFill>
                  <a:srgbClr val="FFFF00"/>
                </a:solidFill>
                <a:effectLst/>
                <a:latin typeface="+mj-ea"/>
              </a:rPr>
              <a:t>No, it isn’t.</a:t>
            </a:r>
            <a:endParaRPr lang="ko-KR" altLang="en-US" sz="3600" b="0" u="sng" dirty="0">
              <a:solidFill>
                <a:srgbClr val="FFFF00"/>
              </a:solidFill>
              <a:effectLst/>
              <a:latin typeface="+mj-ea"/>
            </a:endParaRPr>
          </a:p>
        </p:txBody>
      </p:sp>
      <p:pic>
        <p:nvPicPr>
          <p:cNvPr id="4" name="내용 개체 틀 3" descr="a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0800000" flipH="1" flipV="1">
            <a:off x="3071802" y="714356"/>
            <a:ext cx="2786082" cy="314327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71472" y="4786322"/>
            <a:ext cx="8229600" cy="428628"/>
          </a:xfrm>
        </p:spPr>
        <p:txBody>
          <a:bodyPr>
            <a:noAutofit/>
          </a:bodyPr>
          <a:lstStyle/>
          <a:p>
            <a:r>
              <a:rPr lang="en-US" altLang="ko-KR" sz="3600" b="0" dirty="0" smtClean="0">
                <a:solidFill>
                  <a:schemeClr val="tx1"/>
                </a:solidFill>
                <a:latin typeface="+mj-ea"/>
              </a:rPr>
              <a:t>1.  He is listening to music, ______he? </a:t>
            </a:r>
            <a:endParaRPr lang="ko-KR" altLang="en-US" sz="3600" b="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4" name="내용 개체 틀 3" descr="list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0887" y="726281"/>
            <a:ext cx="2562225" cy="333375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857760"/>
            <a:ext cx="8229600" cy="1071570"/>
          </a:xfrm>
        </p:spPr>
        <p:txBody>
          <a:bodyPr>
            <a:normAutofit/>
          </a:bodyPr>
          <a:lstStyle/>
          <a:p>
            <a:r>
              <a:rPr lang="en-US" altLang="ko-KR" sz="3600" b="0" dirty="0" smtClean="0">
                <a:solidFill>
                  <a:schemeClr val="tx1"/>
                </a:solidFill>
                <a:latin typeface="+mj-ea"/>
              </a:rPr>
              <a:t>2.  ____________________, </a:t>
            </a:r>
            <a:r>
              <a:rPr lang="en-US" altLang="ko-KR" sz="3600" b="0" dirty="0" err="1" smtClean="0">
                <a:solidFill>
                  <a:schemeClr val="tx1"/>
                </a:solidFill>
                <a:latin typeface="+mj-ea"/>
              </a:rPr>
              <a:t>doesn</a:t>
            </a:r>
            <a:r>
              <a:rPr lang="en-US" altLang="ko-KR" sz="3600" b="0" dirty="0" smtClean="0">
                <a:solidFill>
                  <a:schemeClr val="tx1"/>
                </a:solidFill>
                <a:latin typeface="+mj-ea"/>
              </a:rPr>
              <a:t>’ he?</a:t>
            </a:r>
            <a:endParaRPr lang="ko-KR" altLang="en-US" sz="3600" b="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4" name="내용 개체 틀 3" descr="dra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845344"/>
            <a:ext cx="3000395" cy="358378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7158" y="4143380"/>
            <a:ext cx="8229600" cy="1928826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/>
              <a:t>    </a:t>
            </a:r>
            <a:r>
              <a:rPr lang="en-US" altLang="ko-KR" sz="3600" b="0" dirty="0" smtClean="0">
                <a:solidFill>
                  <a:schemeClr val="tx1"/>
                </a:solidFill>
                <a:latin typeface="+mj-ea"/>
              </a:rPr>
              <a:t>3.  A: There is a student asking </a:t>
            </a:r>
            <a:br>
              <a:rPr lang="en-US" altLang="ko-KR" sz="3600" b="0" dirty="0" smtClean="0">
                <a:solidFill>
                  <a:schemeClr val="tx1"/>
                </a:solidFill>
                <a:latin typeface="+mj-ea"/>
              </a:rPr>
            </a:br>
            <a:r>
              <a:rPr lang="en-US" altLang="ko-KR" sz="3600" b="0" dirty="0" smtClean="0">
                <a:solidFill>
                  <a:schemeClr val="tx1"/>
                </a:solidFill>
                <a:latin typeface="+mj-ea"/>
              </a:rPr>
              <a:t> </a:t>
            </a:r>
            <a:r>
              <a:rPr lang="en-US" altLang="ko-KR" sz="3600" b="0" dirty="0" smtClean="0">
                <a:solidFill>
                  <a:schemeClr val="tx1"/>
                </a:solidFill>
                <a:latin typeface="+mj-ea"/>
              </a:rPr>
              <a:t>         a question, </a:t>
            </a:r>
            <a:r>
              <a:rPr lang="en-US" altLang="ko-KR" sz="3600" b="0" dirty="0" smtClean="0">
                <a:solidFill>
                  <a:schemeClr val="tx1"/>
                </a:solidFill>
                <a:latin typeface="+mj-ea"/>
              </a:rPr>
              <a:t>isn’t there? </a:t>
            </a:r>
            <a:r>
              <a:rPr lang="en-US" altLang="ko-KR" sz="3600" b="0" dirty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ko-KR" sz="3600" b="0" dirty="0">
                <a:solidFill>
                  <a:schemeClr val="tx1"/>
                </a:solidFill>
                <a:latin typeface="+mj-ea"/>
              </a:rPr>
            </a:br>
            <a:r>
              <a:rPr lang="en-US" altLang="ko-KR" sz="3600" b="0" dirty="0" smtClean="0">
                <a:solidFill>
                  <a:schemeClr val="tx1"/>
                </a:solidFill>
                <a:latin typeface="+mj-ea"/>
              </a:rPr>
              <a:t>        B: Yes, __________________.</a:t>
            </a:r>
            <a:endParaRPr lang="ko-KR" altLang="en-US" sz="3600" b="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4" name="내용 개체 틀 3" descr="there i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678" y="500063"/>
            <a:ext cx="2857520" cy="300037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4786322"/>
            <a:ext cx="8229600" cy="1214446"/>
          </a:xfrm>
        </p:spPr>
        <p:txBody>
          <a:bodyPr>
            <a:normAutofit/>
          </a:bodyPr>
          <a:lstStyle/>
          <a:p>
            <a:r>
              <a:rPr lang="en-US" altLang="ko-KR" sz="3200" b="0" dirty="0" smtClean="0">
                <a:solidFill>
                  <a:schemeClr val="tx1"/>
                </a:solidFill>
                <a:latin typeface="+mj-ea"/>
              </a:rPr>
              <a:t>4.  He would rather sleep, _________ he?</a:t>
            </a:r>
            <a:endParaRPr lang="ko-KR" altLang="en-US" sz="3200" b="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4" name="내용 개체 틀 3" descr="must be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785794"/>
            <a:ext cx="3286148" cy="346234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72074"/>
            <a:ext cx="8229600" cy="571504"/>
          </a:xfrm>
        </p:spPr>
        <p:txBody>
          <a:bodyPr>
            <a:noAutofit/>
          </a:bodyPr>
          <a:lstStyle/>
          <a:p>
            <a:r>
              <a:rPr lang="en-US" altLang="ko-KR" sz="3200" b="0" dirty="0" smtClean="0">
                <a:solidFill>
                  <a:schemeClr val="tx1"/>
                </a:solidFill>
                <a:latin typeface="+mj-ea"/>
              </a:rPr>
              <a:t>5.  _________________________, can’t he?</a:t>
            </a:r>
            <a:endParaRPr lang="ko-KR" altLang="en-US" sz="3200" b="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4" name="내용 개체 틀 3" descr="ha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928670"/>
            <a:ext cx="3357586" cy="3500462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643446"/>
            <a:ext cx="8229600" cy="1357322"/>
          </a:xfrm>
        </p:spPr>
        <p:txBody>
          <a:bodyPr>
            <a:noAutofit/>
          </a:bodyPr>
          <a:lstStyle/>
          <a:p>
            <a:pPr algn="l"/>
            <a:r>
              <a:rPr lang="en-US" altLang="ko-KR" sz="3600" dirty="0" smtClean="0"/>
              <a:t>       </a:t>
            </a:r>
            <a:r>
              <a:rPr lang="en-US" altLang="ko-KR" sz="3600" b="0" dirty="0" smtClean="0">
                <a:solidFill>
                  <a:schemeClr val="tx1"/>
                </a:solidFill>
                <a:latin typeface="+mj-ea"/>
              </a:rPr>
              <a:t>6.   </a:t>
            </a:r>
            <a:r>
              <a:rPr lang="en-US" altLang="ko-KR" sz="3200" b="0" dirty="0" smtClean="0">
                <a:solidFill>
                  <a:schemeClr val="tx1"/>
                </a:solidFill>
                <a:latin typeface="+mj-ea"/>
              </a:rPr>
              <a:t>A: You used to read a book,  </a:t>
            </a:r>
            <a:br>
              <a:rPr lang="en-US" altLang="ko-KR" sz="3200" b="0" dirty="0" smtClean="0">
                <a:solidFill>
                  <a:schemeClr val="tx1"/>
                </a:solidFill>
                <a:latin typeface="+mj-ea"/>
              </a:rPr>
            </a:br>
            <a:r>
              <a:rPr lang="en-US" altLang="ko-KR" sz="3200" b="0" dirty="0">
                <a:solidFill>
                  <a:schemeClr val="tx1"/>
                </a:solidFill>
                <a:latin typeface="+mj-ea"/>
              </a:rPr>
              <a:t> </a:t>
            </a:r>
            <a:r>
              <a:rPr lang="en-US" altLang="ko-KR" sz="3200" b="0" dirty="0" smtClean="0">
                <a:solidFill>
                  <a:schemeClr val="tx1"/>
                </a:solidFill>
                <a:latin typeface="+mj-ea"/>
              </a:rPr>
              <a:t>              didn’t you?</a:t>
            </a:r>
            <a:br>
              <a:rPr lang="en-US" altLang="ko-KR" sz="3200" b="0" dirty="0" smtClean="0">
                <a:solidFill>
                  <a:schemeClr val="tx1"/>
                </a:solidFill>
                <a:latin typeface="+mj-ea"/>
              </a:rPr>
            </a:br>
            <a:r>
              <a:rPr lang="en-US" altLang="ko-KR" sz="3200" b="0" dirty="0" smtClean="0">
                <a:solidFill>
                  <a:schemeClr val="tx1"/>
                </a:solidFill>
                <a:latin typeface="+mj-ea"/>
              </a:rPr>
              <a:t>            B: Yes, ___________.     </a:t>
            </a:r>
            <a:endParaRPr lang="ko-KR" altLang="en-US" sz="3200" b="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4" name="내용 개체 틀 3" descr="re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7554" y="1142984"/>
            <a:ext cx="2562225" cy="285752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786322"/>
            <a:ext cx="8229600" cy="1285884"/>
          </a:xfrm>
        </p:spPr>
        <p:txBody>
          <a:bodyPr>
            <a:normAutofit/>
          </a:bodyPr>
          <a:lstStyle/>
          <a:p>
            <a:r>
              <a:rPr lang="en-US" altLang="ko-KR" sz="3600" b="0" dirty="0" smtClean="0">
                <a:solidFill>
                  <a:schemeClr val="tx1"/>
                </a:solidFill>
                <a:latin typeface="+mj-ea"/>
              </a:rPr>
              <a:t>7.  They will have a snowball fight, ___________ they?</a:t>
            </a:r>
            <a:endParaRPr lang="ko-KR" altLang="en-US" sz="3600" b="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4" name="내용 개체 틀 3" descr="hav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4041" y="785813"/>
            <a:ext cx="2435918" cy="3214687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4786322"/>
            <a:ext cx="8229600" cy="714380"/>
          </a:xfrm>
        </p:spPr>
        <p:txBody>
          <a:bodyPr>
            <a:noAutofit/>
          </a:bodyPr>
          <a:lstStyle/>
          <a:p>
            <a:r>
              <a:rPr lang="en-US" altLang="ko-KR" sz="3200" b="0" dirty="0" smtClean="0">
                <a:solidFill>
                  <a:schemeClr val="tx1"/>
                </a:solidFill>
                <a:latin typeface="+mj-ea"/>
              </a:rPr>
              <a:t>8.  ___________________________,</a:t>
            </a:r>
            <a:br>
              <a:rPr lang="en-US" altLang="ko-KR" sz="3200" b="0" dirty="0" smtClean="0">
                <a:solidFill>
                  <a:schemeClr val="tx1"/>
                </a:solidFill>
                <a:latin typeface="+mj-ea"/>
              </a:rPr>
            </a:br>
            <a:r>
              <a:rPr lang="en-US" altLang="ko-KR" sz="3200" b="0" dirty="0" smtClean="0">
                <a:solidFill>
                  <a:schemeClr val="tx1"/>
                </a:solidFill>
                <a:latin typeface="+mj-ea"/>
              </a:rPr>
              <a:t>shouldn’t he?</a:t>
            </a:r>
            <a:endParaRPr lang="ko-KR" altLang="en-US" sz="3200" b="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4" name="내용 개체 틀 3" descr="may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428604"/>
            <a:ext cx="3214710" cy="3714776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572008"/>
            <a:ext cx="8229600" cy="1214446"/>
          </a:xfrm>
        </p:spPr>
        <p:txBody>
          <a:bodyPr>
            <a:normAutofit/>
          </a:bodyPr>
          <a:lstStyle/>
          <a:p>
            <a:pPr algn="l"/>
            <a:r>
              <a:rPr lang="en-US" altLang="ko-KR" sz="3600" dirty="0" smtClean="0"/>
              <a:t>    </a:t>
            </a:r>
            <a:r>
              <a:rPr lang="en-US" altLang="ko-KR" sz="3200" b="0" dirty="0" smtClean="0">
                <a:solidFill>
                  <a:schemeClr val="tx1"/>
                </a:solidFill>
                <a:latin typeface="+mj-ea"/>
              </a:rPr>
              <a:t>9.  A: He has a fever, doesn’t he?</a:t>
            </a:r>
            <a:br>
              <a:rPr lang="en-US" altLang="ko-KR" sz="3200" b="0" dirty="0" smtClean="0">
                <a:solidFill>
                  <a:schemeClr val="tx1"/>
                </a:solidFill>
                <a:latin typeface="+mj-ea"/>
              </a:rPr>
            </a:br>
            <a:r>
              <a:rPr lang="en-US" altLang="ko-KR" sz="3200" b="0" dirty="0" smtClean="0">
                <a:solidFill>
                  <a:schemeClr val="tx1"/>
                </a:solidFill>
                <a:latin typeface="+mj-ea"/>
              </a:rPr>
              <a:t>        B: Yes, ____________.</a:t>
            </a:r>
            <a:endParaRPr lang="ko-KR" altLang="en-US" sz="3200" b="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4" name="내용 개체 틀 3" descr="would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769144"/>
            <a:ext cx="3071834" cy="330279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4214841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+mj-ea"/>
              </a:rPr>
              <a:t>    </a:t>
            </a:r>
            <a:br>
              <a:rPr lang="en-US" sz="3600" dirty="0" smtClean="0">
                <a:latin typeface="+mj-ea"/>
              </a:rPr>
            </a:br>
            <a:r>
              <a:rPr lang="en-US" sz="3600" b="1" dirty="0" smtClean="0">
                <a:solidFill>
                  <a:srgbClr val="FFFF00"/>
                </a:solidFill>
                <a:latin typeface="+mj-ea"/>
              </a:rPr>
              <a:t>&lt;Examples&gt;</a:t>
            </a:r>
            <a:r>
              <a:rPr lang="en-US" sz="3600" dirty="0" smtClean="0">
                <a:latin typeface="+mj-ea"/>
              </a:rPr>
              <a:t/>
            </a:r>
            <a:br>
              <a:rPr lang="en-US" sz="3600" dirty="0" smtClean="0">
                <a:latin typeface="+mj-ea"/>
              </a:rPr>
            </a:br>
            <a:r>
              <a:rPr lang="en-US" sz="3600" dirty="0">
                <a:latin typeface="+mj-ea"/>
              </a:rPr>
              <a:t/>
            </a:r>
            <a:br>
              <a:rPr lang="en-US" sz="3600" dirty="0">
                <a:latin typeface="+mj-ea"/>
              </a:rPr>
            </a:br>
            <a:r>
              <a:rPr lang="en-US" sz="3600" dirty="0" smtClean="0">
                <a:solidFill>
                  <a:schemeClr val="tx1"/>
                </a:solidFill>
                <a:latin typeface="+mj-ea"/>
              </a:rPr>
              <a:t>- Sol </a:t>
            </a:r>
            <a:r>
              <a:rPr lang="en-US" sz="3600" dirty="0">
                <a:solidFill>
                  <a:schemeClr val="tx1"/>
                </a:solidFill>
                <a:latin typeface="+mj-ea"/>
              </a:rPr>
              <a:t>is very cute, isn’t she</a:t>
            </a:r>
            <a:r>
              <a:rPr lang="en-US" sz="3600" dirty="0" smtClean="0">
                <a:solidFill>
                  <a:schemeClr val="tx1"/>
                </a:solidFill>
                <a:latin typeface="+mj-ea"/>
              </a:rPr>
              <a:t>?</a:t>
            </a:r>
            <a:br>
              <a:rPr lang="en-US" sz="3600" dirty="0" smtClean="0">
                <a:solidFill>
                  <a:schemeClr val="tx1"/>
                </a:solidFill>
                <a:latin typeface="+mj-ea"/>
              </a:rPr>
            </a:br>
            <a:r>
              <a:rPr lang="en-US" sz="3600" dirty="0">
                <a:solidFill>
                  <a:schemeClr val="tx1"/>
                </a:solidFill>
                <a:latin typeface="+mj-ea"/>
              </a:rPr>
              <a:t/>
            </a:r>
            <a:br>
              <a:rPr lang="en-US" sz="3600" dirty="0">
                <a:solidFill>
                  <a:schemeClr val="tx1"/>
                </a:solidFill>
                <a:latin typeface="+mj-ea"/>
              </a:rPr>
            </a:br>
            <a:r>
              <a:rPr lang="en-US" sz="3600" dirty="0" smtClean="0">
                <a:solidFill>
                  <a:schemeClr val="tx1"/>
                </a:solidFill>
                <a:latin typeface="+mj-ea"/>
              </a:rPr>
              <a:t>- Rachel  </a:t>
            </a:r>
            <a:r>
              <a:rPr lang="en-US" sz="3600" dirty="0">
                <a:solidFill>
                  <a:schemeClr val="tx1"/>
                </a:solidFill>
                <a:latin typeface="+mj-ea"/>
              </a:rPr>
              <a:t>has a daughter, </a:t>
            </a:r>
            <a:r>
              <a:rPr lang="en-US" sz="3600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+mj-ea"/>
              </a:rPr>
            </a:br>
            <a:r>
              <a:rPr lang="en-US" sz="3600" dirty="0" smtClean="0">
                <a:solidFill>
                  <a:schemeClr val="tx1"/>
                </a:solidFill>
                <a:latin typeface="+mj-ea"/>
              </a:rPr>
              <a:t>doesn’t </a:t>
            </a:r>
            <a:r>
              <a:rPr lang="en-US" sz="3600" dirty="0">
                <a:solidFill>
                  <a:schemeClr val="tx1"/>
                </a:solidFill>
                <a:latin typeface="+mj-ea"/>
              </a:rPr>
              <a:t>she? </a:t>
            </a:r>
            <a:r>
              <a:rPr lang="ko-KR" altLang="en-US" sz="3600" dirty="0">
                <a:solidFill>
                  <a:schemeClr val="tx1"/>
                </a:solidFill>
                <a:latin typeface="+mj-ea"/>
              </a:rPr>
              <a:t/>
            </a:r>
            <a:br>
              <a:rPr lang="ko-KR" altLang="en-US" sz="3600" dirty="0">
                <a:solidFill>
                  <a:schemeClr val="tx1"/>
                </a:solidFill>
                <a:latin typeface="+mj-ea"/>
              </a:rPr>
            </a:br>
            <a:endParaRPr lang="ko-KR" altLang="en-US" sz="3600" dirty="0">
              <a:solidFill>
                <a:schemeClr val="tx1"/>
              </a:solidFill>
              <a:latin typeface="+mj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2"/>
          <p:cNvSpPr>
            <a:spLocks noGrp="1"/>
          </p:cNvSpPr>
          <p:nvPr>
            <p:ph type="title"/>
          </p:nvPr>
        </p:nvSpPr>
        <p:spPr>
          <a:xfrm>
            <a:off x="642910" y="1000108"/>
            <a:ext cx="8229600" cy="4725987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1"/>
                </a:solidFill>
                <a:latin typeface="+mj-ea"/>
              </a:rPr>
              <a:t>For </a:t>
            </a:r>
            <a:r>
              <a:rPr lang="en-US" sz="3200" dirty="0" smtClean="0">
                <a:solidFill>
                  <a:schemeClr val="tx1"/>
                </a:solidFill>
                <a:latin typeface="+mj-ea"/>
              </a:rPr>
              <a:t>example,</a:t>
            </a:r>
            <a:br>
              <a:rPr lang="en-US" sz="3200" dirty="0" smtClean="0">
                <a:solidFill>
                  <a:schemeClr val="tx1"/>
                </a:solidFill>
                <a:latin typeface="+mj-ea"/>
              </a:rPr>
            </a:br>
            <a:r>
              <a:rPr lang="ko-KR" altLang="en-US" sz="3200" dirty="0">
                <a:solidFill>
                  <a:schemeClr val="tx1"/>
                </a:solidFill>
                <a:latin typeface="+mj-ea"/>
              </a:rPr>
              <a:t/>
            </a:r>
            <a:br>
              <a:rPr lang="ko-KR" altLang="en-US" sz="3200" dirty="0">
                <a:solidFill>
                  <a:schemeClr val="tx1"/>
                </a:solidFill>
                <a:latin typeface="+mj-ea"/>
              </a:rPr>
            </a:br>
            <a:r>
              <a:rPr lang="en-US" sz="3200" dirty="0">
                <a:solidFill>
                  <a:schemeClr val="tx1"/>
                </a:solidFill>
                <a:latin typeface="+mj-ea"/>
              </a:rPr>
              <a:t>A: Hi, Anna. Are you OK?</a:t>
            </a:r>
            <a:r>
              <a:rPr lang="ko-KR" altLang="en-US" sz="3200" dirty="0">
                <a:solidFill>
                  <a:schemeClr val="tx1"/>
                </a:solidFill>
                <a:latin typeface="+mj-ea"/>
              </a:rPr>
              <a:t/>
            </a:r>
            <a:br>
              <a:rPr lang="ko-KR" altLang="en-US" sz="3200" dirty="0">
                <a:solidFill>
                  <a:schemeClr val="tx1"/>
                </a:solidFill>
                <a:latin typeface="+mj-ea"/>
              </a:rPr>
            </a:br>
            <a:r>
              <a:rPr lang="en-US" sz="3200" dirty="0">
                <a:solidFill>
                  <a:schemeClr val="tx1"/>
                </a:solidFill>
                <a:latin typeface="+mj-ea"/>
              </a:rPr>
              <a:t>B: Oh, no. I have a headache all day long.</a:t>
            </a:r>
            <a:r>
              <a:rPr lang="ko-KR" altLang="en-US" sz="3200" dirty="0">
                <a:solidFill>
                  <a:schemeClr val="tx1"/>
                </a:solidFill>
                <a:latin typeface="+mj-ea"/>
              </a:rPr>
              <a:t/>
            </a:r>
            <a:br>
              <a:rPr lang="ko-KR" altLang="en-US" sz="3200" dirty="0">
                <a:solidFill>
                  <a:schemeClr val="tx1"/>
                </a:solidFill>
                <a:latin typeface="+mj-ea"/>
              </a:rPr>
            </a:br>
            <a:r>
              <a:rPr lang="en-US" sz="3200" dirty="0">
                <a:solidFill>
                  <a:schemeClr val="tx1"/>
                </a:solidFill>
                <a:latin typeface="+mj-ea"/>
              </a:rPr>
              <a:t>A: </a:t>
            </a:r>
            <a:r>
              <a:rPr lang="en-US" sz="3200" u="sng" dirty="0">
                <a:solidFill>
                  <a:schemeClr val="tx1"/>
                </a:solidFill>
                <a:latin typeface="+mj-ea"/>
              </a:rPr>
              <a:t>You have to go hospital, don’t you?</a:t>
            </a:r>
            <a:r>
              <a:rPr lang="ko-KR" altLang="en-US" sz="3200" dirty="0">
                <a:solidFill>
                  <a:schemeClr val="tx1"/>
                </a:solidFill>
                <a:latin typeface="+mj-ea"/>
              </a:rPr>
              <a:t/>
            </a:r>
            <a:br>
              <a:rPr lang="ko-KR" altLang="en-US" sz="3200" dirty="0">
                <a:solidFill>
                  <a:schemeClr val="tx1"/>
                </a:solidFill>
                <a:latin typeface="+mj-ea"/>
              </a:rPr>
            </a:br>
            <a:r>
              <a:rPr lang="en-US" sz="3200" dirty="0">
                <a:solidFill>
                  <a:schemeClr val="tx1"/>
                </a:solidFill>
                <a:latin typeface="+mj-ea"/>
              </a:rPr>
              <a:t>B: OK, thanks a lot. I’ll do that. </a:t>
            </a:r>
            <a:r>
              <a:rPr lang="ko-KR" altLang="en-US" sz="3200" dirty="0">
                <a:solidFill>
                  <a:schemeClr val="tx1"/>
                </a:solidFill>
                <a:latin typeface="+mj-ea"/>
              </a:rPr>
              <a:t/>
            </a:r>
            <a:br>
              <a:rPr lang="ko-KR" altLang="en-US" sz="3200" dirty="0">
                <a:solidFill>
                  <a:schemeClr val="tx1"/>
                </a:solidFill>
                <a:latin typeface="+mj-ea"/>
              </a:rPr>
            </a:br>
            <a:endParaRPr lang="ko-KR" altLang="en-US" sz="3200" dirty="0">
              <a:solidFill>
                <a:schemeClr val="tx1"/>
              </a:solidFill>
              <a:latin typeface="+mj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1000132"/>
          </a:xfrm>
        </p:spPr>
        <p:txBody>
          <a:bodyPr>
            <a:normAutofit/>
          </a:bodyPr>
          <a:lstStyle/>
          <a:p>
            <a:r>
              <a:rPr lang="en-US" altLang="ko-KR" b="1" dirty="0" smtClean="0">
                <a:solidFill>
                  <a:srgbClr val="FFFF00"/>
                </a:solidFill>
              </a:rPr>
              <a:t>Constructing Tag Questions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143248"/>
            <a:ext cx="8401080" cy="2982915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sz="3200" b="1" dirty="0" smtClean="0">
                <a:latin typeface="+mj-ea"/>
                <a:ea typeface="+mj-ea"/>
              </a:rPr>
              <a:t>- </a:t>
            </a:r>
            <a:r>
              <a:rPr lang="en-US" sz="3200" b="1" u="sng" dirty="0" smtClean="0">
                <a:latin typeface="+mj-ea"/>
                <a:ea typeface="+mj-ea"/>
              </a:rPr>
              <a:t> </a:t>
            </a:r>
            <a:r>
              <a:rPr lang="en-US" sz="3200" b="1" u="sng" dirty="0">
                <a:latin typeface="+mj-ea"/>
                <a:ea typeface="+mj-ea"/>
              </a:rPr>
              <a:t>(1) </a:t>
            </a:r>
            <a:r>
              <a:rPr lang="en-US" sz="3200" b="1" dirty="0">
                <a:latin typeface="+mj-ea"/>
                <a:ea typeface="+mj-ea"/>
              </a:rPr>
              <a:t>statement </a:t>
            </a:r>
            <a:r>
              <a:rPr lang="en-US" sz="3200" b="1" dirty="0" smtClean="0">
                <a:latin typeface="+mj-ea"/>
                <a:ea typeface="+mj-ea"/>
              </a:rPr>
              <a:t>+ </a:t>
            </a:r>
            <a:r>
              <a:rPr lang="en-US" sz="3200" b="1" u="sng" dirty="0" smtClean="0">
                <a:latin typeface="+mj-ea"/>
                <a:ea typeface="+mj-ea"/>
              </a:rPr>
              <a:t>negative</a:t>
            </a:r>
            <a:r>
              <a:rPr lang="en-US" sz="3200" b="1" dirty="0" smtClean="0">
                <a:latin typeface="+mj-ea"/>
                <a:ea typeface="+mj-ea"/>
              </a:rPr>
              <a:t> </a:t>
            </a:r>
            <a:r>
              <a:rPr lang="en-US" sz="3200" b="1" dirty="0">
                <a:latin typeface="+mj-ea"/>
                <a:ea typeface="+mj-ea"/>
              </a:rPr>
              <a:t>tag question </a:t>
            </a:r>
            <a:endParaRPr lang="ko-KR" altLang="en-US" sz="3200" b="1" dirty="0">
              <a:latin typeface="+mj-ea"/>
              <a:ea typeface="+mj-ea"/>
            </a:endParaRPr>
          </a:p>
          <a:p>
            <a:pPr>
              <a:buNone/>
            </a:pPr>
            <a:r>
              <a:rPr lang="en-US" sz="3200" b="1" dirty="0" smtClean="0">
                <a:latin typeface="+mj-ea"/>
                <a:ea typeface="+mj-ea"/>
              </a:rPr>
              <a:t>  - </a:t>
            </a:r>
            <a:r>
              <a:rPr lang="en-US" sz="3200" b="1" u="sng" dirty="0">
                <a:latin typeface="+mj-ea"/>
                <a:ea typeface="+mj-ea"/>
              </a:rPr>
              <a:t>negative</a:t>
            </a:r>
            <a:r>
              <a:rPr lang="en-US" sz="3200" b="1" dirty="0">
                <a:latin typeface="+mj-ea"/>
                <a:ea typeface="+mj-ea"/>
              </a:rPr>
              <a:t> statement </a:t>
            </a:r>
            <a:r>
              <a:rPr lang="en-US" sz="3200" b="1" dirty="0" smtClean="0">
                <a:latin typeface="+mj-ea"/>
                <a:ea typeface="+mj-ea"/>
              </a:rPr>
              <a:t>+ </a:t>
            </a:r>
            <a:r>
              <a:rPr lang="en-US" sz="3200" b="1" u="sng" dirty="0" smtClean="0">
                <a:latin typeface="+mj-ea"/>
                <a:ea typeface="+mj-ea"/>
              </a:rPr>
              <a:t> </a:t>
            </a:r>
            <a:r>
              <a:rPr lang="en-US" sz="3200" b="1" u="sng" dirty="0">
                <a:latin typeface="+mj-ea"/>
                <a:ea typeface="+mj-ea"/>
              </a:rPr>
              <a:t>(2) </a:t>
            </a:r>
            <a:r>
              <a:rPr lang="en-US" sz="3200" b="1" dirty="0">
                <a:latin typeface="+mj-ea"/>
                <a:ea typeface="+mj-ea"/>
              </a:rPr>
              <a:t>tag question</a:t>
            </a:r>
            <a:endParaRPr lang="ko-KR" altLang="en-US" sz="3200" b="1" dirty="0">
              <a:latin typeface="+mj-ea"/>
              <a:ea typeface="+mj-ea"/>
            </a:endParaRPr>
          </a:p>
          <a:p>
            <a:endParaRPr lang="ko-KR" altLang="en-US" sz="3200" b="1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FFFF00"/>
                </a:solidFill>
              </a:rPr>
              <a:t>Constructing Tag Questions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sz="3200" dirty="0" smtClean="0">
                <a:latin typeface="+mj-ea"/>
                <a:ea typeface="+mj-ea"/>
              </a:rPr>
              <a:t>- </a:t>
            </a:r>
            <a:r>
              <a:rPr lang="en-US" sz="3200" u="sng" dirty="0" smtClean="0">
                <a:latin typeface="+mj-ea"/>
                <a:ea typeface="+mj-ea"/>
              </a:rPr>
              <a:t>  (1)  </a:t>
            </a:r>
            <a:r>
              <a:rPr lang="en-US" sz="3200" dirty="0" smtClean="0">
                <a:latin typeface="+mj-ea"/>
                <a:ea typeface="+mj-ea"/>
              </a:rPr>
              <a:t>statement + </a:t>
            </a:r>
            <a:r>
              <a:rPr lang="en-US" sz="3200" u="sng" dirty="0" smtClean="0">
                <a:latin typeface="+mj-ea"/>
                <a:ea typeface="+mj-ea"/>
              </a:rPr>
              <a:t>negative</a:t>
            </a:r>
            <a:r>
              <a:rPr lang="en-US" sz="3200" dirty="0" smtClean="0">
                <a:latin typeface="+mj-ea"/>
                <a:ea typeface="+mj-ea"/>
              </a:rPr>
              <a:t> tag question</a:t>
            </a:r>
          </a:p>
          <a:p>
            <a:pPr>
              <a:buNone/>
            </a:pPr>
            <a:r>
              <a:rPr lang="en-US" sz="3200" dirty="0" smtClean="0">
                <a:latin typeface="+mj-ea"/>
                <a:ea typeface="+mj-ea"/>
              </a:rPr>
              <a:t>  </a:t>
            </a:r>
            <a:r>
              <a:rPr lang="en-US" sz="3200" dirty="0">
                <a:latin typeface="+mj-ea"/>
                <a:ea typeface="+mj-ea"/>
              </a:rPr>
              <a:t> </a:t>
            </a:r>
            <a:r>
              <a:rPr lang="en-US" sz="3200" dirty="0" smtClean="0">
                <a:latin typeface="+mj-ea"/>
                <a:ea typeface="+mj-ea"/>
              </a:rPr>
              <a:t> ex.</a:t>
            </a:r>
            <a:r>
              <a:rPr lang="en-US" sz="3200" dirty="0" smtClean="0">
                <a:latin typeface="+mj-ea"/>
                <a:ea typeface="+mj-ea"/>
              </a:rPr>
              <a:t> </a:t>
            </a:r>
            <a:r>
              <a:rPr lang="en-US" sz="3200" dirty="0">
                <a:latin typeface="+mj-ea"/>
                <a:ea typeface="+mj-ea"/>
              </a:rPr>
              <a:t>You </a:t>
            </a:r>
            <a:r>
              <a:rPr lang="en-US" sz="3200" u="sng" dirty="0">
                <a:latin typeface="+mj-ea"/>
                <a:ea typeface="+mj-ea"/>
              </a:rPr>
              <a:t>like</a:t>
            </a:r>
            <a:r>
              <a:rPr lang="en-US" sz="3200" dirty="0">
                <a:latin typeface="+mj-ea"/>
                <a:ea typeface="+mj-ea"/>
              </a:rPr>
              <a:t> my present, </a:t>
            </a:r>
            <a:r>
              <a:rPr lang="en-US" sz="3200" u="sng" dirty="0">
                <a:latin typeface="+mj-ea"/>
                <a:ea typeface="+mj-ea"/>
              </a:rPr>
              <a:t>don’</a:t>
            </a:r>
            <a:r>
              <a:rPr lang="en-US" sz="3200" dirty="0">
                <a:latin typeface="+mj-ea"/>
                <a:ea typeface="+mj-ea"/>
              </a:rPr>
              <a:t>t you?</a:t>
            </a:r>
            <a:endParaRPr lang="ko-KR" altLang="en-US" sz="3200" dirty="0">
              <a:latin typeface="+mj-ea"/>
              <a:ea typeface="+mj-ea"/>
            </a:endParaRPr>
          </a:p>
          <a:p>
            <a:pPr>
              <a:buNone/>
            </a:pPr>
            <a:endParaRPr lang="ko-KR" altLang="en-US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dirty="0" smtClean="0">
                <a:latin typeface="+mj-ea"/>
                <a:ea typeface="+mj-ea"/>
              </a:rPr>
              <a:t>  </a:t>
            </a:r>
            <a:r>
              <a:rPr lang="en-US" sz="3200" dirty="0" smtClean="0">
                <a:latin typeface="+mj-ea"/>
                <a:ea typeface="+mj-ea"/>
              </a:rPr>
              <a:t>- </a:t>
            </a:r>
            <a:r>
              <a:rPr lang="en-US" sz="3200" u="sng" dirty="0" smtClean="0">
                <a:latin typeface="+mj-ea"/>
                <a:ea typeface="+mj-ea"/>
              </a:rPr>
              <a:t>negative</a:t>
            </a:r>
            <a:r>
              <a:rPr lang="en-US" sz="3200" dirty="0" smtClean="0">
                <a:latin typeface="+mj-ea"/>
                <a:ea typeface="+mj-ea"/>
              </a:rPr>
              <a:t> statement +</a:t>
            </a:r>
            <a:r>
              <a:rPr lang="en-US" sz="3200" u="sng" dirty="0" smtClean="0">
                <a:latin typeface="+mj-ea"/>
                <a:ea typeface="+mj-ea"/>
              </a:rPr>
              <a:t>  (2)  </a:t>
            </a:r>
            <a:r>
              <a:rPr lang="en-US" sz="3200" dirty="0" smtClean="0">
                <a:latin typeface="+mj-ea"/>
                <a:ea typeface="+mj-ea"/>
              </a:rPr>
              <a:t>tag question</a:t>
            </a:r>
            <a:endParaRPr lang="ko-KR" altLang="en-US" sz="32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sz="3200" dirty="0">
                <a:latin typeface="+mj-ea"/>
                <a:ea typeface="+mj-ea"/>
              </a:rPr>
              <a:t> </a:t>
            </a:r>
            <a:r>
              <a:rPr lang="en-US" altLang="ko-KR" sz="3200" dirty="0" smtClean="0">
                <a:latin typeface="+mj-ea"/>
                <a:ea typeface="+mj-ea"/>
              </a:rPr>
              <a:t>  ex. </a:t>
            </a:r>
            <a:r>
              <a:rPr lang="en-US" sz="3200" dirty="0">
                <a:latin typeface="+mj-ea"/>
                <a:ea typeface="+mj-ea"/>
              </a:rPr>
              <a:t>You </a:t>
            </a:r>
            <a:r>
              <a:rPr lang="en-US" sz="3200" u="sng" dirty="0">
                <a:latin typeface="+mj-ea"/>
                <a:ea typeface="+mj-ea"/>
              </a:rPr>
              <a:t>didn’t</a:t>
            </a:r>
            <a:r>
              <a:rPr lang="en-US" sz="3200" dirty="0">
                <a:latin typeface="+mj-ea"/>
                <a:ea typeface="+mj-ea"/>
              </a:rPr>
              <a:t> buy a present yet, </a:t>
            </a:r>
            <a:endParaRPr lang="en-US" sz="32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sz="3200" dirty="0">
                <a:latin typeface="+mj-ea"/>
                <a:ea typeface="+mj-ea"/>
              </a:rPr>
              <a:t> </a:t>
            </a:r>
            <a:r>
              <a:rPr lang="en-US" sz="3200" dirty="0" smtClean="0">
                <a:latin typeface="+mj-ea"/>
                <a:ea typeface="+mj-ea"/>
              </a:rPr>
              <a:t>        </a:t>
            </a:r>
            <a:r>
              <a:rPr lang="en-US" sz="3200" u="sng" dirty="0" smtClean="0">
                <a:latin typeface="+mj-ea"/>
                <a:ea typeface="+mj-ea"/>
              </a:rPr>
              <a:t>did</a:t>
            </a:r>
            <a:r>
              <a:rPr lang="en-US" sz="3200" dirty="0" smtClean="0">
                <a:latin typeface="+mj-ea"/>
                <a:ea typeface="+mj-ea"/>
              </a:rPr>
              <a:t> </a:t>
            </a:r>
            <a:r>
              <a:rPr lang="en-US" sz="3200" dirty="0">
                <a:latin typeface="+mj-ea"/>
                <a:ea typeface="+mj-ea"/>
              </a:rPr>
              <a:t>you?</a:t>
            </a:r>
            <a:endParaRPr lang="ko-KR" altLang="en-US" sz="32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844" y="1142984"/>
            <a:ext cx="9001156" cy="12144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400" b="1" dirty="0" smtClean="0">
                <a:solidFill>
                  <a:srgbClr val="FFFF00"/>
                </a:solidFill>
              </a:rPr>
              <a:t>falling</a:t>
            </a:r>
            <a:r>
              <a:rPr lang="en-US" sz="4400" b="1" dirty="0" smtClean="0"/>
              <a:t> </a:t>
            </a:r>
            <a:r>
              <a:rPr lang="en-US" sz="4400" b="1" dirty="0" smtClean="0">
                <a:solidFill>
                  <a:srgbClr val="FFFF00"/>
                </a:solidFill>
              </a:rPr>
              <a:t>intonation </a:t>
            </a:r>
            <a:br>
              <a:rPr lang="en-US" sz="4400" b="1" dirty="0" smtClean="0">
                <a:solidFill>
                  <a:srgbClr val="FFFF00"/>
                </a:solidFill>
              </a:rPr>
            </a:br>
            <a:r>
              <a:rPr lang="en-US" sz="4400" b="1" dirty="0" smtClean="0">
                <a:solidFill>
                  <a:srgbClr val="FFFF00"/>
                </a:solidFill>
              </a:rPr>
              <a:t>&amp; </a:t>
            </a:r>
            <a:r>
              <a:rPr lang="en-US" sz="4400" b="1" dirty="0" smtClean="0">
                <a:solidFill>
                  <a:srgbClr val="FFFF00"/>
                </a:solidFill>
              </a:rPr>
              <a:t>rising</a:t>
            </a:r>
            <a:r>
              <a:rPr lang="en-US" sz="4400" b="1" dirty="0" smtClean="0">
                <a:solidFill>
                  <a:srgbClr val="FFFF00"/>
                </a:solidFill>
              </a:rPr>
              <a:t> intonation</a:t>
            </a:r>
            <a:r>
              <a:rPr lang="ko-KR" altLang="en-US" sz="4400" dirty="0"/>
              <a:t/>
            </a:r>
            <a:br>
              <a:rPr lang="ko-KR" altLang="en-US" sz="4400" dirty="0"/>
            </a:b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</a:t>
            </a:r>
            <a:r>
              <a:rPr lang="en-US" sz="3600" dirty="0" smtClean="0">
                <a:latin typeface="+mj-ea"/>
                <a:ea typeface="+mj-ea"/>
              </a:rPr>
              <a:t>-  falling</a:t>
            </a:r>
            <a:r>
              <a:rPr lang="en-US" sz="3600" b="1" dirty="0" smtClean="0">
                <a:latin typeface="+mj-ea"/>
                <a:ea typeface="+mj-ea"/>
              </a:rPr>
              <a:t> </a:t>
            </a:r>
            <a:r>
              <a:rPr lang="en-US" sz="3600" dirty="0" smtClean="0">
                <a:latin typeface="+mj-ea"/>
                <a:ea typeface="+mj-ea"/>
              </a:rPr>
              <a:t>intonation:</a:t>
            </a:r>
            <a:endParaRPr lang="en-US" altLang="ko-KR" sz="3600" dirty="0">
              <a:latin typeface="+mj-ea"/>
              <a:ea typeface="+mj-ea"/>
            </a:endParaRPr>
          </a:p>
          <a:p>
            <a:pPr algn="ctr">
              <a:buNone/>
            </a:pPr>
            <a:r>
              <a:rPr lang="en-US" altLang="ko-KR" sz="3600" dirty="0" smtClean="0">
                <a:latin typeface="+mj-ea"/>
                <a:ea typeface="+mj-ea"/>
              </a:rPr>
              <a:t>- </a:t>
            </a:r>
            <a:r>
              <a:rPr lang="en-US" sz="3600" dirty="0" smtClean="0">
                <a:latin typeface="+mj-ea"/>
                <a:ea typeface="+mj-ea"/>
              </a:rPr>
              <a:t>rising intonation: </a:t>
            </a:r>
            <a:endParaRPr lang="ko-KR" altLang="en-US" sz="36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572560" cy="107157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falling intonation &amp; rising intonation</a:t>
            </a:r>
            <a:endParaRPr lang="ko-KR" altLang="en-US" sz="3600" dirty="0">
              <a:solidFill>
                <a:srgbClr val="FFFF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398304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sz="3200" dirty="0" smtClean="0">
                <a:latin typeface="+mj-ea"/>
                <a:ea typeface="+mj-ea"/>
              </a:rPr>
              <a:t>- falling</a:t>
            </a:r>
            <a:r>
              <a:rPr lang="en-US" sz="3200" b="1" dirty="0" smtClean="0">
                <a:latin typeface="+mj-ea"/>
                <a:ea typeface="+mj-ea"/>
              </a:rPr>
              <a:t> </a:t>
            </a:r>
            <a:r>
              <a:rPr lang="en-US" sz="3200" dirty="0" smtClean="0">
                <a:latin typeface="+mj-ea"/>
                <a:ea typeface="+mj-ea"/>
              </a:rPr>
              <a:t>intonation: Confirmation</a:t>
            </a:r>
          </a:p>
          <a:p>
            <a:pPr>
              <a:buNone/>
            </a:pPr>
            <a:endParaRPr lang="en-US" sz="32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sz="3200" dirty="0" smtClean="0">
                <a:latin typeface="+mj-ea"/>
                <a:ea typeface="+mj-ea"/>
              </a:rPr>
              <a:t>         - </a:t>
            </a:r>
            <a:r>
              <a:rPr lang="en-US" sz="3200" dirty="0" smtClean="0">
                <a:latin typeface="+mj-ea"/>
                <a:ea typeface="+mj-ea"/>
              </a:rPr>
              <a:t>rising intonation: Uncertain</a:t>
            </a:r>
            <a:endParaRPr lang="ko-KR" altLang="en-US" sz="3200" dirty="0" smtClean="0">
              <a:latin typeface="+mj-ea"/>
              <a:ea typeface="+mj-ea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329642" cy="114300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falling intonation &amp; rising intonation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39290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3600" dirty="0" smtClean="0">
                <a:latin typeface="+mj-ea"/>
                <a:ea typeface="+mj-ea"/>
              </a:rPr>
              <a:t>- falling</a:t>
            </a:r>
            <a:r>
              <a:rPr lang="en-US" sz="3600" b="1" dirty="0" smtClean="0">
                <a:latin typeface="+mj-ea"/>
                <a:ea typeface="+mj-ea"/>
              </a:rPr>
              <a:t> </a:t>
            </a:r>
            <a:r>
              <a:rPr lang="en-US" sz="3600" dirty="0" smtClean="0">
                <a:latin typeface="+mj-ea"/>
                <a:ea typeface="+mj-ea"/>
              </a:rPr>
              <a:t>intonation: Confirmation</a:t>
            </a:r>
          </a:p>
          <a:p>
            <a:pPr>
              <a:buNone/>
            </a:pPr>
            <a:r>
              <a:rPr lang="en-US" dirty="0">
                <a:latin typeface="+mj-ea"/>
                <a:ea typeface="+mj-ea"/>
              </a:rPr>
              <a:t> </a:t>
            </a:r>
            <a:r>
              <a:rPr lang="en-US" dirty="0" smtClean="0">
                <a:latin typeface="+mj-ea"/>
                <a:ea typeface="+mj-ea"/>
              </a:rPr>
              <a:t>       ex. You </a:t>
            </a:r>
            <a:r>
              <a:rPr lang="en-US" dirty="0">
                <a:latin typeface="+mj-ea"/>
                <a:ea typeface="+mj-ea"/>
              </a:rPr>
              <a:t>like my present, don’t you</a:t>
            </a:r>
            <a:r>
              <a:rPr lang="en-US" dirty="0" smtClean="0">
                <a:latin typeface="+mj-ea"/>
                <a:ea typeface="+mj-ea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sz="3600" dirty="0" smtClean="0">
                <a:latin typeface="+mj-ea"/>
                <a:ea typeface="+mj-ea"/>
              </a:rPr>
              <a:t>- rising intonation: Uncertain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en-US" dirty="0" smtClean="0">
                <a:latin typeface="+mj-ea"/>
                <a:ea typeface="+mj-ea"/>
              </a:rPr>
              <a:t>ex. </a:t>
            </a:r>
            <a:r>
              <a:rPr lang="en-US" dirty="0" smtClean="0">
                <a:latin typeface="+mj-ea"/>
                <a:ea typeface="+mj-ea"/>
              </a:rPr>
              <a:t>You </a:t>
            </a:r>
            <a:r>
              <a:rPr lang="en-US" dirty="0">
                <a:latin typeface="+mj-ea"/>
                <a:ea typeface="+mj-ea"/>
              </a:rPr>
              <a:t>didn’t buy a present yet, </a:t>
            </a:r>
            <a:endParaRPr lang="en-US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dirty="0">
                <a:latin typeface="+mj-ea"/>
                <a:ea typeface="+mj-ea"/>
              </a:rPr>
              <a:t> </a:t>
            </a:r>
            <a:r>
              <a:rPr lang="en-US" dirty="0" smtClean="0">
                <a:latin typeface="+mj-ea"/>
                <a:ea typeface="+mj-ea"/>
              </a:rPr>
              <a:t>            did </a:t>
            </a:r>
            <a:r>
              <a:rPr lang="en-US" dirty="0">
                <a:latin typeface="+mj-ea"/>
                <a:ea typeface="+mj-ea"/>
              </a:rPr>
              <a:t>you?”</a:t>
            </a:r>
            <a:endParaRPr lang="ko-KR" altLang="en-US" dirty="0">
              <a:latin typeface="+mj-ea"/>
              <a:ea typeface="+mj-ea"/>
            </a:endParaRPr>
          </a:p>
          <a:p>
            <a:pPr>
              <a:buNone/>
            </a:pPr>
            <a:endParaRPr lang="ko-KR" altLang="en-US" dirty="0"/>
          </a:p>
          <a:p>
            <a:pPr>
              <a:buNone/>
            </a:pPr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478632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US" altLang="ko-KR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She plays the piano, doesn’t</a:t>
            </a:r>
            <a:r>
              <a:rPr lang="en-US" altLang="ko-KR" b="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 </a:t>
            </a:r>
            <a:r>
              <a:rPr lang="en-US" altLang="ko-KR" b="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she</a:t>
            </a:r>
            <a:r>
              <a:rPr lang="en-US" altLang="ko-KR" b="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?</a:t>
            </a:r>
            <a:endParaRPr lang="ko-KR" altLang="en-US" b="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pic>
        <p:nvPicPr>
          <p:cNvPr id="4" name="내용 개체 틀 3" descr="pian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678" y="1142984"/>
            <a:ext cx="2562225" cy="30194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572008"/>
            <a:ext cx="8229600" cy="1214446"/>
          </a:xfrm>
        </p:spPr>
        <p:txBody>
          <a:bodyPr>
            <a:normAutofit/>
          </a:bodyPr>
          <a:lstStyle/>
          <a:p>
            <a:r>
              <a:rPr lang="en-US" altLang="ko-KR" b="0" u="sng" dirty="0" smtClean="0">
                <a:solidFill>
                  <a:srgbClr val="FFFF00"/>
                </a:solidFill>
                <a:latin typeface="+mj-ea"/>
              </a:rPr>
              <a:t>She is riding a bike</a:t>
            </a:r>
            <a:r>
              <a:rPr lang="en-US" altLang="ko-KR" b="0" dirty="0" smtClean="0">
                <a:solidFill>
                  <a:schemeClr val="tx1"/>
                </a:solidFill>
                <a:latin typeface="+mj-ea"/>
              </a:rPr>
              <a:t>, isn’t she?</a:t>
            </a:r>
            <a:endParaRPr lang="ko-KR" altLang="en-US" b="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4" name="내용 개체 틀 3" descr="rid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714375"/>
            <a:ext cx="3000396" cy="328612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선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광선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광선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169</TotalTime>
  <Words>276</Words>
  <Application>Microsoft Office PowerPoint</Application>
  <PresentationFormat>화면 슬라이드 쇼(4:3)</PresentationFormat>
  <Paragraphs>46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광선</vt:lpstr>
      <vt:lpstr>Tag Question</vt:lpstr>
      <vt:lpstr>     &lt;Examples&gt;  - Sol is very cute, isn’t she?  - Rachel  has a daughter,  doesn’t she?  </vt:lpstr>
      <vt:lpstr>Constructing Tag Questions</vt:lpstr>
      <vt:lpstr>Constructing Tag Questions</vt:lpstr>
      <vt:lpstr> falling intonation  &amp; rising intonation </vt:lpstr>
      <vt:lpstr>falling intonation &amp; rising intonation</vt:lpstr>
      <vt:lpstr>falling intonation &amp; rising intonation</vt:lpstr>
      <vt:lpstr>She plays the piano, doesn’t she?</vt:lpstr>
      <vt:lpstr>She is riding a bike, isn’t she?</vt:lpstr>
      <vt:lpstr>  A: I don’t think it’s easy, isn’t it?   B: No, it isn’t.</vt:lpstr>
      <vt:lpstr>1.  He is listening to music, ______he? </vt:lpstr>
      <vt:lpstr>2.  ____________________, doesn’ he?</vt:lpstr>
      <vt:lpstr>    3.  A: There is a student asking            a question, isn’t there?          B: Yes, __________________.</vt:lpstr>
      <vt:lpstr>4.  He would rather sleep, _________ he?</vt:lpstr>
      <vt:lpstr>5.  _________________________, can’t he?</vt:lpstr>
      <vt:lpstr>       6.   A: You used to read a book,                  didn’t you?             B: Yes, ___________.     </vt:lpstr>
      <vt:lpstr>7.  They will have a snowball fight, ___________ they?</vt:lpstr>
      <vt:lpstr>8.  ___________________________, shouldn’t he?</vt:lpstr>
      <vt:lpstr>    9.  A: He has a fever, doesn’t he?         B: Yes, ____________.</vt:lpstr>
      <vt:lpstr>For example,  A: Hi, Anna. Are you OK? B: Oh, no. I have a headache all day long. A: You have to go hospital, don’t you? B: OK, thanks a lot. I’ll do that.  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 Question</dc:title>
  <dc:creator>Sixman911</dc:creator>
  <cp:lastModifiedBy>Sixman911</cp:lastModifiedBy>
  <cp:revision>39</cp:revision>
  <dcterms:created xsi:type="dcterms:W3CDTF">2012-07-10T14:59:20Z</dcterms:created>
  <dcterms:modified xsi:type="dcterms:W3CDTF">2012-07-10T17:48:45Z</dcterms:modified>
</cp:coreProperties>
</file>