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7" r:id="rId14"/>
    <p:sldId id="270" r:id="rId15"/>
    <p:sldId id="269" r:id="rId16"/>
    <p:sldId id="272" r:id="rId17"/>
    <p:sldId id="271" r:id="rId18"/>
    <p:sldId id="273" r:id="rId19"/>
    <p:sldId id="275" r:id="rId20"/>
    <p:sldId id="277" r:id="rId21"/>
    <p:sldId id="280" r:id="rId22"/>
    <p:sldId id="279" r:id="rId23"/>
    <p:sldId id="278" r:id="rId24"/>
    <p:sldId id="281" r:id="rId25"/>
    <p:sldId id="282" r:id="rId26"/>
    <p:sldId id="284" r:id="rId27"/>
    <p:sldId id="285" r:id="rId28"/>
    <p:sldId id="286" r:id="rId29"/>
    <p:sldId id="287" r:id="rId30"/>
    <p:sldId id="288" r:id="rId31"/>
    <p:sldId id="289" r:id="rId32"/>
    <p:sldId id="290" r:id="rId33"/>
    <p:sldId id="291" r:id="rId34"/>
    <p:sldId id="283" r:id="rId35"/>
    <p:sldId id="293" r:id="rId36"/>
    <p:sldId id="292" r:id="rId37"/>
    <p:sldId id="294" r:id="rId38"/>
    <p:sldId id="295" r:id="rId39"/>
    <p:sldId id="297" r:id="rId40"/>
    <p:sldId id="296" r:id="rId4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ko-KR" altLang="en-US" smtClean="0"/>
              <a:t>마스터 제목 스타일 편집</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AFA4D4D-07DA-4CAB-BC65-DE34701296C5}" type="slidenum">
              <a:rPr lang="ko-KR" altLang="en-US" smtClean="0"/>
              <a:t>‹#›</a:t>
            </a:fld>
            <a:endParaRPr lang="ko-KR"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AFA4D4D-07DA-4CAB-BC65-DE34701296C5}"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AFA4D4D-07DA-4CAB-BC65-DE34701296C5}"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AFA4D4D-07DA-4CAB-BC65-DE34701296C5}"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AFA4D4D-07DA-4CAB-BC65-DE34701296C5}" type="slidenum">
              <a:rPr lang="ko-KR" altLang="en-US" smtClean="0"/>
              <a:t>‹#›</a:t>
            </a:fld>
            <a:endParaRPr lang="ko-KR"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5AFA4D4D-07DA-4CAB-BC65-DE34701296C5}"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5AFA4D4D-07DA-4CAB-BC65-DE34701296C5}" type="slidenum">
              <a:rPr lang="ko-KR" altLang="en-US" smtClean="0"/>
              <a:t>‹#›</a:t>
            </a:fld>
            <a:endParaRPr lang="ko-KR"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Date Placeholder 2"/>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5AFA4D4D-07DA-4CAB-BC65-DE34701296C5}"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AFA4D4D-07DA-4CAB-BC65-DE34701296C5}"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ko-KR" altLang="en-US" smtClean="0"/>
              <a:t>마스터 제목 스타일 편집</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5AFA4D4D-07DA-4CAB-BC65-DE34701296C5}" type="slidenum">
              <a:rPr lang="ko-KR" altLang="en-US" smtClean="0"/>
              <a:t>‹#›</a:t>
            </a:fld>
            <a:endParaRPr lang="ko-KR"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ko-KR" altLang="en-US" smtClean="0"/>
              <a:t>마스터 제목 스타일 편집</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8584090F-6468-42B6-9D7C-83E0E16AAB01}" type="datetimeFigureOut">
              <a:rPr lang="ko-KR" altLang="en-US" smtClean="0"/>
              <a:t>2012-10-05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5AFA4D4D-07DA-4CAB-BC65-DE34701296C5}" type="slidenum">
              <a:rPr lang="ko-KR" altLang="en-US"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584090F-6468-42B6-9D7C-83E0E16AAB01}" type="datetimeFigureOut">
              <a:rPr lang="ko-KR" altLang="en-US" smtClean="0"/>
              <a:t>2012-10-05</a:t>
            </a:fld>
            <a:endParaRPr lang="ko-KR"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ko-KR"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AFA4D4D-07DA-4CAB-BC65-DE34701296C5}" type="slidenum">
              <a:rPr lang="ko-KR" altLang="en-US" smtClean="0"/>
              <a:t>‹#›</a:t>
            </a:fld>
            <a:endParaRPr lang="ko-KR"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1"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1"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1"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1"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1"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1"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1"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1"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1"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1"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onghapbooks.com/htm/community.php?bd_id=pds&amp;bd_vt=4&amp;b_ix=120" TargetMode="External"/><Relationship Id="rId2" Type="http://schemas.openxmlformats.org/officeDocument/2006/relationships/hyperlink" Target="http://www.youtube.com/watch?v=SUNCyUX1J5U&amp;feature=relmf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b="1" dirty="0" smtClean="0"/>
              <a:t>Role-models</a:t>
            </a:r>
            <a:r>
              <a:rPr lang="en-US" altLang="ko-KR" dirty="0" smtClean="0"/>
              <a:t> </a:t>
            </a:r>
            <a:br>
              <a:rPr lang="en-US" altLang="ko-KR" dirty="0" smtClean="0"/>
            </a:br>
            <a:r>
              <a:rPr lang="en-US" altLang="ko-KR" dirty="0"/>
              <a:t> </a:t>
            </a:r>
            <a:r>
              <a:rPr lang="en-US" altLang="ko-KR" dirty="0" smtClean="0"/>
              <a:t>              in the world</a:t>
            </a:r>
            <a:endParaRPr lang="ko-KR" altLang="en-US" dirty="0"/>
          </a:p>
        </p:txBody>
      </p:sp>
      <p:sp>
        <p:nvSpPr>
          <p:cNvPr id="3" name="부제목 2"/>
          <p:cNvSpPr>
            <a:spLocks noGrp="1"/>
          </p:cNvSpPr>
          <p:nvPr>
            <p:ph type="subTitle" idx="1"/>
          </p:nvPr>
        </p:nvSpPr>
        <p:spPr>
          <a:xfrm>
            <a:off x="685800" y="3505200"/>
            <a:ext cx="6400800" cy="2228056"/>
          </a:xfrm>
        </p:spPr>
        <p:txBody>
          <a:bodyPr>
            <a:normAutofit/>
          </a:bodyPr>
          <a:lstStyle/>
          <a:p>
            <a:pPr algn="ctr"/>
            <a:r>
              <a:rPr lang="en-US" altLang="ko-KR" dirty="0" smtClean="0"/>
              <a:t>(Listening Lesson Plan)</a:t>
            </a:r>
          </a:p>
          <a:p>
            <a:pPr algn="ctr"/>
            <a:r>
              <a:rPr lang="en-US" altLang="ko-KR" dirty="0" smtClean="0"/>
              <a:t>Today: about Kim Yu-</a:t>
            </a:r>
            <a:r>
              <a:rPr lang="en-US" altLang="ko-KR" dirty="0" err="1" smtClean="0"/>
              <a:t>na</a:t>
            </a:r>
            <a:endParaRPr lang="en-US" altLang="ko-KR" dirty="0" smtClean="0"/>
          </a:p>
          <a:p>
            <a:pPr algn="ctr"/>
            <a:endParaRPr lang="en-US" altLang="ko-KR" dirty="0"/>
          </a:p>
          <a:p>
            <a:pPr algn="r"/>
            <a:r>
              <a:rPr lang="en-US" altLang="ko-KR" dirty="0" smtClean="0"/>
              <a:t>Instructor: Deborah Kang</a:t>
            </a:r>
          </a:p>
          <a:p>
            <a:pPr algn="r"/>
            <a:r>
              <a:rPr lang="en-US" altLang="ko-KR" sz="1800" dirty="0" smtClean="0"/>
              <a:t>(Oct. 05</a:t>
            </a:r>
            <a:r>
              <a:rPr lang="en-US" altLang="ko-KR" sz="1800" baseline="30000" dirty="0" smtClean="0"/>
              <a:t>th.</a:t>
            </a:r>
            <a:r>
              <a:rPr lang="en-US" altLang="ko-KR" sz="1800" dirty="0" smtClean="0"/>
              <a:t> 2012)</a:t>
            </a:r>
            <a:endParaRPr lang="ko-KR" altLang="en-US" sz="1800" dirty="0"/>
          </a:p>
        </p:txBody>
      </p:sp>
    </p:spTree>
    <p:extLst>
      <p:ext uri="{BB962C8B-B14F-4D97-AF65-F5344CB8AC3E}">
        <p14:creationId xmlns:p14="http://schemas.microsoft.com/office/powerpoint/2010/main" val="298946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Students book used in this TESOL course</a:t>
            </a:r>
          </a:p>
          <a:p>
            <a:r>
              <a:rPr lang="ko-KR" altLang="en-US" dirty="0" smtClean="0"/>
              <a:t>한국어 듣기 교수법</a:t>
            </a:r>
            <a:r>
              <a:rPr lang="en-US" altLang="ko-KR" dirty="0" smtClean="0"/>
              <a:t>(the teaching skill for listening class for adult Korean language learners), Text book in Korea </a:t>
            </a:r>
            <a:r>
              <a:rPr lang="en-US" altLang="ko-KR" dirty="0" err="1" smtClean="0"/>
              <a:t>univ</a:t>
            </a:r>
            <a:r>
              <a:rPr lang="en-US" altLang="ko-KR" dirty="0" smtClean="0"/>
              <a:t>, pp. 157~174</a:t>
            </a:r>
          </a:p>
          <a:p>
            <a:r>
              <a:rPr lang="en-US" altLang="ko-KR" dirty="0" smtClean="0">
                <a:hlinkClick r:id="rId2"/>
              </a:rPr>
              <a:t>http</a:t>
            </a:r>
            <a:r>
              <a:rPr lang="en-US" altLang="ko-KR" dirty="0">
                <a:hlinkClick r:id="rId2"/>
              </a:rPr>
              <a:t>://</a:t>
            </a:r>
            <a:r>
              <a:rPr lang="en-US" altLang="ko-KR" dirty="0" smtClean="0">
                <a:hlinkClick r:id="rId2"/>
              </a:rPr>
              <a:t>www.youtube.com/watch?v=SUNCyUX1J5U&amp;feature=relmfu</a:t>
            </a:r>
            <a:endParaRPr lang="en-US" altLang="ko-KR" dirty="0" smtClean="0"/>
          </a:p>
          <a:p>
            <a:r>
              <a:rPr lang="en-US" altLang="ko-KR" dirty="0" smtClean="0"/>
              <a:t>Some images from naver.com / image page</a:t>
            </a:r>
          </a:p>
          <a:p>
            <a:pPr marL="0" indent="0">
              <a:buNone/>
            </a:pPr>
            <a:endParaRPr lang="en-US" altLang="ko-KR" dirty="0" smtClean="0"/>
          </a:p>
          <a:p>
            <a:r>
              <a:rPr lang="en-US" altLang="ko-KR" dirty="0" smtClean="0">
                <a:hlinkClick r:id="rId3"/>
              </a:rPr>
              <a:t>http</a:t>
            </a:r>
            <a:r>
              <a:rPr lang="en-US" altLang="ko-KR" dirty="0">
                <a:hlinkClick r:id="rId3"/>
              </a:rPr>
              <a:t>://</a:t>
            </a:r>
            <a:r>
              <a:rPr lang="en-US" altLang="ko-KR" dirty="0" smtClean="0">
                <a:hlinkClick r:id="rId3"/>
              </a:rPr>
              <a:t>www.jonghapbooks.com/htm/community.php?bd_id=pds&amp;bd_vt=4&amp;b_ix=120</a:t>
            </a:r>
            <a:endParaRPr lang="en-US" altLang="ko-KR" dirty="0" smtClean="0"/>
          </a:p>
          <a:p>
            <a:r>
              <a:rPr lang="ko-KR" altLang="en-US" dirty="0" smtClean="0"/>
              <a:t>영어로</a:t>
            </a:r>
            <a:r>
              <a:rPr lang="en-US" altLang="ko-KR" dirty="0" smtClean="0"/>
              <a:t> </a:t>
            </a:r>
            <a:r>
              <a:rPr lang="ko-KR" altLang="en-US" dirty="0" smtClean="0"/>
              <a:t>읽는 세계 </a:t>
            </a:r>
            <a:r>
              <a:rPr lang="ko-KR" altLang="en-US" dirty="0" err="1" smtClean="0"/>
              <a:t>롤모델</a:t>
            </a:r>
            <a:r>
              <a:rPr lang="ko-KR" altLang="en-US" dirty="0" smtClean="0"/>
              <a:t> </a:t>
            </a:r>
            <a:r>
              <a:rPr lang="en-US" altLang="ko-KR" dirty="0" smtClean="0"/>
              <a:t>50</a:t>
            </a:r>
            <a:r>
              <a:rPr lang="ko-KR" altLang="en-US" dirty="0" smtClean="0"/>
              <a:t>인</a:t>
            </a:r>
            <a:r>
              <a:rPr lang="en-US" altLang="ko-KR" dirty="0" smtClean="0"/>
              <a:t>(50 Role-models in the world in English), </a:t>
            </a:r>
            <a:r>
              <a:rPr lang="ko-KR" altLang="en-US" dirty="0" smtClean="0"/>
              <a:t>종합출판</a:t>
            </a:r>
            <a:r>
              <a:rPr lang="en-US" altLang="ko-KR" dirty="0" smtClean="0"/>
              <a:t>, pp. 210~220)</a:t>
            </a:r>
            <a:r>
              <a:rPr lang="ko-KR" altLang="en-US" dirty="0" smtClean="0"/>
              <a:t> </a:t>
            </a:r>
            <a:endParaRPr lang="ko-KR" altLang="en-US" dirty="0"/>
          </a:p>
        </p:txBody>
      </p:sp>
    </p:spTree>
    <p:extLst>
      <p:ext uri="{BB962C8B-B14F-4D97-AF65-F5344CB8AC3E}">
        <p14:creationId xmlns:p14="http://schemas.microsoft.com/office/powerpoint/2010/main" val="3571788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smtClean="0"/>
              <a:t>Lead - In</a:t>
            </a:r>
            <a:endParaRPr lang="ko-KR" altLang="en-US" dirty="0"/>
          </a:p>
        </p:txBody>
      </p:sp>
      <p:sp>
        <p:nvSpPr>
          <p:cNvPr id="5" name="텍스트 개체 틀 4"/>
          <p:cNvSpPr>
            <a:spLocks noGrp="1"/>
          </p:cNvSpPr>
          <p:nvPr>
            <p:ph type="body" idx="1"/>
          </p:nvPr>
        </p:nvSpPr>
        <p:spPr/>
        <p:txBody>
          <a:bodyPr>
            <a:normAutofit fontScale="92500" lnSpcReduction="10000"/>
          </a:bodyPr>
          <a:lstStyle/>
          <a:p>
            <a:r>
              <a:rPr lang="en-US" altLang="ko-KR" dirty="0" smtClean="0"/>
              <a:t>Materials</a:t>
            </a:r>
          </a:p>
          <a:p>
            <a:r>
              <a:rPr lang="en-US" altLang="ko-KR" dirty="0" smtClean="0"/>
              <a:t>: Laptop &amp; Speakers, Short Video (in English) </a:t>
            </a:r>
          </a:p>
          <a:p>
            <a:r>
              <a:rPr lang="en-US" altLang="ko-KR" dirty="0" smtClean="0"/>
              <a:t>Total time</a:t>
            </a:r>
          </a:p>
          <a:p>
            <a:r>
              <a:rPr lang="en-US" altLang="ko-KR" dirty="0" smtClean="0"/>
              <a:t>: 2 minutes</a:t>
            </a:r>
            <a:endParaRPr lang="ko-KR" altLang="en-US" dirty="0"/>
          </a:p>
        </p:txBody>
      </p:sp>
    </p:spTree>
    <p:extLst>
      <p:ext uri="{BB962C8B-B14F-4D97-AF65-F5344CB8AC3E}">
        <p14:creationId xmlns:p14="http://schemas.microsoft.com/office/powerpoint/2010/main" val="349571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r>
              <a:rPr lang="en-US" altLang="ko-KR" dirty="0" smtClean="0"/>
              <a:t>Time</a:t>
            </a:r>
          </a:p>
          <a:p>
            <a:pPr marL="0" indent="0">
              <a:buNone/>
            </a:pPr>
            <a:r>
              <a:rPr lang="en-US" altLang="ko-KR" sz="2400" dirty="0" smtClean="0"/>
              <a:t>: 2 minutes</a:t>
            </a:r>
            <a:endParaRPr lang="en-US" altLang="ko-KR" sz="2400" dirty="0"/>
          </a:p>
          <a:p>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r>
              <a:rPr lang="en-US" altLang="ko-KR" sz="2400" u="sng" dirty="0" smtClean="0"/>
              <a:t>Q-A with </a:t>
            </a:r>
            <a:r>
              <a:rPr lang="en-US" altLang="ko-KR" sz="2400" u="sng" dirty="0" err="1" smtClean="0"/>
              <a:t>Ss</a:t>
            </a:r>
            <a:endParaRPr lang="ko-KR" altLang="en-US" sz="2400" u="sng"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dirty="0" smtClean="0"/>
              <a:t>Procedure:</a:t>
            </a:r>
          </a:p>
          <a:p>
            <a:pPr marL="0" indent="0">
              <a:buNone/>
            </a:pPr>
            <a:endParaRPr lang="en-US" altLang="ko-KR" sz="2400" dirty="0"/>
          </a:p>
          <a:p>
            <a:pPr marL="0" indent="0">
              <a:buNone/>
            </a:pPr>
            <a:r>
              <a:rPr lang="en-US" altLang="ko-KR" sz="2400" dirty="0" smtClean="0"/>
              <a:t>Hello, everyone! I am a multiplier and also your instructor Deborah Kang.</a:t>
            </a:r>
          </a:p>
          <a:p>
            <a:pPr marL="0" indent="0">
              <a:buNone/>
            </a:pPr>
            <a:r>
              <a:rPr lang="en-US" altLang="ko-KR" sz="2400" dirty="0" smtClean="0"/>
              <a:t>We are continuing to learn about famous people in the world, right?</a:t>
            </a:r>
          </a:p>
          <a:p>
            <a:pPr marL="0" indent="0">
              <a:buNone/>
            </a:pPr>
            <a:r>
              <a:rPr lang="en-US" altLang="ko-KR" sz="2400" dirty="0" smtClean="0"/>
              <a:t>So, you may wonder who is for today.</a:t>
            </a:r>
          </a:p>
          <a:p>
            <a:pPr marL="0" indent="0">
              <a:buNone/>
            </a:pPr>
            <a:endParaRPr lang="en-US" altLang="ko-KR" sz="2400" dirty="0"/>
          </a:p>
          <a:p>
            <a:pPr marL="0" indent="0">
              <a:buNone/>
            </a:pPr>
            <a:r>
              <a:rPr lang="en-US" altLang="ko-KR" sz="2400" u="sng" dirty="0" smtClean="0"/>
              <a:t>Do you like to watch sports broadcasting?</a:t>
            </a:r>
          </a:p>
          <a:p>
            <a:pPr marL="0" indent="0">
              <a:buNone/>
            </a:pPr>
            <a:r>
              <a:rPr lang="en-US" altLang="ko-KR" sz="2400" u="sng" dirty="0" smtClean="0"/>
              <a:t>Which sports do you like?</a:t>
            </a:r>
          </a:p>
          <a:p>
            <a:pPr marL="0" indent="0">
              <a:buNone/>
            </a:pPr>
            <a:r>
              <a:rPr lang="en-US" altLang="ko-KR" sz="2400" u="sng" dirty="0" smtClean="0"/>
              <a:t>Do you have any favorite sports players? </a:t>
            </a:r>
          </a:p>
          <a:p>
            <a:pPr marL="0" indent="0">
              <a:buNone/>
            </a:pPr>
            <a:r>
              <a:rPr lang="en-US" altLang="ko-KR" sz="2400" u="sng" dirty="0" smtClean="0"/>
              <a:t>Have you ever heard “</a:t>
            </a:r>
            <a:r>
              <a:rPr lang="ko-KR" altLang="en-US" sz="2400" u="sng" dirty="0" smtClean="0"/>
              <a:t>국민여동생</a:t>
            </a:r>
            <a:r>
              <a:rPr lang="en-US" altLang="ko-KR" sz="2400" u="sng" dirty="0" smtClean="0"/>
              <a:t>”?</a:t>
            </a:r>
          </a:p>
          <a:p>
            <a:pPr marL="0" indent="0">
              <a:buNone/>
            </a:pPr>
            <a:r>
              <a:rPr lang="en-US" altLang="ko-KR" sz="2400" dirty="0" smtClean="0"/>
              <a:t>                             (Korea’s sweetheart)</a:t>
            </a:r>
          </a:p>
          <a:p>
            <a:pPr marL="0" indent="0" algn="r">
              <a:buNone/>
            </a:pPr>
            <a:r>
              <a:rPr lang="en-US" altLang="ko-KR" sz="1600" dirty="0" smtClean="0"/>
              <a:t>(To the next page)</a:t>
            </a:r>
            <a:endParaRPr lang="en-US" altLang="ko-KR" sz="1400" dirty="0"/>
          </a:p>
        </p:txBody>
      </p:sp>
    </p:spTree>
    <p:extLst>
      <p:ext uri="{BB962C8B-B14F-4D97-AF65-F5344CB8AC3E}">
        <p14:creationId xmlns:p14="http://schemas.microsoft.com/office/powerpoint/2010/main" val="142296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pPr marL="0" indent="0">
              <a:buNone/>
            </a:pPr>
            <a:endParaRPr lang="en-US" altLang="ko-KR" sz="2400" dirty="0" smtClean="0"/>
          </a:p>
          <a:p>
            <a:pPr marL="0" indent="0">
              <a:buNone/>
            </a:pPr>
            <a:r>
              <a:rPr lang="en-US" altLang="ko-KR" sz="2400" u="sng" dirty="0" smtClean="0"/>
              <a:t>Q-A with </a:t>
            </a:r>
            <a:r>
              <a:rPr lang="en-US" altLang="ko-KR" sz="2400" u="sng" dirty="0" err="1" smtClean="0"/>
              <a:t>Ss</a:t>
            </a:r>
            <a:endParaRPr lang="en-US" altLang="ko-KR" sz="2400" u="sng" dirty="0" smtClean="0"/>
          </a:p>
          <a:p>
            <a:pPr marL="0" indent="0">
              <a:buNone/>
            </a:pPr>
            <a:endParaRPr lang="en-US" altLang="ko-KR" sz="2400" u="sng" dirty="0"/>
          </a:p>
          <a:p>
            <a:pPr marL="0" indent="0">
              <a:buNone/>
            </a:pPr>
            <a:endParaRPr lang="en-US" altLang="ko-KR" sz="2400" u="sng" dirty="0" smtClean="0"/>
          </a:p>
          <a:p>
            <a:pPr marL="0" indent="0">
              <a:buNone/>
            </a:pPr>
            <a:endParaRPr lang="en-US" altLang="ko-KR" sz="2400" u="sng" dirty="0"/>
          </a:p>
          <a:p>
            <a:pPr marL="0" indent="0">
              <a:buNone/>
            </a:pPr>
            <a:endParaRPr lang="en-US" altLang="ko-KR" sz="2400" u="sng" dirty="0" smtClean="0"/>
          </a:p>
          <a:p>
            <a:pPr marL="0" indent="0">
              <a:buNone/>
            </a:pPr>
            <a:endParaRPr lang="en-US" altLang="ko-KR" sz="2400" u="sng" dirty="0"/>
          </a:p>
          <a:p>
            <a:pPr marL="0" indent="0">
              <a:buNone/>
            </a:pPr>
            <a:endParaRPr lang="en-US" altLang="ko-KR" sz="2400" u="sng" dirty="0" smtClean="0"/>
          </a:p>
          <a:p>
            <a:pPr marL="0" indent="0">
              <a:buNone/>
            </a:pPr>
            <a:endParaRPr lang="en-US" altLang="ko-KR" sz="2400" u="sng" dirty="0"/>
          </a:p>
          <a:p>
            <a:r>
              <a:rPr lang="en-US" altLang="ko-KR" sz="2400" dirty="0" smtClean="0"/>
              <a:t>Video Play</a:t>
            </a:r>
          </a:p>
          <a:p>
            <a:pPr marL="0" indent="0">
              <a:buNone/>
            </a:pPr>
            <a:r>
              <a:rPr lang="en-US" altLang="ko-KR" sz="2400" dirty="0" smtClean="0"/>
              <a:t>: only 1 minute</a:t>
            </a:r>
            <a:endParaRPr lang="ko-KR" altLang="en-US" sz="2400" dirty="0"/>
          </a:p>
        </p:txBody>
      </p:sp>
      <p:sp>
        <p:nvSpPr>
          <p:cNvPr id="6" name="내용 개체 틀 5"/>
          <p:cNvSpPr>
            <a:spLocks noGrp="1"/>
          </p:cNvSpPr>
          <p:nvPr>
            <p:ph sz="half" idx="2"/>
          </p:nvPr>
        </p:nvSpPr>
        <p:spPr>
          <a:xfrm>
            <a:off x="2915816" y="692696"/>
            <a:ext cx="5770984" cy="5904656"/>
          </a:xfrm>
        </p:spPr>
        <p:txBody>
          <a:bodyPr>
            <a:normAutofit/>
          </a:bodyPr>
          <a:lstStyle/>
          <a:p>
            <a:pPr marL="0" indent="0">
              <a:buNone/>
            </a:pPr>
            <a:r>
              <a:rPr lang="en-US" altLang="ko-KR" sz="2400" u="sng" dirty="0" smtClean="0"/>
              <a:t>Do you think who is Korea’s sweetheart in the field of sports? </a:t>
            </a:r>
          </a:p>
          <a:p>
            <a:pPr marL="0" indent="0">
              <a:buNone/>
            </a:pPr>
            <a:endParaRPr lang="en-US" altLang="ko-KR" sz="2400" u="sng" dirty="0"/>
          </a:p>
          <a:p>
            <a:pPr marL="0" indent="0">
              <a:buNone/>
            </a:pPr>
            <a:r>
              <a:rPr lang="en-US" altLang="ko-KR" sz="2400" dirty="0" smtClean="0"/>
              <a:t>I will show you a short video.</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r>
              <a:rPr lang="en-US" altLang="ko-KR" sz="1400" dirty="0" smtClean="0"/>
              <a:t> http</a:t>
            </a:r>
            <a:r>
              <a:rPr lang="en-US" altLang="ko-KR" sz="1400" dirty="0"/>
              <a:t>://www.youtube.com/watch?v=SUNCyUX1J5U&amp;feature=relmfu</a:t>
            </a:r>
            <a:endParaRPr lang="en-US" altLang="ko-KR" sz="1400" dirty="0" smtClean="0"/>
          </a:p>
          <a:p>
            <a:pPr marL="0" indent="0">
              <a:buNone/>
            </a:pPr>
            <a:endParaRPr lang="en-US" altLang="ko-KR" sz="2400"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4516044" cy="3179936"/>
          </a:xfrm>
          <a:prstGeom prst="rect">
            <a:avLst/>
          </a:prstGeom>
        </p:spPr>
      </p:pic>
    </p:spTree>
    <p:extLst>
      <p:ext uri="{BB962C8B-B14F-4D97-AF65-F5344CB8AC3E}">
        <p14:creationId xmlns:p14="http://schemas.microsoft.com/office/powerpoint/2010/main" val="255556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Pre-activity</a:t>
            </a:r>
            <a:endParaRPr lang="ko-KR" altLang="en-US" dirty="0"/>
          </a:p>
        </p:txBody>
      </p:sp>
      <p:sp>
        <p:nvSpPr>
          <p:cNvPr id="6" name="텍스트 개체 틀 5"/>
          <p:cNvSpPr>
            <a:spLocks noGrp="1"/>
          </p:cNvSpPr>
          <p:nvPr>
            <p:ph type="body" idx="1"/>
          </p:nvPr>
        </p:nvSpPr>
        <p:spPr>
          <a:xfrm>
            <a:off x="722313" y="4626864"/>
            <a:ext cx="7772400" cy="1826472"/>
          </a:xfrm>
        </p:spPr>
        <p:txBody>
          <a:bodyPr>
            <a:normAutofit fontScale="92500" lnSpcReduction="20000"/>
          </a:bodyPr>
          <a:lstStyle/>
          <a:p>
            <a:r>
              <a:rPr lang="en-US" altLang="ko-KR" dirty="0" smtClean="0"/>
              <a:t>Materials</a:t>
            </a:r>
          </a:p>
          <a:p>
            <a:r>
              <a:rPr lang="en-US" altLang="ko-KR" dirty="0" smtClean="0"/>
              <a:t>: Laptop &amp; Speakers, Voca-mp3, </a:t>
            </a:r>
            <a:r>
              <a:rPr lang="en-US" altLang="ko-KR" dirty="0" err="1" smtClean="0"/>
              <a:t>Voca</a:t>
            </a:r>
            <a:r>
              <a:rPr lang="en-US" altLang="ko-KR" dirty="0" smtClean="0"/>
              <a:t>-Worksheet</a:t>
            </a:r>
          </a:p>
          <a:p>
            <a:r>
              <a:rPr lang="en-US" altLang="ko-KR" dirty="0"/>
              <a:t>  </a:t>
            </a:r>
            <a:r>
              <a:rPr lang="en-US" altLang="ko-KR" dirty="0" smtClean="0"/>
              <a:t>Board (or PPT file &amp; Projector), Pre-text (in Korean)</a:t>
            </a:r>
          </a:p>
          <a:p>
            <a:r>
              <a:rPr lang="en-US" altLang="ko-KR" dirty="0" smtClean="0"/>
              <a:t>Total Time</a:t>
            </a:r>
          </a:p>
          <a:p>
            <a:r>
              <a:rPr lang="en-US" altLang="ko-KR" dirty="0" smtClean="0"/>
              <a:t>: 9 minutes</a:t>
            </a:r>
            <a:endParaRPr lang="ko-KR" altLang="en-US" dirty="0"/>
          </a:p>
        </p:txBody>
      </p:sp>
    </p:spTree>
    <p:extLst>
      <p:ext uri="{BB962C8B-B14F-4D97-AF65-F5344CB8AC3E}">
        <p14:creationId xmlns:p14="http://schemas.microsoft.com/office/powerpoint/2010/main" val="3493010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r>
              <a:rPr lang="en-US" altLang="ko-KR" dirty="0" smtClean="0"/>
              <a:t>Time</a:t>
            </a:r>
          </a:p>
          <a:p>
            <a:pPr marL="0" indent="0">
              <a:buNone/>
            </a:pPr>
            <a:r>
              <a:rPr lang="en-US" altLang="ko-KR" sz="2400" dirty="0" smtClean="0"/>
              <a:t>: 2 minutes</a:t>
            </a:r>
          </a:p>
          <a:p>
            <a:pPr marL="0" indent="0">
              <a:buNone/>
            </a:pPr>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smtClean="0"/>
          </a:p>
          <a:p>
            <a:pPr marL="0" indent="0">
              <a:buNone/>
            </a:pPr>
            <a:r>
              <a:rPr lang="en-US" altLang="ko-KR" sz="2400" u="sng" dirty="0" smtClean="0"/>
              <a:t>Individually</a:t>
            </a:r>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dirty="0" smtClean="0"/>
              <a:t>Procedure:</a:t>
            </a:r>
          </a:p>
          <a:p>
            <a:pPr marL="0" indent="0">
              <a:buNone/>
            </a:pPr>
            <a:endParaRPr lang="en-US" altLang="ko-KR" sz="2400" dirty="0"/>
          </a:p>
          <a:p>
            <a:pPr marL="0" indent="0">
              <a:buNone/>
            </a:pPr>
            <a:r>
              <a:rPr lang="en-US" altLang="ko-KR" sz="2400" dirty="0" smtClean="0"/>
              <a:t>As you could see, we will learn about the figure skater, Kim Yu-</a:t>
            </a:r>
            <a:r>
              <a:rPr lang="en-US" altLang="ko-KR" sz="2400" dirty="0" err="1" smtClean="0"/>
              <a:t>na.</a:t>
            </a:r>
            <a:r>
              <a:rPr lang="en-US" altLang="ko-KR" sz="2400" dirty="0" smtClean="0"/>
              <a:t> </a:t>
            </a:r>
          </a:p>
          <a:p>
            <a:pPr marL="0" indent="0">
              <a:buNone/>
            </a:pPr>
            <a:r>
              <a:rPr lang="en-US" altLang="ko-KR" sz="2400" dirty="0" smtClean="0"/>
              <a:t>First of all, I will give you a handout on her.</a:t>
            </a:r>
          </a:p>
          <a:p>
            <a:pPr marL="0" indent="0">
              <a:buNone/>
            </a:pPr>
            <a:endParaRPr lang="en-US" altLang="ko-KR" sz="2400" dirty="0"/>
          </a:p>
          <a:p>
            <a:pPr marL="0" indent="0">
              <a:buNone/>
            </a:pPr>
            <a:r>
              <a:rPr lang="en-US" altLang="ko-KR" sz="2400" u="sng" dirty="0" smtClean="0"/>
              <a:t>Please, read it for a while. </a:t>
            </a:r>
          </a:p>
          <a:p>
            <a:pPr marL="0" indent="0" algn="r">
              <a:buNone/>
            </a:pPr>
            <a:r>
              <a:rPr lang="en-US" altLang="ko-KR" sz="1600" dirty="0" smtClean="0"/>
              <a:t>(To the next page)</a:t>
            </a:r>
            <a:endParaRPr lang="en-US" altLang="ko-KR" sz="1400" dirty="0"/>
          </a:p>
        </p:txBody>
      </p:sp>
    </p:spTree>
    <p:extLst>
      <p:ext uri="{BB962C8B-B14F-4D97-AF65-F5344CB8AC3E}">
        <p14:creationId xmlns:p14="http://schemas.microsoft.com/office/powerpoint/2010/main" val="211629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Pre-Text about Kim Yu-</a:t>
            </a:r>
            <a:r>
              <a:rPr lang="en-US" altLang="ko-KR" dirty="0" err="1" smtClean="0"/>
              <a:t>na</a:t>
            </a:r>
            <a:r>
              <a:rPr lang="en-US" altLang="ko-KR" dirty="0"/>
              <a:t> </a:t>
            </a:r>
            <a:r>
              <a:rPr lang="en-US" altLang="ko-KR" sz="2800" dirty="0" smtClean="0"/>
              <a:t>(in Korean)</a:t>
            </a:r>
            <a:endParaRPr lang="ko-KR" altLang="en-US" sz="2800" dirty="0"/>
          </a:p>
        </p:txBody>
      </p:sp>
      <p:sp>
        <p:nvSpPr>
          <p:cNvPr id="6" name="내용 개체 틀 5"/>
          <p:cNvSpPr>
            <a:spLocks noGrp="1"/>
          </p:cNvSpPr>
          <p:nvPr>
            <p:ph idx="1"/>
          </p:nvPr>
        </p:nvSpPr>
        <p:spPr>
          <a:xfrm>
            <a:off x="457200" y="1600200"/>
            <a:ext cx="8229600" cy="5069160"/>
          </a:xfrm>
        </p:spPr>
        <p:txBody>
          <a:bodyPr>
            <a:normAutofit fontScale="70000" lnSpcReduction="20000"/>
          </a:bodyPr>
          <a:lstStyle/>
          <a:p>
            <a:pPr marL="0" indent="0">
              <a:lnSpc>
                <a:spcPct val="150000"/>
              </a:lnSpc>
              <a:buNone/>
            </a:pPr>
            <a:r>
              <a:rPr lang="ko-KR" altLang="en-US" sz="2600" dirty="0"/>
              <a:t>김연아는 </a:t>
            </a:r>
            <a:r>
              <a:rPr lang="en-US" altLang="ko-KR" sz="2600" dirty="0"/>
              <a:t>2010</a:t>
            </a:r>
            <a:r>
              <a:rPr lang="ko-KR" altLang="en-US" sz="2600" dirty="0"/>
              <a:t>년 동계 올림픽 여자 </a:t>
            </a:r>
            <a:r>
              <a:rPr lang="ko-KR" altLang="en-US" sz="2600" dirty="0" err="1"/>
              <a:t>싱글</a:t>
            </a:r>
            <a:r>
              <a:rPr lang="ko-KR" altLang="en-US" sz="2600" dirty="0"/>
              <a:t> 챔피언</a:t>
            </a:r>
            <a:r>
              <a:rPr lang="en-US" altLang="ko-KR" sz="2600" dirty="0"/>
              <a:t>, 2009</a:t>
            </a:r>
            <a:r>
              <a:rPr lang="ko-KR" altLang="en-US" sz="2600" dirty="0"/>
              <a:t>년 세계 선수권 챔피언이다</a:t>
            </a:r>
            <a:r>
              <a:rPr lang="en-US" altLang="ko-KR" sz="2600" dirty="0"/>
              <a:t>. </a:t>
            </a:r>
            <a:r>
              <a:rPr lang="ko-KR" altLang="en-US" sz="2600" dirty="0"/>
              <a:t>또한 대한민국 최초의 올림픽 피겨 스케이팅 메달리스트이자 세계 선수권 메달리스트이기도 하다</a:t>
            </a:r>
            <a:r>
              <a:rPr lang="en-US" altLang="ko-KR" sz="2600" dirty="0"/>
              <a:t>. </a:t>
            </a:r>
            <a:r>
              <a:rPr lang="ko-KR" altLang="en-US" sz="2600" dirty="0"/>
              <a:t>김연아는 </a:t>
            </a:r>
            <a:r>
              <a:rPr lang="en-US" altLang="ko-KR" sz="2600" dirty="0"/>
              <a:t>2009</a:t>
            </a:r>
            <a:r>
              <a:rPr lang="ko-KR" altLang="en-US" sz="2600" dirty="0"/>
              <a:t>년 </a:t>
            </a:r>
            <a:r>
              <a:rPr lang="en-US" altLang="ko-KR" sz="2600" dirty="0"/>
              <a:t>4</a:t>
            </a:r>
            <a:r>
              <a:rPr lang="ko-KR" altLang="en-US" sz="2600" dirty="0"/>
              <a:t>대륙 피겨 스케이팅 선수권 대회 우승</a:t>
            </a:r>
            <a:r>
              <a:rPr lang="en-US" altLang="ko-KR" sz="2600" dirty="0"/>
              <a:t>, ISU </a:t>
            </a:r>
            <a:r>
              <a:rPr lang="ko-KR" altLang="en-US" sz="2600" dirty="0"/>
              <a:t>그랑프리 </a:t>
            </a:r>
            <a:r>
              <a:rPr lang="ko-KR" altLang="en-US" sz="2600" dirty="0" err="1"/>
              <a:t>파이널</a:t>
            </a:r>
            <a:r>
              <a:rPr lang="ko-KR" altLang="en-US" sz="2600" dirty="0"/>
              <a:t> </a:t>
            </a:r>
            <a:r>
              <a:rPr lang="en-US" altLang="ko-KR" sz="2600" dirty="0"/>
              <a:t>3</a:t>
            </a:r>
            <a:r>
              <a:rPr lang="ko-KR" altLang="en-US" sz="2600" dirty="0"/>
              <a:t>회 우승을 비롯해</a:t>
            </a:r>
            <a:r>
              <a:rPr lang="en-US" altLang="ko-KR" sz="2600" dirty="0"/>
              <a:t>, </a:t>
            </a:r>
            <a:r>
              <a:rPr lang="ko-KR" altLang="en-US" sz="2600" dirty="0"/>
              <a:t>참가한 모든 국제 대회에서 입상한 경력을 가지고 있다</a:t>
            </a:r>
            <a:r>
              <a:rPr lang="en-US" altLang="ko-KR" sz="2600" dirty="0"/>
              <a:t>. 2009</a:t>
            </a:r>
            <a:r>
              <a:rPr lang="ko-KR" altLang="en-US" sz="2600" dirty="0"/>
              <a:t>년 세계 선수권에서 총점 </a:t>
            </a:r>
            <a:r>
              <a:rPr lang="en-US" altLang="ko-KR" sz="2600" dirty="0"/>
              <a:t>207.71</a:t>
            </a:r>
            <a:r>
              <a:rPr lang="ko-KR" altLang="en-US" sz="2600" dirty="0"/>
              <a:t>을 기록해 여자 </a:t>
            </a:r>
            <a:r>
              <a:rPr lang="ko-KR" altLang="en-US" sz="2600" dirty="0" err="1"/>
              <a:t>싱글</a:t>
            </a:r>
            <a:r>
              <a:rPr lang="ko-KR" altLang="en-US" sz="2600" dirty="0"/>
              <a:t> 최초로 </a:t>
            </a:r>
            <a:r>
              <a:rPr lang="en-US" altLang="ko-KR" sz="2600" dirty="0"/>
              <a:t>200</a:t>
            </a:r>
            <a:r>
              <a:rPr lang="ko-KR" altLang="en-US" sz="2600" dirty="0"/>
              <a:t>점을 돌파하였고</a:t>
            </a:r>
            <a:r>
              <a:rPr lang="en-US" altLang="ko-KR" sz="2600" dirty="0"/>
              <a:t>, 2010</a:t>
            </a:r>
            <a:r>
              <a:rPr lang="ko-KR" altLang="en-US" sz="2600" dirty="0"/>
              <a:t>년 밴쿠버 동계 올림픽에서는 쇼트 프로그램 </a:t>
            </a:r>
            <a:r>
              <a:rPr lang="en-US" altLang="ko-KR" sz="2600" dirty="0"/>
              <a:t>78.50</a:t>
            </a:r>
            <a:r>
              <a:rPr lang="ko-KR" altLang="en-US" sz="2600" dirty="0"/>
              <a:t>점</a:t>
            </a:r>
            <a:r>
              <a:rPr lang="en-US" altLang="ko-KR" sz="2600" dirty="0"/>
              <a:t>, </a:t>
            </a:r>
            <a:r>
              <a:rPr lang="ko-KR" altLang="en-US" sz="2600" dirty="0" err="1"/>
              <a:t>프리</a:t>
            </a:r>
            <a:r>
              <a:rPr lang="ko-KR" altLang="en-US" sz="2600" dirty="0"/>
              <a:t> 스케이팅 </a:t>
            </a:r>
            <a:r>
              <a:rPr lang="en-US" altLang="ko-KR" sz="2600" dirty="0"/>
              <a:t>150.06</a:t>
            </a:r>
            <a:r>
              <a:rPr lang="ko-KR" altLang="en-US" sz="2600" dirty="0"/>
              <a:t>점</a:t>
            </a:r>
            <a:r>
              <a:rPr lang="en-US" altLang="ko-KR" sz="2600" dirty="0"/>
              <a:t>, </a:t>
            </a:r>
            <a:r>
              <a:rPr lang="ko-KR" altLang="en-US" sz="2600" dirty="0"/>
              <a:t>총점 </a:t>
            </a:r>
            <a:r>
              <a:rPr lang="en-US" altLang="ko-KR" sz="2600" dirty="0"/>
              <a:t>228.56</a:t>
            </a:r>
            <a:r>
              <a:rPr lang="ko-KR" altLang="en-US" sz="2600" dirty="0"/>
              <a:t>점으로 세계 최고 기록을 경신하였다</a:t>
            </a:r>
            <a:r>
              <a:rPr lang="en-US" altLang="ko-KR" sz="2600" dirty="0"/>
              <a:t>.</a:t>
            </a:r>
          </a:p>
          <a:p>
            <a:pPr marL="0" indent="0">
              <a:lnSpc>
                <a:spcPct val="150000"/>
              </a:lnSpc>
              <a:buNone/>
            </a:pPr>
            <a:r>
              <a:rPr lang="ko-KR" altLang="en-US" sz="2600" dirty="0"/>
              <a:t>김연아는 주니어 데뷔 후 역대 참여한 경기에서 </a:t>
            </a:r>
            <a:r>
              <a:rPr lang="en-US" altLang="ko-KR" sz="2600" dirty="0"/>
              <a:t>3</a:t>
            </a:r>
            <a:r>
              <a:rPr lang="ko-KR" altLang="en-US" sz="2600" dirty="0"/>
              <a:t>위 밖으로 밀려난 적이 없으며</a:t>
            </a:r>
            <a:r>
              <a:rPr lang="en-US" altLang="ko-KR" sz="2600" dirty="0"/>
              <a:t>, </a:t>
            </a:r>
            <a:r>
              <a:rPr lang="ko-KR" altLang="en-US" sz="2600" dirty="0"/>
              <a:t>이런 기록은 </a:t>
            </a:r>
            <a:r>
              <a:rPr lang="en-US" altLang="ko-KR" sz="2600" dirty="0"/>
              <a:t>1960</a:t>
            </a:r>
            <a:r>
              <a:rPr lang="ko-KR" altLang="en-US" sz="2600" dirty="0"/>
              <a:t>년 </a:t>
            </a:r>
            <a:r>
              <a:rPr lang="ko-KR" altLang="en-US" sz="2600" dirty="0" err="1"/>
              <a:t>캐롤</a:t>
            </a:r>
            <a:r>
              <a:rPr lang="ko-KR" altLang="en-US" sz="2600" dirty="0"/>
              <a:t> </a:t>
            </a:r>
            <a:r>
              <a:rPr lang="ko-KR" altLang="en-US" sz="2600" dirty="0" err="1"/>
              <a:t>헤이스</a:t>
            </a:r>
            <a:r>
              <a:rPr lang="ko-KR" altLang="en-US" sz="2600" dirty="0"/>
              <a:t> 이후 김연아가 처음이다</a:t>
            </a:r>
            <a:r>
              <a:rPr lang="en-US" altLang="ko-KR" sz="2600" dirty="0"/>
              <a:t>. 2010</a:t>
            </a:r>
            <a:r>
              <a:rPr lang="ko-KR" altLang="en-US" sz="2600" dirty="0"/>
              <a:t>년 월드컵 이후 뉴욕 </a:t>
            </a:r>
            <a:r>
              <a:rPr lang="ko-KR" altLang="en-US" sz="2600" dirty="0" err="1"/>
              <a:t>타임즈에</a:t>
            </a:r>
            <a:r>
              <a:rPr lang="ko-KR" altLang="en-US" sz="2600" dirty="0"/>
              <a:t> 세계에서 가장 영향력 있는 </a:t>
            </a:r>
            <a:r>
              <a:rPr lang="en-US" altLang="ko-KR" sz="2600" dirty="0"/>
              <a:t>100</a:t>
            </a:r>
            <a:r>
              <a:rPr lang="ko-KR" altLang="en-US" sz="2600" dirty="0"/>
              <a:t>인에 꼽혔다</a:t>
            </a:r>
            <a:r>
              <a:rPr lang="en-US" altLang="ko-KR" sz="2300" dirty="0" smtClean="0"/>
              <a:t>.</a:t>
            </a:r>
          </a:p>
          <a:p>
            <a:pPr marL="0" indent="0" algn="r">
              <a:buNone/>
            </a:pPr>
            <a:endParaRPr lang="en-US" altLang="ko-KR" dirty="0" smtClean="0"/>
          </a:p>
          <a:p>
            <a:pPr marL="0" indent="0" algn="r">
              <a:buNone/>
            </a:pPr>
            <a:r>
              <a:rPr lang="en-US" altLang="ko-KR" dirty="0" smtClean="0"/>
              <a:t>(material for pre-listening guiding text)</a:t>
            </a:r>
          </a:p>
          <a:p>
            <a:pPr marL="0" indent="0" algn="r">
              <a:buNone/>
            </a:pPr>
            <a:r>
              <a:rPr lang="en-US" altLang="ko-KR" dirty="0" smtClean="0"/>
              <a:t>(hand it out to students)</a:t>
            </a:r>
            <a:endParaRPr lang="ko-KR" altLang="en-US" dirty="0"/>
          </a:p>
        </p:txBody>
      </p:sp>
    </p:spTree>
    <p:extLst>
      <p:ext uri="{BB962C8B-B14F-4D97-AF65-F5344CB8AC3E}">
        <p14:creationId xmlns:p14="http://schemas.microsoft.com/office/powerpoint/2010/main" val="2218510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r>
              <a:rPr lang="en-US" altLang="ko-KR" dirty="0" smtClean="0"/>
              <a:t>Time</a:t>
            </a:r>
          </a:p>
          <a:p>
            <a:pPr marL="0" indent="0">
              <a:buNone/>
            </a:pPr>
            <a:r>
              <a:rPr lang="en-US" altLang="ko-KR" sz="2400" dirty="0" smtClean="0"/>
              <a:t>: 4 minutes</a:t>
            </a:r>
          </a:p>
          <a:p>
            <a:pPr marL="0" indent="0">
              <a:buNone/>
            </a:pPr>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r>
              <a:rPr lang="en-US" altLang="ko-KR" sz="2400" dirty="0" smtClean="0"/>
              <a:t>(hand a blank paper out to the students)</a:t>
            </a: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dirty="0" smtClean="0"/>
              <a:t>Procedure:</a:t>
            </a:r>
          </a:p>
          <a:p>
            <a:pPr marL="0" indent="0">
              <a:buNone/>
            </a:pPr>
            <a:endParaRPr lang="en-US" altLang="ko-KR" sz="2400" dirty="0" smtClean="0"/>
          </a:p>
          <a:p>
            <a:pPr marL="0" indent="0">
              <a:buNone/>
            </a:pPr>
            <a:r>
              <a:rPr lang="en-US" altLang="ko-KR" sz="2400" dirty="0" smtClean="0"/>
              <a:t>1. PRE-LISTENING</a:t>
            </a:r>
            <a:endParaRPr lang="en-US" altLang="ko-KR" sz="2400" dirty="0"/>
          </a:p>
          <a:p>
            <a:pPr marL="0" indent="0">
              <a:buNone/>
            </a:pPr>
            <a:r>
              <a:rPr lang="en-US" altLang="ko-KR" sz="2400" dirty="0" smtClean="0"/>
              <a:t>Now, you will listen to some vocabulary.</a:t>
            </a:r>
          </a:p>
          <a:p>
            <a:pPr marL="0" indent="0">
              <a:buNone/>
            </a:pPr>
            <a:endParaRPr lang="en-US" altLang="ko-KR" sz="2400" dirty="0"/>
          </a:p>
          <a:p>
            <a:pPr marL="0" indent="0">
              <a:buNone/>
            </a:pPr>
            <a:r>
              <a:rPr lang="en-US" altLang="ko-KR" sz="2400" dirty="0" smtClean="0"/>
              <a:t>&lt;Instruction&gt;</a:t>
            </a:r>
          </a:p>
          <a:p>
            <a:pPr marL="0" indent="0">
              <a:buNone/>
            </a:pPr>
            <a:r>
              <a:rPr lang="en-US" altLang="ko-KR" sz="2400" dirty="0" smtClean="0"/>
              <a:t>You will listen to some vocabulary.</a:t>
            </a:r>
          </a:p>
          <a:p>
            <a:pPr marL="0" indent="0">
              <a:buNone/>
            </a:pPr>
            <a:r>
              <a:rPr lang="en-US" altLang="ko-KR" sz="2400" dirty="0" smtClean="0"/>
              <a:t>Each vocabulary is recorded twice.</a:t>
            </a:r>
          </a:p>
          <a:p>
            <a:pPr marL="0" indent="0">
              <a:buNone/>
            </a:pPr>
            <a:r>
              <a:rPr lang="en-US" altLang="ko-KR" sz="2400" dirty="0" smtClean="0"/>
              <a:t>Listen carefully and write them down on your blank page as many as you can.</a:t>
            </a:r>
          </a:p>
          <a:p>
            <a:pPr marL="0" indent="0">
              <a:buNone/>
            </a:pPr>
            <a:r>
              <a:rPr lang="en-US" altLang="ko-KR" sz="2400" dirty="0" smtClean="0"/>
              <a:t>Please, don’t cheat. Work individually.</a:t>
            </a:r>
          </a:p>
          <a:p>
            <a:pPr marL="0" indent="0">
              <a:buNone/>
            </a:pPr>
            <a:r>
              <a:rPr lang="en-US" altLang="ko-KR" sz="2400" dirty="0" smtClean="0"/>
              <a:t> </a:t>
            </a:r>
            <a:endParaRPr lang="en-US" altLang="ko-KR" sz="2400" dirty="0"/>
          </a:p>
          <a:p>
            <a:pPr marL="0" indent="0" algn="r">
              <a:buNone/>
            </a:pPr>
            <a:r>
              <a:rPr lang="en-US" altLang="ko-KR" sz="1600" dirty="0" smtClean="0"/>
              <a:t>(To the next page)</a:t>
            </a:r>
            <a:endParaRPr lang="en-US" altLang="ko-KR" sz="1400" dirty="0"/>
          </a:p>
        </p:txBody>
      </p:sp>
    </p:spTree>
    <p:extLst>
      <p:ext uri="{BB962C8B-B14F-4D97-AF65-F5344CB8AC3E}">
        <p14:creationId xmlns:p14="http://schemas.microsoft.com/office/powerpoint/2010/main" val="3768344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dirty="0" smtClean="0"/>
              <a:t>Procedure:</a:t>
            </a:r>
          </a:p>
          <a:p>
            <a:pPr marL="0" indent="0">
              <a:buNone/>
            </a:pPr>
            <a:endParaRPr lang="en-US" altLang="ko-KR" sz="2400" dirty="0"/>
          </a:p>
          <a:p>
            <a:pPr marL="0" indent="0">
              <a:buNone/>
            </a:pPr>
            <a:r>
              <a:rPr lang="en-US" altLang="ko-KR" sz="2400" dirty="0" smtClean="0"/>
              <a:t>&lt;Demonstration&gt;</a:t>
            </a:r>
          </a:p>
          <a:p>
            <a:pPr marL="0" indent="0">
              <a:buNone/>
            </a:pPr>
            <a:r>
              <a:rPr lang="en-US" altLang="ko-KR" sz="2400" dirty="0" smtClean="0"/>
              <a:t>Look at me, first.</a:t>
            </a:r>
          </a:p>
          <a:p>
            <a:pPr marL="0" indent="0">
              <a:buNone/>
            </a:pPr>
            <a:r>
              <a:rPr lang="en-US" altLang="ko-KR" sz="2400" dirty="0" smtClean="0"/>
              <a:t>If you listen to “world championship” twice such as “world championship, world championship”, write down on your paper just once. </a:t>
            </a:r>
          </a:p>
          <a:p>
            <a:pPr marL="0" indent="0">
              <a:buNone/>
            </a:pPr>
            <a:r>
              <a:rPr lang="en-US" altLang="ko-KR" sz="2000" dirty="0" smtClean="0"/>
              <a:t>(I write “world championship” once, on the board.) </a:t>
            </a:r>
          </a:p>
          <a:p>
            <a:pPr marL="0" indent="0" algn="r">
              <a:buNone/>
            </a:pPr>
            <a:endParaRPr lang="en-US" altLang="ko-KR" sz="1600" dirty="0" smtClean="0"/>
          </a:p>
          <a:p>
            <a:pPr marL="0" indent="0" algn="r">
              <a:buNone/>
            </a:pPr>
            <a:endParaRPr lang="en-US" altLang="ko-KR" sz="1600" dirty="0"/>
          </a:p>
          <a:p>
            <a:pPr marL="0" indent="0" algn="r">
              <a:buNone/>
            </a:pPr>
            <a:endParaRPr lang="en-US" altLang="ko-KR" sz="1600" dirty="0" smtClean="0"/>
          </a:p>
          <a:p>
            <a:pPr marL="0" indent="0" algn="r">
              <a:buNone/>
            </a:pPr>
            <a:endParaRPr lang="en-US" altLang="ko-KR" sz="1600" dirty="0"/>
          </a:p>
          <a:p>
            <a:pPr marL="0" indent="0" algn="r">
              <a:buNone/>
            </a:pPr>
            <a:endParaRPr lang="en-US" altLang="ko-KR" sz="1600" dirty="0" smtClean="0"/>
          </a:p>
          <a:p>
            <a:pPr marL="0" indent="0" algn="r">
              <a:buNone/>
            </a:pPr>
            <a:endParaRPr lang="en-US" altLang="ko-KR" sz="1600" dirty="0"/>
          </a:p>
          <a:p>
            <a:pPr marL="0" indent="0" algn="r">
              <a:buNone/>
            </a:pPr>
            <a:r>
              <a:rPr lang="en-US" altLang="ko-KR" sz="1600" dirty="0" smtClean="0"/>
              <a:t>(To the next page)</a:t>
            </a:r>
            <a:endParaRPr lang="en-US" altLang="ko-KR" sz="1400" dirty="0"/>
          </a:p>
        </p:txBody>
      </p:sp>
    </p:spTree>
    <p:extLst>
      <p:ext uri="{BB962C8B-B14F-4D97-AF65-F5344CB8AC3E}">
        <p14:creationId xmlns:p14="http://schemas.microsoft.com/office/powerpoint/2010/main" val="3208078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lnSpcReduction="10000"/>
          </a:bodyPr>
          <a:lstStyle/>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lnSpcReduction="10000"/>
          </a:bodyPr>
          <a:lstStyle/>
          <a:p>
            <a:r>
              <a:rPr lang="en-US" altLang="ko-KR" dirty="0" smtClean="0"/>
              <a:t>Procedure:</a:t>
            </a:r>
          </a:p>
          <a:p>
            <a:pPr marL="0" indent="0">
              <a:buNone/>
            </a:pPr>
            <a:endParaRPr lang="en-US" altLang="ko-KR" sz="2400" dirty="0"/>
          </a:p>
          <a:p>
            <a:pPr marL="0" indent="0">
              <a:buNone/>
            </a:pPr>
            <a:r>
              <a:rPr lang="en-US" altLang="ko-KR" sz="2400" dirty="0" smtClean="0"/>
              <a:t>&lt;CCQ&gt;</a:t>
            </a:r>
          </a:p>
          <a:p>
            <a:pPr marL="0" indent="0">
              <a:buNone/>
            </a:pPr>
            <a:r>
              <a:rPr lang="en-US" altLang="ko-KR" sz="2400" dirty="0" smtClean="0"/>
              <a:t>Are you working with alone?</a:t>
            </a:r>
          </a:p>
          <a:p>
            <a:pPr marL="0" indent="0">
              <a:buNone/>
            </a:pPr>
            <a:r>
              <a:rPr lang="en-US" altLang="ko-KR" sz="2400" dirty="0" smtClean="0"/>
              <a:t>How many times can you listen to?</a:t>
            </a:r>
          </a:p>
          <a:p>
            <a:pPr marL="0" indent="0">
              <a:buNone/>
            </a:pPr>
            <a:r>
              <a:rPr lang="en-US" altLang="ko-KR" sz="2400" dirty="0" smtClean="0"/>
              <a:t>Do you just listen to the vocabulary?</a:t>
            </a:r>
          </a:p>
          <a:p>
            <a:pPr marL="0" indent="0">
              <a:buNone/>
            </a:pPr>
            <a:r>
              <a:rPr lang="en-US" altLang="ko-KR" sz="2400" dirty="0" smtClean="0"/>
              <a:t>What do you have to do?</a:t>
            </a:r>
          </a:p>
          <a:p>
            <a:pPr marL="0" indent="0">
              <a:buNone/>
            </a:pPr>
            <a:endParaRPr lang="en-US" altLang="ko-KR" sz="2400" dirty="0" smtClean="0"/>
          </a:p>
          <a:p>
            <a:pPr marL="0" indent="0">
              <a:buNone/>
            </a:pPr>
            <a:r>
              <a:rPr lang="en-US" altLang="ko-KR" sz="2400" dirty="0" smtClean="0"/>
              <a:t>OK.</a:t>
            </a:r>
          </a:p>
          <a:p>
            <a:pPr marL="0" indent="0">
              <a:buNone/>
            </a:pPr>
            <a:r>
              <a:rPr lang="en-US" altLang="ko-KR" sz="2400" dirty="0" smtClean="0"/>
              <a:t>Are you ready? </a:t>
            </a:r>
          </a:p>
          <a:p>
            <a:pPr marL="0" indent="0">
              <a:buNone/>
            </a:pPr>
            <a:r>
              <a:rPr lang="en-US" altLang="ko-KR" sz="2400" dirty="0" smtClean="0"/>
              <a:t>Here we go.</a:t>
            </a:r>
          </a:p>
          <a:p>
            <a:pPr marL="0" indent="0">
              <a:buNone/>
            </a:pPr>
            <a:r>
              <a:rPr lang="en-US" altLang="ko-KR" sz="2000" dirty="0" smtClean="0"/>
              <a:t>(I play MP3.) </a:t>
            </a:r>
          </a:p>
          <a:p>
            <a:pPr marL="0" indent="0" algn="r">
              <a:buNone/>
            </a:pPr>
            <a:endParaRPr lang="en-US" altLang="ko-KR" sz="1600" dirty="0"/>
          </a:p>
          <a:p>
            <a:pPr marL="0" indent="0" algn="r">
              <a:buNone/>
            </a:pPr>
            <a:endParaRPr lang="en-US" altLang="ko-KR" sz="1600" dirty="0" smtClean="0"/>
          </a:p>
          <a:p>
            <a:pPr marL="0" indent="0" algn="r">
              <a:buNone/>
            </a:pPr>
            <a:endParaRPr lang="en-US" altLang="ko-KR" sz="1600" dirty="0"/>
          </a:p>
          <a:p>
            <a:pPr marL="0" indent="0" algn="r">
              <a:buNone/>
            </a:pPr>
            <a:r>
              <a:rPr lang="en-US" altLang="ko-KR" sz="1600" dirty="0" smtClean="0"/>
              <a:t>)</a:t>
            </a:r>
            <a:endParaRPr lang="en-US" altLang="ko-KR" sz="1400" dirty="0"/>
          </a:p>
        </p:txBody>
      </p:sp>
    </p:spTree>
    <p:extLst>
      <p:ext uri="{BB962C8B-B14F-4D97-AF65-F5344CB8AC3E}">
        <p14:creationId xmlns:p14="http://schemas.microsoft.com/office/powerpoint/2010/main" val="107958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About this lesson</a:t>
            </a:r>
          </a:p>
          <a:p>
            <a:r>
              <a:rPr lang="en-US" altLang="ko-KR" dirty="0" smtClean="0"/>
              <a:t>Aims</a:t>
            </a:r>
          </a:p>
          <a:p>
            <a:r>
              <a:rPr lang="en-US" altLang="ko-KR" dirty="0" smtClean="0"/>
              <a:t>Materials</a:t>
            </a:r>
          </a:p>
          <a:p>
            <a:r>
              <a:rPr lang="en-US" altLang="ko-KR" dirty="0" smtClean="0"/>
              <a:t>Language skills</a:t>
            </a:r>
          </a:p>
          <a:p>
            <a:r>
              <a:rPr lang="en-US" altLang="ko-KR" dirty="0" smtClean="0"/>
              <a:t>Language systems</a:t>
            </a:r>
          </a:p>
          <a:p>
            <a:r>
              <a:rPr lang="en-US" altLang="ko-KR" dirty="0" smtClean="0"/>
              <a:t>Assumptions</a:t>
            </a:r>
          </a:p>
          <a:p>
            <a:r>
              <a:rPr lang="en-US" altLang="ko-KR" dirty="0" smtClean="0"/>
              <a:t>Anticipated errors</a:t>
            </a:r>
          </a:p>
          <a:p>
            <a:r>
              <a:rPr lang="en-US" altLang="ko-KR" dirty="0" smtClean="0"/>
              <a:t>References</a:t>
            </a:r>
          </a:p>
          <a:p>
            <a:r>
              <a:rPr lang="en-US" altLang="ko-KR" dirty="0" smtClean="0"/>
              <a:t>Lean in</a:t>
            </a:r>
          </a:p>
          <a:p>
            <a:r>
              <a:rPr lang="en-US" altLang="ko-KR" dirty="0" smtClean="0"/>
              <a:t>Pre activity</a:t>
            </a:r>
          </a:p>
          <a:p>
            <a:r>
              <a:rPr lang="en-US" altLang="ko-KR" dirty="0" smtClean="0"/>
              <a:t>Main activity</a:t>
            </a:r>
          </a:p>
          <a:p>
            <a:r>
              <a:rPr lang="en-US" altLang="ko-KR" dirty="0" smtClean="0"/>
              <a:t>Post activity</a:t>
            </a:r>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ko-KR" altLang="en-US" dirty="0"/>
          </a:p>
        </p:txBody>
      </p:sp>
      <p:sp>
        <p:nvSpPr>
          <p:cNvPr id="4" name="TextBox 3"/>
          <p:cNvSpPr txBox="1"/>
          <p:nvPr/>
        </p:nvSpPr>
        <p:spPr>
          <a:xfrm>
            <a:off x="4354306" y="2420888"/>
            <a:ext cx="4320479" cy="2308324"/>
          </a:xfrm>
          <a:prstGeom prst="rect">
            <a:avLst/>
          </a:prstGeom>
          <a:noFill/>
        </p:spPr>
        <p:txBody>
          <a:bodyPr wrap="square" rtlCol="0">
            <a:spAutoFit/>
          </a:bodyPr>
          <a:lstStyle/>
          <a:p>
            <a:r>
              <a:rPr lang="en-US" altLang="ko-KR" sz="3600" dirty="0" smtClean="0"/>
              <a:t>And </a:t>
            </a:r>
          </a:p>
          <a:p>
            <a:r>
              <a:rPr lang="en-US" altLang="ko-KR" sz="3600" dirty="0" smtClean="0"/>
              <a:t>some materials and</a:t>
            </a:r>
          </a:p>
          <a:p>
            <a:r>
              <a:rPr lang="en-US" altLang="ko-KR" sz="3600" dirty="0" smtClean="0"/>
              <a:t>worksheets </a:t>
            </a:r>
          </a:p>
          <a:p>
            <a:r>
              <a:rPr lang="en-US" altLang="ko-KR" sz="3600" dirty="0" smtClean="0"/>
              <a:t>for students </a:t>
            </a:r>
          </a:p>
        </p:txBody>
      </p:sp>
    </p:spTree>
    <p:extLst>
      <p:ext uri="{BB962C8B-B14F-4D97-AF65-F5344CB8AC3E}">
        <p14:creationId xmlns:p14="http://schemas.microsoft.com/office/powerpoint/2010/main" val="2197675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r>
              <a:rPr lang="en-US" altLang="ko-KR" dirty="0" smtClean="0"/>
              <a:t>Time</a:t>
            </a:r>
          </a:p>
          <a:p>
            <a:pPr marL="0" indent="0">
              <a:buNone/>
            </a:pPr>
            <a:r>
              <a:rPr lang="en-US" altLang="ko-KR" sz="2400" dirty="0" smtClean="0"/>
              <a:t>: 3 minutes</a:t>
            </a:r>
          </a:p>
          <a:p>
            <a:pPr marL="0" indent="0">
              <a:buNone/>
            </a:pPr>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dirty="0" smtClean="0"/>
              <a:t>Procedure:</a:t>
            </a:r>
          </a:p>
          <a:p>
            <a:pPr marL="0" indent="0">
              <a:buNone/>
            </a:pPr>
            <a:endParaRPr lang="en-US" altLang="ko-KR" sz="2400" dirty="0"/>
          </a:p>
          <a:p>
            <a:pPr marL="0" indent="0">
              <a:buNone/>
            </a:pPr>
            <a:r>
              <a:rPr lang="en-US" altLang="ko-KR" sz="2400" dirty="0" smtClean="0"/>
              <a:t>2. VOCABULARY</a:t>
            </a:r>
          </a:p>
          <a:p>
            <a:pPr marL="0" indent="0">
              <a:buNone/>
            </a:pPr>
            <a:r>
              <a:rPr lang="en-US" altLang="ko-KR" sz="2400" dirty="0" smtClean="0"/>
              <a:t>How many words did you write? </a:t>
            </a:r>
          </a:p>
          <a:p>
            <a:pPr marL="0" indent="0">
              <a:buNone/>
            </a:pPr>
            <a:r>
              <a:rPr lang="en-US" altLang="ko-KR" sz="2400" dirty="0" smtClean="0"/>
              <a:t>Tell me the words, please.</a:t>
            </a:r>
          </a:p>
          <a:p>
            <a:pPr marL="0" indent="0">
              <a:buNone/>
            </a:pPr>
            <a:endParaRPr lang="en-US" altLang="ko-KR" sz="2400" dirty="0"/>
          </a:p>
          <a:p>
            <a:pPr marL="0" indent="0">
              <a:buNone/>
            </a:pPr>
            <a:r>
              <a:rPr lang="en-US" altLang="ko-KR" sz="2400" dirty="0" smtClean="0"/>
              <a:t>(check the vocabulary with all students and I just pronounce once to save time.</a:t>
            </a:r>
          </a:p>
          <a:p>
            <a:pPr marL="0" indent="0">
              <a:buNone/>
            </a:pPr>
            <a:r>
              <a:rPr lang="en-US" altLang="ko-KR" sz="2400" dirty="0" smtClean="0"/>
              <a:t>And then, hand out “English-Korean vocabulary sheet” to each student for them to check the right spelling and meaning of the words.</a:t>
            </a:r>
          </a:p>
          <a:p>
            <a:pPr marL="0" indent="0">
              <a:buNone/>
            </a:pPr>
            <a:r>
              <a:rPr lang="en-US" altLang="ko-KR" sz="2400" dirty="0" smtClean="0"/>
              <a:t>And finally, pronounce all words together.) </a:t>
            </a:r>
            <a:endParaRPr lang="en-US" altLang="ko-KR" sz="2000" dirty="0" smtClean="0"/>
          </a:p>
          <a:p>
            <a:pPr marL="0" indent="0" algn="r">
              <a:buNone/>
            </a:pPr>
            <a:endParaRPr lang="en-US" altLang="ko-KR" sz="1400" dirty="0"/>
          </a:p>
        </p:txBody>
      </p:sp>
    </p:spTree>
    <p:extLst>
      <p:ext uri="{BB962C8B-B14F-4D97-AF65-F5344CB8AC3E}">
        <p14:creationId xmlns:p14="http://schemas.microsoft.com/office/powerpoint/2010/main" val="2549606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normAutofit/>
          </a:bodyPr>
          <a:lstStyle/>
          <a:p>
            <a:pPr lvl="0">
              <a:spcBef>
                <a:spcPct val="20000"/>
              </a:spcBef>
            </a:pPr>
            <a:r>
              <a:rPr lang="en-US" altLang="ko-KR" dirty="0" smtClean="0"/>
              <a:t>Vocabulary </a:t>
            </a:r>
            <a:endParaRPr lang="ko-KR" altLang="en-US" dirty="0"/>
          </a:p>
        </p:txBody>
      </p:sp>
      <p:graphicFrame>
        <p:nvGraphicFramePr>
          <p:cNvPr id="11" name="내용 개체 틀 10"/>
          <p:cNvGraphicFramePr>
            <a:graphicFrameLocks noGrp="1"/>
          </p:cNvGraphicFramePr>
          <p:nvPr>
            <p:ph idx="1"/>
            <p:extLst>
              <p:ext uri="{D42A27DB-BD31-4B8C-83A1-F6EECF244321}">
                <p14:modId xmlns:p14="http://schemas.microsoft.com/office/powerpoint/2010/main" val="2996359276"/>
              </p:ext>
            </p:extLst>
          </p:nvPr>
        </p:nvGraphicFramePr>
        <p:xfrm>
          <a:off x="457200" y="1600200"/>
          <a:ext cx="8229600" cy="4643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latinLnBrk="1"/>
                      <a:r>
                        <a:rPr lang="en-US" altLang="ko-KR" sz="2000" dirty="0" smtClean="0"/>
                        <a:t>vocabulary</a:t>
                      </a:r>
                      <a:endParaRPr lang="ko-KR" altLang="en-US" sz="2000" dirty="0"/>
                    </a:p>
                  </a:txBody>
                  <a:tcPr/>
                </a:tc>
                <a:tc>
                  <a:txBody>
                    <a:bodyPr/>
                    <a:lstStyle/>
                    <a:p>
                      <a:pPr algn="ctr" latinLnBrk="1"/>
                      <a:r>
                        <a:rPr lang="en-US" altLang="ko-KR" sz="2000" dirty="0" smtClean="0"/>
                        <a:t>meaning</a:t>
                      </a:r>
                      <a:endParaRPr lang="ko-KR" altLang="en-US" sz="2000" dirty="0"/>
                    </a:p>
                  </a:txBody>
                  <a:tcPr/>
                </a:tc>
                <a:tc>
                  <a:txBody>
                    <a:bodyPr/>
                    <a:lstStyle/>
                    <a:p>
                      <a:pPr algn="ctr" latinLnBrk="1"/>
                      <a:r>
                        <a:rPr lang="en-US" altLang="ko-KR" sz="2000" dirty="0" smtClean="0"/>
                        <a:t>vocabulary</a:t>
                      </a:r>
                      <a:endParaRPr lang="ko-KR" altLang="en-US" sz="2000" dirty="0"/>
                    </a:p>
                  </a:txBody>
                  <a:tcPr/>
                </a:tc>
                <a:tc>
                  <a:txBody>
                    <a:bodyPr/>
                    <a:lstStyle/>
                    <a:p>
                      <a:pPr algn="ctr" latinLnBrk="1"/>
                      <a:r>
                        <a:rPr lang="en-US" altLang="ko-KR" sz="2000" dirty="0" smtClean="0"/>
                        <a:t>meaning</a:t>
                      </a:r>
                      <a:endParaRPr lang="ko-KR" altLang="en-US" sz="2000" dirty="0"/>
                    </a:p>
                  </a:txBody>
                  <a:tcPr/>
                </a:tc>
              </a:tr>
              <a:tr h="370840">
                <a:tc>
                  <a:txBody>
                    <a:bodyPr/>
                    <a:lstStyle/>
                    <a:p>
                      <a:pPr algn="ctr" latinLnBrk="1"/>
                      <a:r>
                        <a:rPr lang="en-US" altLang="ko-KR" sz="1800" dirty="0" smtClean="0"/>
                        <a:t>Kim Yu-</a:t>
                      </a:r>
                      <a:r>
                        <a:rPr lang="en-US" altLang="ko-KR" sz="1800" dirty="0" err="1" smtClean="0"/>
                        <a:t>na</a:t>
                      </a:r>
                      <a:endParaRPr lang="ko-KR" altLang="en-US" sz="1800" dirty="0"/>
                    </a:p>
                  </a:txBody>
                  <a:tcPr/>
                </a:tc>
                <a:tc>
                  <a:txBody>
                    <a:bodyPr/>
                    <a:lstStyle/>
                    <a:p>
                      <a:pPr algn="ctr" latinLnBrk="1"/>
                      <a:r>
                        <a:rPr lang="ko-KR" altLang="en-US" sz="1800" dirty="0" smtClean="0"/>
                        <a:t>김연아</a:t>
                      </a:r>
                      <a:endParaRPr lang="ko-KR" altLang="en-US" sz="1800" dirty="0"/>
                    </a:p>
                  </a:txBody>
                  <a:tcPr/>
                </a:tc>
                <a:tc>
                  <a:txBody>
                    <a:bodyPr/>
                    <a:lstStyle/>
                    <a:p>
                      <a:pPr algn="ctr" latinLnBrk="1"/>
                      <a:r>
                        <a:rPr lang="en-US" altLang="ko-KR" sz="1800" dirty="0" smtClean="0"/>
                        <a:t>Be</a:t>
                      </a:r>
                      <a:r>
                        <a:rPr lang="en-US" altLang="ko-KR" sz="1800" baseline="0" dirty="0" smtClean="0"/>
                        <a:t> able to</a:t>
                      </a:r>
                      <a:endParaRPr lang="ko-KR" altLang="en-US" sz="1800" dirty="0"/>
                    </a:p>
                  </a:txBody>
                  <a:tcPr/>
                </a:tc>
                <a:tc>
                  <a:txBody>
                    <a:bodyPr/>
                    <a:lstStyle/>
                    <a:p>
                      <a:pPr algn="ctr" latinLnBrk="1"/>
                      <a:r>
                        <a:rPr lang="en-US" altLang="ko-KR" sz="1800" dirty="0" smtClean="0"/>
                        <a:t>~</a:t>
                      </a:r>
                      <a:r>
                        <a:rPr lang="ko-KR" altLang="en-US" sz="1800" dirty="0" smtClean="0"/>
                        <a:t>할 수 있다</a:t>
                      </a:r>
                      <a:endParaRPr lang="ko-KR" altLang="en-US" sz="1800" dirty="0"/>
                    </a:p>
                  </a:txBody>
                  <a:tcPr/>
                </a:tc>
              </a:tr>
              <a:tr h="370840">
                <a:tc>
                  <a:txBody>
                    <a:bodyPr/>
                    <a:lstStyle/>
                    <a:p>
                      <a:pPr algn="ctr" latinLnBrk="1"/>
                      <a:r>
                        <a:rPr lang="en-US" altLang="ko-KR" sz="1800" dirty="0" smtClean="0"/>
                        <a:t>Figure skater</a:t>
                      </a:r>
                      <a:endParaRPr lang="ko-KR" altLang="en-US" sz="1800" dirty="0"/>
                    </a:p>
                  </a:txBody>
                  <a:tcPr/>
                </a:tc>
                <a:tc>
                  <a:txBody>
                    <a:bodyPr/>
                    <a:lstStyle/>
                    <a:p>
                      <a:pPr algn="ctr" latinLnBrk="1"/>
                      <a:r>
                        <a:rPr lang="ko-KR" altLang="en-US" sz="1800" dirty="0" smtClean="0"/>
                        <a:t>피겨스케이트선수</a:t>
                      </a:r>
                      <a:endParaRPr lang="ko-KR" altLang="en-US" sz="1800" dirty="0"/>
                    </a:p>
                  </a:txBody>
                  <a:tcPr/>
                </a:tc>
                <a:tc>
                  <a:txBody>
                    <a:bodyPr/>
                    <a:lstStyle/>
                    <a:p>
                      <a:pPr algn="ctr" latinLnBrk="1"/>
                      <a:r>
                        <a:rPr lang="en-US" altLang="ko-KR" sz="1800" dirty="0" smtClean="0"/>
                        <a:t>Expert</a:t>
                      </a:r>
                      <a:endParaRPr lang="ko-KR" altLang="en-US" sz="1800" dirty="0"/>
                    </a:p>
                  </a:txBody>
                  <a:tcPr/>
                </a:tc>
                <a:tc>
                  <a:txBody>
                    <a:bodyPr/>
                    <a:lstStyle/>
                    <a:p>
                      <a:pPr algn="ctr" latinLnBrk="1"/>
                      <a:r>
                        <a:rPr lang="ko-KR" altLang="en-US" sz="1800" dirty="0" smtClean="0"/>
                        <a:t>전문가</a:t>
                      </a:r>
                      <a:endParaRPr lang="ko-KR" altLang="en-US" sz="1800" dirty="0"/>
                    </a:p>
                  </a:txBody>
                  <a:tcPr/>
                </a:tc>
              </a:tr>
              <a:tr h="370840">
                <a:tc>
                  <a:txBody>
                    <a:bodyPr/>
                    <a:lstStyle/>
                    <a:p>
                      <a:pPr algn="ctr" latinLnBrk="1"/>
                      <a:r>
                        <a:rPr lang="en-US" altLang="ko-KR" sz="1800" dirty="0" smtClean="0"/>
                        <a:t>Medal</a:t>
                      </a:r>
                      <a:endParaRPr lang="ko-KR" altLang="en-US" sz="1800" dirty="0"/>
                    </a:p>
                  </a:txBody>
                  <a:tcPr/>
                </a:tc>
                <a:tc>
                  <a:txBody>
                    <a:bodyPr/>
                    <a:lstStyle/>
                    <a:p>
                      <a:pPr algn="ctr" latinLnBrk="1"/>
                      <a:r>
                        <a:rPr lang="ko-KR" altLang="en-US" sz="1800" dirty="0" smtClean="0"/>
                        <a:t>메달</a:t>
                      </a:r>
                      <a:endParaRPr lang="ko-KR" altLang="en-US" sz="1800" dirty="0"/>
                    </a:p>
                  </a:txBody>
                  <a:tcPr/>
                </a:tc>
                <a:tc>
                  <a:txBody>
                    <a:bodyPr/>
                    <a:lstStyle/>
                    <a:p>
                      <a:pPr algn="ctr" latinLnBrk="1"/>
                      <a:r>
                        <a:rPr lang="en-US" altLang="ko-KR" sz="1800" dirty="0" smtClean="0"/>
                        <a:t>Be endowed with</a:t>
                      </a:r>
                      <a:endParaRPr lang="ko-KR" altLang="en-US" sz="1800" dirty="0"/>
                    </a:p>
                  </a:txBody>
                  <a:tcPr/>
                </a:tc>
                <a:tc>
                  <a:txBody>
                    <a:bodyPr/>
                    <a:lstStyle/>
                    <a:p>
                      <a:pPr algn="ctr" latinLnBrk="1"/>
                      <a:r>
                        <a:rPr lang="ko-KR" altLang="en-US" sz="1800" dirty="0" smtClean="0"/>
                        <a:t>부여 받다</a:t>
                      </a:r>
                      <a:endParaRPr lang="ko-KR" altLang="en-US" sz="1800" dirty="0"/>
                    </a:p>
                  </a:txBody>
                  <a:tcPr/>
                </a:tc>
              </a:tr>
              <a:tr h="370840">
                <a:tc>
                  <a:txBody>
                    <a:bodyPr/>
                    <a:lstStyle/>
                    <a:p>
                      <a:pPr algn="ctr" latinLnBrk="1"/>
                      <a:r>
                        <a:rPr lang="en-US" altLang="ko-KR" sz="1800" dirty="0" smtClean="0"/>
                        <a:t>Even though</a:t>
                      </a:r>
                      <a:endParaRPr lang="ko-KR" altLang="en-US" sz="1800" dirty="0"/>
                    </a:p>
                  </a:txBody>
                  <a:tcPr/>
                </a:tc>
                <a:tc>
                  <a:txBody>
                    <a:bodyPr/>
                    <a:lstStyle/>
                    <a:p>
                      <a:pPr algn="ctr" latinLnBrk="1"/>
                      <a:r>
                        <a:rPr lang="ko-KR" altLang="en-US" sz="1800" dirty="0" smtClean="0"/>
                        <a:t>비록</a:t>
                      </a:r>
                      <a:r>
                        <a:rPr lang="en-US" altLang="ko-KR" sz="1800" dirty="0" smtClean="0"/>
                        <a:t>~</a:t>
                      </a:r>
                      <a:r>
                        <a:rPr lang="ko-KR" altLang="en-US" sz="1800" dirty="0" smtClean="0"/>
                        <a:t>일지라도</a:t>
                      </a:r>
                      <a:endParaRPr lang="ko-KR" altLang="en-US" sz="1800" dirty="0"/>
                    </a:p>
                  </a:txBody>
                  <a:tcPr/>
                </a:tc>
                <a:tc>
                  <a:txBody>
                    <a:bodyPr/>
                    <a:lstStyle/>
                    <a:p>
                      <a:pPr algn="ctr" latinLnBrk="1"/>
                      <a:r>
                        <a:rPr lang="en-US" altLang="ko-KR" sz="1800" dirty="0" smtClean="0"/>
                        <a:t>Outstanding</a:t>
                      </a:r>
                      <a:endParaRPr lang="ko-KR" altLang="en-US" sz="1800" dirty="0"/>
                    </a:p>
                  </a:txBody>
                  <a:tcPr/>
                </a:tc>
                <a:tc>
                  <a:txBody>
                    <a:bodyPr/>
                    <a:lstStyle/>
                    <a:p>
                      <a:pPr algn="ctr" latinLnBrk="1"/>
                      <a:r>
                        <a:rPr lang="ko-KR" altLang="en-US" sz="1800" dirty="0" smtClean="0"/>
                        <a:t>뛰어난</a:t>
                      </a:r>
                      <a:endParaRPr lang="ko-KR" altLang="en-US" sz="1800" dirty="0"/>
                    </a:p>
                  </a:txBody>
                  <a:tcPr/>
                </a:tc>
              </a:tr>
              <a:tr h="370840">
                <a:tc>
                  <a:txBody>
                    <a:bodyPr/>
                    <a:lstStyle/>
                    <a:p>
                      <a:pPr algn="ctr" latinLnBrk="1"/>
                      <a:r>
                        <a:rPr lang="en-US" altLang="ko-KR" sz="1800" dirty="0" smtClean="0"/>
                        <a:t>Participate in</a:t>
                      </a:r>
                      <a:endParaRPr lang="ko-KR" altLang="en-US" sz="1800" dirty="0"/>
                    </a:p>
                  </a:txBody>
                  <a:tcPr/>
                </a:tc>
                <a:tc>
                  <a:txBody>
                    <a:bodyPr/>
                    <a:lstStyle/>
                    <a:p>
                      <a:pPr algn="ctr" latinLnBrk="1"/>
                      <a:r>
                        <a:rPr lang="en-US" altLang="ko-KR" sz="1800" dirty="0" smtClean="0"/>
                        <a:t>~</a:t>
                      </a:r>
                      <a:r>
                        <a:rPr lang="ko-KR" altLang="en-US" sz="1800" dirty="0" smtClean="0"/>
                        <a:t>에 참가하다</a:t>
                      </a:r>
                      <a:endParaRPr lang="ko-KR" altLang="en-US" sz="1800" dirty="0"/>
                    </a:p>
                  </a:txBody>
                  <a:tcPr/>
                </a:tc>
                <a:tc>
                  <a:txBody>
                    <a:bodyPr/>
                    <a:lstStyle/>
                    <a:p>
                      <a:pPr algn="ctr" latinLnBrk="1"/>
                      <a:r>
                        <a:rPr lang="en-US" altLang="ko-KR" sz="1800" dirty="0" smtClean="0"/>
                        <a:t>Effort</a:t>
                      </a:r>
                      <a:endParaRPr lang="ko-KR" altLang="en-US" sz="1800" dirty="0"/>
                    </a:p>
                  </a:txBody>
                  <a:tcPr/>
                </a:tc>
                <a:tc>
                  <a:txBody>
                    <a:bodyPr/>
                    <a:lstStyle/>
                    <a:p>
                      <a:pPr algn="ctr" latinLnBrk="1"/>
                      <a:r>
                        <a:rPr lang="ko-KR" altLang="en-US" sz="1800" dirty="0" smtClean="0"/>
                        <a:t>노력</a:t>
                      </a:r>
                      <a:endParaRPr lang="ko-KR" altLang="en-US" sz="1800" dirty="0"/>
                    </a:p>
                  </a:txBody>
                  <a:tcPr/>
                </a:tc>
              </a:tr>
              <a:tr h="370840">
                <a:tc>
                  <a:txBody>
                    <a:bodyPr/>
                    <a:lstStyle/>
                    <a:p>
                      <a:pPr algn="ctr" latinLnBrk="1"/>
                      <a:r>
                        <a:rPr lang="en-US" altLang="ko-KR" sz="1800" dirty="0" smtClean="0"/>
                        <a:t>International</a:t>
                      </a:r>
                      <a:endParaRPr lang="ko-KR" altLang="en-US" sz="1800" dirty="0"/>
                    </a:p>
                  </a:txBody>
                  <a:tcPr/>
                </a:tc>
                <a:tc>
                  <a:txBody>
                    <a:bodyPr/>
                    <a:lstStyle/>
                    <a:p>
                      <a:pPr algn="ctr" latinLnBrk="1"/>
                      <a:r>
                        <a:rPr lang="ko-KR" altLang="en-US" sz="1800" dirty="0" smtClean="0"/>
                        <a:t>국제적인</a:t>
                      </a:r>
                      <a:endParaRPr lang="ko-KR" altLang="en-US" sz="1800" dirty="0"/>
                    </a:p>
                  </a:txBody>
                  <a:tcPr/>
                </a:tc>
                <a:tc>
                  <a:txBody>
                    <a:bodyPr/>
                    <a:lstStyle/>
                    <a:p>
                      <a:pPr algn="ctr" latinLnBrk="1"/>
                      <a:r>
                        <a:rPr lang="en-US" altLang="ko-KR" sz="1800" dirty="0" smtClean="0"/>
                        <a:t>Flawless</a:t>
                      </a:r>
                      <a:endParaRPr lang="ko-KR" altLang="en-US" sz="1800" dirty="0"/>
                    </a:p>
                  </a:txBody>
                  <a:tcPr/>
                </a:tc>
                <a:tc>
                  <a:txBody>
                    <a:bodyPr/>
                    <a:lstStyle/>
                    <a:p>
                      <a:pPr algn="ctr" latinLnBrk="1"/>
                      <a:r>
                        <a:rPr lang="ko-KR" altLang="en-US" sz="1800" dirty="0" smtClean="0"/>
                        <a:t>흠이 없는</a:t>
                      </a:r>
                      <a:endParaRPr lang="ko-KR" altLang="en-US" sz="1800" dirty="0"/>
                    </a:p>
                  </a:txBody>
                  <a:tcPr/>
                </a:tc>
              </a:tr>
              <a:tr h="370840">
                <a:tc>
                  <a:txBody>
                    <a:bodyPr/>
                    <a:lstStyle/>
                    <a:p>
                      <a:pPr algn="ctr" latinLnBrk="1"/>
                      <a:r>
                        <a:rPr lang="en-US" altLang="ko-KR" sz="1800" dirty="0" smtClean="0"/>
                        <a:t>Competition</a:t>
                      </a:r>
                      <a:endParaRPr lang="ko-KR" altLang="en-US" sz="1800" dirty="0"/>
                    </a:p>
                  </a:txBody>
                  <a:tcPr/>
                </a:tc>
                <a:tc>
                  <a:txBody>
                    <a:bodyPr/>
                    <a:lstStyle/>
                    <a:p>
                      <a:pPr algn="ctr" latinLnBrk="1"/>
                      <a:r>
                        <a:rPr lang="ko-KR" altLang="en-US" sz="1800" dirty="0" smtClean="0"/>
                        <a:t>경쟁</a:t>
                      </a:r>
                      <a:r>
                        <a:rPr lang="en-US" altLang="ko-KR" sz="1800" dirty="0" smtClean="0"/>
                        <a:t>, </a:t>
                      </a:r>
                      <a:r>
                        <a:rPr lang="ko-KR" altLang="en-US" sz="1800" dirty="0" smtClean="0"/>
                        <a:t>대회</a:t>
                      </a:r>
                      <a:endParaRPr lang="ko-KR" altLang="en-US" sz="1800" dirty="0"/>
                    </a:p>
                  </a:txBody>
                  <a:tcPr/>
                </a:tc>
                <a:tc>
                  <a:txBody>
                    <a:bodyPr/>
                    <a:lstStyle/>
                    <a:p>
                      <a:pPr algn="ctr" latinLnBrk="1"/>
                      <a:r>
                        <a:rPr lang="en-US" altLang="ko-KR" sz="1800" dirty="0" smtClean="0"/>
                        <a:t>Nationalist</a:t>
                      </a:r>
                      <a:endParaRPr lang="ko-KR" altLang="en-US" sz="1800" dirty="0"/>
                    </a:p>
                  </a:txBody>
                  <a:tcPr/>
                </a:tc>
                <a:tc>
                  <a:txBody>
                    <a:bodyPr/>
                    <a:lstStyle/>
                    <a:p>
                      <a:pPr algn="ctr" latinLnBrk="1"/>
                      <a:r>
                        <a:rPr lang="ko-KR" altLang="en-US" sz="1800" dirty="0" smtClean="0"/>
                        <a:t>민족주의자</a:t>
                      </a:r>
                      <a:endParaRPr lang="ko-KR" altLang="en-US" sz="1800" dirty="0"/>
                    </a:p>
                  </a:txBody>
                  <a:tcPr/>
                </a:tc>
              </a:tr>
              <a:tr h="370840">
                <a:tc>
                  <a:txBody>
                    <a:bodyPr/>
                    <a:lstStyle/>
                    <a:p>
                      <a:pPr algn="ctr" latinLnBrk="1"/>
                      <a:r>
                        <a:rPr lang="en-US" altLang="ko-KR" sz="1800" dirty="0" smtClean="0"/>
                        <a:t>Artistic</a:t>
                      </a:r>
                      <a:r>
                        <a:rPr lang="en-US" altLang="ko-KR" sz="1800" baseline="0" dirty="0" smtClean="0"/>
                        <a:t> performance</a:t>
                      </a:r>
                      <a:endParaRPr lang="ko-KR" altLang="en-US" sz="1800" dirty="0"/>
                    </a:p>
                  </a:txBody>
                  <a:tcPr/>
                </a:tc>
                <a:tc>
                  <a:txBody>
                    <a:bodyPr/>
                    <a:lstStyle/>
                    <a:p>
                      <a:pPr algn="ctr" latinLnBrk="1"/>
                      <a:r>
                        <a:rPr lang="ko-KR" altLang="en-US" sz="1800" dirty="0" smtClean="0"/>
                        <a:t>예술적인 </a:t>
                      </a:r>
                      <a:endParaRPr lang="en-US" altLang="ko-KR" sz="1800" dirty="0" smtClean="0"/>
                    </a:p>
                    <a:p>
                      <a:pPr algn="ctr" latinLnBrk="1"/>
                      <a:r>
                        <a:rPr lang="ko-KR" altLang="en-US" sz="1800" dirty="0" smtClean="0"/>
                        <a:t>공연</a:t>
                      </a:r>
                      <a:endParaRPr lang="ko-KR" altLang="en-US" sz="1800" dirty="0"/>
                    </a:p>
                  </a:txBody>
                  <a:tcPr/>
                </a:tc>
                <a:tc>
                  <a:txBody>
                    <a:bodyPr/>
                    <a:lstStyle/>
                    <a:p>
                      <a:pPr algn="ctr" latinLnBrk="1"/>
                      <a:r>
                        <a:rPr lang="en-US" altLang="ko-KR" sz="1800" dirty="0" smtClean="0"/>
                        <a:t>Fervor</a:t>
                      </a:r>
                      <a:endParaRPr lang="ko-KR" altLang="en-US" sz="1800" dirty="0"/>
                    </a:p>
                  </a:txBody>
                  <a:tcPr/>
                </a:tc>
                <a:tc>
                  <a:txBody>
                    <a:bodyPr/>
                    <a:lstStyle/>
                    <a:p>
                      <a:pPr algn="ctr" latinLnBrk="1"/>
                      <a:r>
                        <a:rPr lang="ko-KR" altLang="en-US" sz="1800" dirty="0" smtClean="0"/>
                        <a:t>열정</a:t>
                      </a:r>
                      <a:endParaRPr lang="ko-KR" altLang="en-US" sz="1800" dirty="0"/>
                    </a:p>
                  </a:txBody>
                  <a:tcPr/>
                </a:tc>
              </a:tr>
              <a:tr h="370840">
                <a:tc>
                  <a:txBody>
                    <a:bodyPr/>
                    <a:lstStyle/>
                    <a:p>
                      <a:pPr algn="ctr" latinLnBrk="1"/>
                      <a:r>
                        <a:rPr lang="en-US" altLang="ko-KR" sz="1800" dirty="0" smtClean="0"/>
                        <a:t>Professional</a:t>
                      </a:r>
                      <a:endParaRPr lang="ko-KR" altLang="en-US" sz="1800" dirty="0"/>
                    </a:p>
                  </a:txBody>
                  <a:tcPr/>
                </a:tc>
                <a:tc>
                  <a:txBody>
                    <a:bodyPr/>
                    <a:lstStyle/>
                    <a:p>
                      <a:pPr algn="ctr" latinLnBrk="1"/>
                      <a:r>
                        <a:rPr lang="ko-KR" altLang="en-US" sz="1800" dirty="0" smtClean="0"/>
                        <a:t>전문적인</a:t>
                      </a:r>
                      <a:endParaRPr lang="ko-KR" altLang="en-US" sz="1800" dirty="0"/>
                    </a:p>
                  </a:txBody>
                  <a:tcPr/>
                </a:tc>
                <a:tc>
                  <a:txBody>
                    <a:bodyPr/>
                    <a:lstStyle/>
                    <a:p>
                      <a:pPr algn="ctr" latinLnBrk="1"/>
                      <a:r>
                        <a:rPr lang="en-US" altLang="ko-KR" sz="1800" dirty="0" smtClean="0"/>
                        <a:t>Goodwill</a:t>
                      </a:r>
                      <a:r>
                        <a:rPr lang="en-US" altLang="ko-KR" sz="1800" baseline="0" dirty="0" smtClean="0"/>
                        <a:t> Ambassador</a:t>
                      </a:r>
                      <a:endParaRPr lang="ko-KR" altLang="en-US" sz="1800" dirty="0"/>
                    </a:p>
                  </a:txBody>
                  <a:tcPr/>
                </a:tc>
                <a:tc>
                  <a:txBody>
                    <a:bodyPr/>
                    <a:lstStyle/>
                    <a:p>
                      <a:pPr algn="ctr" latinLnBrk="1"/>
                      <a:r>
                        <a:rPr lang="ko-KR" altLang="en-US" sz="1800" dirty="0" smtClean="0"/>
                        <a:t>친선대사</a:t>
                      </a:r>
                      <a:endParaRPr lang="ko-KR" altLang="en-US" sz="1800" dirty="0"/>
                    </a:p>
                  </a:txBody>
                  <a:tcPr/>
                </a:tc>
              </a:tr>
              <a:tr h="370840">
                <a:tc>
                  <a:txBody>
                    <a:bodyPr/>
                    <a:lstStyle/>
                    <a:p>
                      <a:pPr algn="ctr" latinLnBrk="1"/>
                      <a:r>
                        <a:rPr lang="en-US" altLang="ko-KR" sz="1800" dirty="0" smtClean="0"/>
                        <a:t>Show off</a:t>
                      </a:r>
                      <a:endParaRPr lang="ko-KR" altLang="en-US" sz="1800" dirty="0"/>
                    </a:p>
                  </a:txBody>
                  <a:tcPr/>
                </a:tc>
                <a:tc>
                  <a:txBody>
                    <a:bodyPr/>
                    <a:lstStyle/>
                    <a:p>
                      <a:pPr algn="ctr" latinLnBrk="1"/>
                      <a:r>
                        <a:rPr lang="ko-KR" altLang="en-US" sz="1800" dirty="0" smtClean="0"/>
                        <a:t>뽐내다</a:t>
                      </a:r>
                      <a:endParaRPr lang="ko-KR" altLang="en-US" sz="1800" dirty="0"/>
                    </a:p>
                  </a:txBody>
                  <a:tcPr/>
                </a:tc>
                <a:tc>
                  <a:txBody>
                    <a:bodyPr/>
                    <a:lstStyle/>
                    <a:p>
                      <a:pPr algn="ctr" latinLnBrk="1"/>
                      <a:r>
                        <a:rPr lang="en-US" altLang="ko-KR" sz="1800" dirty="0" smtClean="0"/>
                        <a:t>ceaseless</a:t>
                      </a:r>
                      <a:endParaRPr lang="ko-KR" altLang="en-US" sz="1800" dirty="0"/>
                    </a:p>
                  </a:txBody>
                  <a:tcPr/>
                </a:tc>
                <a:tc>
                  <a:txBody>
                    <a:bodyPr/>
                    <a:lstStyle/>
                    <a:p>
                      <a:pPr algn="ctr" latinLnBrk="1"/>
                      <a:r>
                        <a:rPr lang="ko-KR" altLang="en-US" sz="1800" dirty="0" smtClean="0"/>
                        <a:t>끊임없는</a:t>
                      </a:r>
                      <a:endParaRPr lang="ko-KR" altLang="en-US" sz="1800" dirty="0"/>
                    </a:p>
                  </a:txBody>
                  <a:tcPr/>
                </a:tc>
              </a:tr>
            </a:tbl>
          </a:graphicData>
        </a:graphic>
      </p:graphicFrame>
      <p:sp>
        <p:nvSpPr>
          <p:cNvPr id="13" name="TextBox 12"/>
          <p:cNvSpPr txBox="1"/>
          <p:nvPr/>
        </p:nvSpPr>
        <p:spPr>
          <a:xfrm>
            <a:off x="611560" y="6376918"/>
            <a:ext cx="8208912" cy="630942"/>
          </a:xfrm>
          <a:prstGeom prst="rect">
            <a:avLst/>
          </a:prstGeom>
          <a:noFill/>
        </p:spPr>
        <p:txBody>
          <a:bodyPr wrap="square" rtlCol="0">
            <a:spAutoFit/>
          </a:bodyPr>
          <a:lstStyle/>
          <a:p>
            <a:pPr algn="r"/>
            <a:r>
              <a:rPr lang="en-US" altLang="ko-KR" sz="1700" dirty="0">
                <a:solidFill>
                  <a:srgbClr val="292934"/>
                </a:solidFill>
                <a:cs typeface="+mj-cs"/>
              </a:rPr>
              <a:t>(material for </a:t>
            </a:r>
            <a:r>
              <a:rPr lang="en-US" altLang="ko-KR" sz="1700" dirty="0" smtClean="0">
                <a:solidFill>
                  <a:srgbClr val="292934"/>
                </a:solidFill>
                <a:cs typeface="+mj-cs"/>
              </a:rPr>
              <a:t>checking the vocabulary, hand </a:t>
            </a:r>
            <a:r>
              <a:rPr lang="en-US" altLang="ko-KR" sz="1700" dirty="0">
                <a:solidFill>
                  <a:srgbClr val="292934"/>
                </a:solidFill>
                <a:cs typeface="+mj-cs"/>
              </a:rPr>
              <a:t>it out to students)</a:t>
            </a:r>
            <a:r>
              <a:rPr lang="ko-KR" altLang="en-US" sz="1700" dirty="0">
                <a:solidFill>
                  <a:srgbClr val="292934"/>
                </a:solidFill>
                <a:cs typeface="+mj-cs"/>
              </a:rPr>
              <a:t/>
            </a:r>
            <a:br>
              <a:rPr lang="ko-KR" altLang="en-US" sz="1700" dirty="0">
                <a:solidFill>
                  <a:srgbClr val="292934"/>
                </a:solidFill>
                <a:cs typeface="+mj-cs"/>
              </a:rPr>
            </a:br>
            <a:endParaRPr lang="ko-KR" altLang="en-US" dirty="0"/>
          </a:p>
        </p:txBody>
      </p:sp>
    </p:spTree>
    <p:extLst>
      <p:ext uri="{BB962C8B-B14F-4D97-AF65-F5344CB8AC3E}">
        <p14:creationId xmlns:p14="http://schemas.microsoft.com/office/powerpoint/2010/main" val="2321747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Main activity</a:t>
            </a:r>
            <a:endParaRPr lang="ko-KR" altLang="en-US" dirty="0"/>
          </a:p>
        </p:txBody>
      </p:sp>
      <p:sp>
        <p:nvSpPr>
          <p:cNvPr id="6" name="텍스트 개체 틀 5"/>
          <p:cNvSpPr>
            <a:spLocks noGrp="1"/>
          </p:cNvSpPr>
          <p:nvPr>
            <p:ph type="body" idx="1"/>
          </p:nvPr>
        </p:nvSpPr>
        <p:spPr>
          <a:xfrm>
            <a:off x="722313" y="4626864"/>
            <a:ext cx="7772400" cy="2231136"/>
          </a:xfrm>
        </p:spPr>
        <p:txBody>
          <a:bodyPr>
            <a:normAutofit/>
          </a:bodyPr>
          <a:lstStyle/>
          <a:p>
            <a:r>
              <a:rPr lang="en-US" altLang="ko-KR" sz="2200" dirty="0" smtClean="0"/>
              <a:t>Materials</a:t>
            </a:r>
          </a:p>
          <a:p>
            <a:r>
              <a:rPr lang="en-US" altLang="ko-KR" sz="2200" dirty="0" smtClean="0"/>
              <a:t>: Board </a:t>
            </a:r>
            <a:r>
              <a:rPr lang="en-US" altLang="ko-KR" sz="2200" dirty="0"/>
              <a:t>&amp; </a:t>
            </a:r>
            <a:r>
              <a:rPr lang="en-US" altLang="ko-KR" sz="2200" dirty="0" smtClean="0"/>
              <a:t>Markers, Laptop </a:t>
            </a:r>
            <a:r>
              <a:rPr lang="en-US" altLang="ko-KR" sz="2200" dirty="0"/>
              <a:t>&amp; </a:t>
            </a:r>
            <a:r>
              <a:rPr lang="en-US" altLang="ko-KR" sz="2200" dirty="0" smtClean="0"/>
              <a:t>Speakers, Listening </a:t>
            </a:r>
            <a:r>
              <a:rPr lang="en-US" altLang="ko-KR" sz="2200" dirty="0"/>
              <a:t>Files (Original, </a:t>
            </a:r>
            <a:r>
              <a:rPr lang="en-US" altLang="ko-KR" sz="2200" dirty="0" smtClean="0"/>
              <a:t>Chunk), English </a:t>
            </a:r>
            <a:r>
              <a:rPr lang="en-US" altLang="ko-KR" sz="2200" dirty="0"/>
              <a:t>Text (Original, Chunk, </a:t>
            </a:r>
            <a:r>
              <a:rPr lang="en-US" altLang="ko-KR" sz="2200" dirty="0" smtClean="0"/>
              <a:t>Blank)</a:t>
            </a:r>
          </a:p>
          <a:p>
            <a:r>
              <a:rPr lang="en-US" altLang="ko-KR" sz="2200" dirty="0" smtClean="0"/>
              <a:t>Total Time</a:t>
            </a:r>
          </a:p>
          <a:p>
            <a:r>
              <a:rPr lang="en-US" altLang="ko-KR" sz="2200" dirty="0" smtClean="0"/>
              <a:t>: 16 minutes</a:t>
            </a:r>
          </a:p>
          <a:p>
            <a:endParaRPr lang="ko-KR" altLang="en-US" dirty="0"/>
          </a:p>
        </p:txBody>
      </p:sp>
    </p:spTree>
    <p:extLst>
      <p:ext uri="{BB962C8B-B14F-4D97-AF65-F5344CB8AC3E}">
        <p14:creationId xmlns:p14="http://schemas.microsoft.com/office/powerpoint/2010/main" val="1424752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r>
              <a:rPr lang="en-US" altLang="ko-KR" dirty="0" smtClean="0"/>
              <a:t>Time</a:t>
            </a:r>
          </a:p>
          <a:p>
            <a:pPr marL="0" indent="0">
              <a:buNone/>
            </a:pPr>
            <a:r>
              <a:rPr lang="en-US" altLang="ko-KR" sz="2400" dirty="0" smtClean="0"/>
              <a:t>: 4 minutes</a:t>
            </a:r>
          </a:p>
          <a:p>
            <a:pPr marL="0" indent="0">
              <a:buNone/>
            </a:pPr>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dirty="0" smtClean="0"/>
              <a:t>Procedure:</a:t>
            </a:r>
          </a:p>
          <a:p>
            <a:pPr marL="0" indent="0">
              <a:buNone/>
            </a:pPr>
            <a:endParaRPr lang="en-US" altLang="ko-KR" sz="2400" dirty="0"/>
          </a:p>
          <a:p>
            <a:pPr marL="0" indent="0">
              <a:buNone/>
            </a:pPr>
            <a:r>
              <a:rPr lang="en-US" altLang="ko-KR" sz="2400" dirty="0" smtClean="0"/>
              <a:t>1. Listening for the Main Idea</a:t>
            </a:r>
          </a:p>
          <a:p>
            <a:pPr marL="0" indent="0">
              <a:buNone/>
            </a:pPr>
            <a:r>
              <a:rPr lang="en-US" altLang="ko-KR" sz="2400" dirty="0" smtClean="0"/>
              <a:t>&lt;Instruction&gt;</a:t>
            </a:r>
          </a:p>
          <a:p>
            <a:pPr marL="0" indent="0">
              <a:buNone/>
            </a:pPr>
            <a:r>
              <a:rPr lang="en-US" altLang="ko-KR" sz="2400" dirty="0" smtClean="0"/>
              <a:t>From now on, you will listen to the main text about the figure skater Yu-</a:t>
            </a:r>
            <a:r>
              <a:rPr lang="en-US" altLang="ko-KR" sz="2400" dirty="0" err="1" smtClean="0"/>
              <a:t>na</a:t>
            </a:r>
            <a:r>
              <a:rPr lang="en-US" altLang="ko-KR" sz="2400" dirty="0" smtClean="0"/>
              <a:t> Kim. </a:t>
            </a:r>
          </a:p>
          <a:p>
            <a:pPr marL="0" indent="0">
              <a:buNone/>
            </a:pPr>
            <a:r>
              <a:rPr lang="en-US" altLang="ko-KR" sz="2400" dirty="0" smtClean="0"/>
              <a:t>You will just listen only one time. </a:t>
            </a:r>
            <a:endParaRPr lang="en-US" altLang="ko-KR" sz="2400" dirty="0"/>
          </a:p>
          <a:p>
            <a:pPr marL="0" indent="0">
              <a:buNone/>
            </a:pPr>
            <a:r>
              <a:rPr lang="en-US" altLang="ko-KR" sz="2400" dirty="0" smtClean="0"/>
              <a:t>Don’t write down anything, just listen.</a:t>
            </a:r>
          </a:p>
          <a:p>
            <a:pPr marL="0" indent="0">
              <a:buNone/>
            </a:pPr>
            <a:endParaRPr lang="en-US" altLang="ko-KR" sz="2400" dirty="0" smtClean="0"/>
          </a:p>
          <a:p>
            <a:pPr marL="0" indent="0">
              <a:buNone/>
            </a:pPr>
            <a:r>
              <a:rPr lang="en-US" altLang="ko-KR" sz="2400" dirty="0" smtClean="0"/>
              <a:t>&lt;CCQ&gt;</a:t>
            </a:r>
          </a:p>
          <a:p>
            <a:pPr marL="0" indent="0">
              <a:buNone/>
            </a:pPr>
            <a:r>
              <a:rPr lang="en-US" altLang="ko-KR" sz="2400" dirty="0" smtClean="0"/>
              <a:t>Do you have to write down anything?</a:t>
            </a:r>
          </a:p>
          <a:p>
            <a:pPr marL="0" indent="0">
              <a:buNone/>
            </a:pPr>
            <a:r>
              <a:rPr lang="en-US" altLang="ko-KR" sz="2400" dirty="0" smtClean="0"/>
              <a:t>How many times are you listening to?</a:t>
            </a:r>
          </a:p>
          <a:p>
            <a:pPr marL="0" indent="0">
              <a:buNone/>
            </a:pPr>
            <a:endParaRPr lang="en-US" altLang="ko-KR" sz="2400" dirty="0"/>
          </a:p>
        </p:txBody>
      </p:sp>
    </p:spTree>
    <p:extLst>
      <p:ext uri="{BB962C8B-B14F-4D97-AF65-F5344CB8AC3E}">
        <p14:creationId xmlns:p14="http://schemas.microsoft.com/office/powerpoint/2010/main" val="2455088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fontScale="92500" lnSpcReduction="10000"/>
          </a:bodyPr>
          <a:lstStyle/>
          <a:p>
            <a:r>
              <a:rPr lang="en-US" altLang="ko-KR" dirty="0" smtClean="0"/>
              <a:t>Time</a:t>
            </a:r>
          </a:p>
          <a:p>
            <a:pPr marL="0" indent="0">
              <a:buNone/>
            </a:pPr>
            <a:r>
              <a:rPr lang="en-US" altLang="ko-KR" sz="2400" dirty="0" smtClean="0"/>
              <a:t>:  7 minutes</a:t>
            </a:r>
          </a:p>
          <a:p>
            <a:pPr marL="0" indent="0">
              <a:buNone/>
            </a:pPr>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fontScale="92500" lnSpcReduction="10000"/>
          </a:bodyPr>
          <a:lstStyle/>
          <a:p>
            <a:r>
              <a:rPr lang="en-US" altLang="ko-KR" dirty="0" smtClean="0"/>
              <a:t>Procedure:</a:t>
            </a:r>
          </a:p>
          <a:p>
            <a:pPr marL="0" indent="0">
              <a:buNone/>
            </a:pPr>
            <a:endParaRPr lang="en-US" altLang="ko-KR" sz="2400" dirty="0"/>
          </a:p>
          <a:p>
            <a:pPr marL="0" indent="0">
              <a:buNone/>
            </a:pPr>
            <a:r>
              <a:rPr lang="en-US" altLang="ko-KR" sz="2600" dirty="0" smtClean="0"/>
              <a:t>2. Listening for Details</a:t>
            </a:r>
          </a:p>
          <a:p>
            <a:pPr marL="0" indent="0">
              <a:buNone/>
            </a:pPr>
            <a:r>
              <a:rPr lang="en-US" altLang="ko-KR" sz="2600" dirty="0" smtClean="0"/>
              <a:t>&lt;Instruction&gt;</a:t>
            </a:r>
          </a:p>
          <a:p>
            <a:pPr marL="0" indent="0">
              <a:buNone/>
            </a:pPr>
            <a:r>
              <a:rPr lang="en-US" altLang="ko-KR" sz="2200" dirty="0" smtClean="0"/>
              <a:t>(Hand out the text which has some blanks)</a:t>
            </a:r>
          </a:p>
          <a:p>
            <a:pPr marL="0" indent="0">
              <a:buNone/>
            </a:pPr>
            <a:r>
              <a:rPr lang="en-US" altLang="ko-KR" sz="2600" dirty="0" smtClean="0"/>
              <a:t>This time is for listening to details.</a:t>
            </a:r>
          </a:p>
          <a:p>
            <a:pPr marL="0" indent="0">
              <a:buNone/>
            </a:pPr>
            <a:r>
              <a:rPr lang="en-US" altLang="ko-KR" sz="2600" dirty="0" smtClean="0"/>
              <a:t>I will turn on the player and you will listen to the text twice. </a:t>
            </a:r>
          </a:p>
          <a:p>
            <a:pPr marL="0" indent="0">
              <a:buNone/>
            </a:pPr>
            <a:r>
              <a:rPr lang="en-US" altLang="ko-KR" sz="2600" dirty="0" smtClean="0"/>
              <a:t>As listening to, fill in the blank, please.</a:t>
            </a:r>
          </a:p>
          <a:p>
            <a:pPr marL="0" indent="0">
              <a:buNone/>
            </a:pPr>
            <a:r>
              <a:rPr lang="en-US" altLang="ko-KR" sz="2600" dirty="0" smtClean="0"/>
              <a:t>The blanks are not only for vocabulary but for some phrases and chunks. </a:t>
            </a:r>
          </a:p>
          <a:p>
            <a:pPr marL="0" indent="0">
              <a:buNone/>
            </a:pPr>
            <a:r>
              <a:rPr lang="en-US" altLang="ko-KR" sz="2600" dirty="0" smtClean="0"/>
              <a:t>If you don’t know right spelling, you can write some words as you heard. </a:t>
            </a:r>
          </a:p>
          <a:p>
            <a:pPr marL="0" indent="0">
              <a:buNone/>
            </a:pPr>
            <a:r>
              <a:rPr lang="en-US" altLang="ko-KR" sz="2600" dirty="0" smtClean="0"/>
              <a:t>Please, pay attention to the sounds and whole story not right spelling each.</a:t>
            </a:r>
          </a:p>
          <a:p>
            <a:pPr marL="0" indent="0" algn="r">
              <a:buNone/>
            </a:pPr>
            <a:r>
              <a:rPr lang="en-US" altLang="ko-KR" sz="1600" dirty="0" smtClean="0"/>
              <a:t>(To the next page)</a:t>
            </a:r>
            <a:endParaRPr lang="en-US" altLang="ko-KR" sz="1400" dirty="0"/>
          </a:p>
        </p:txBody>
      </p:sp>
    </p:spTree>
    <p:extLst>
      <p:ext uri="{BB962C8B-B14F-4D97-AF65-F5344CB8AC3E}">
        <p14:creationId xmlns:p14="http://schemas.microsoft.com/office/powerpoint/2010/main" val="1532462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sz="2600" dirty="0" smtClean="0"/>
              <a:t>Procedure:</a:t>
            </a:r>
          </a:p>
          <a:p>
            <a:pPr marL="0" indent="0">
              <a:buNone/>
            </a:pPr>
            <a:endParaRPr lang="en-US" altLang="ko-KR" sz="2000" dirty="0"/>
          </a:p>
          <a:p>
            <a:pPr marL="0" indent="0">
              <a:buNone/>
            </a:pPr>
            <a:r>
              <a:rPr lang="en-US" altLang="ko-KR" sz="2400" dirty="0" smtClean="0"/>
              <a:t>&lt;CCQ&gt;</a:t>
            </a:r>
          </a:p>
          <a:p>
            <a:pPr marL="0" indent="0">
              <a:buNone/>
            </a:pPr>
            <a:r>
              <a:rPr lang="en-US" altLang="ko-KR" sz="2400" dirty="0" smtClean="0"/>
              <a:t>How many times will I play?</a:t>
            </a:r>
          </a:p>
          <a:p>
            <a:pPr marL="0" indent="0">
              <a:buNone/>
            </a:pPr>
            <a:r>
              <a:rPr lang="en-US" altLang="ko-KR" sz="2400" dirty="0" smtClean="0"/>
              <a:t>Are you just listening?</a:t>
            </a:r>
          </a:p>
          <a:p>
            <a:pPr marL="0" indent="0">
              <a:buNone/>
            </a:pPr>
            <a:r>
              <a:rPr lang="en-US" altLang="ko-KR" sz="2400" dirty="0" smtClean="0"/>
              <a:t>What are you supposed to do?</a:t>
            </a:r>
          </a:p>
          <a:p>
            <a:pPr marL="0" indent="0">
              <a:buNone/>
            </a:pPr>
            <a:r>
              <a:rPr lang="en-US" altLang="ko-KR" sz="2400" dirty="0" smtClean="0"/>
              <a:t>If you don’t know the right spelling, do you have to leave it empty?</a:t>
            </a:r>
          </a:p>
          <a:p>
            <a:pPr marL="0" indent="0">
              <a:buNone/>
            </a:pPr>
            <a:r>
              <a:rPr lang="en-US" altLang="ko-KR" sz="2400" dirty="0" smtClean="0"/>
              <a:t>Do you have to understand whole story?</a:t>
            </a:r>
          </a:p>
          <a:p>
            <a:pPr marL="0" indent="0">
              <a:buNone/>
            </a:pPr>
            <a:endParaRPr lang="en-US" altLang="ko-KR" sz="2400" dirty="0" smtClean="0"/>
          </a:p>
          <a:p>
            <a:pPr marL="0" indent="0">
              <a:buNone/>
            </a:pPr>
            <a:endParaRPr lang="en-US" altLang="ko-KR" sz="2400" dirty="0" smtClean="0"/>
          </a:p>
          <a:p>
            <a:pPr marL="0" indent="0">
              <a:buNone/>
            </a:pPr>
            <a:r>
              <a:rPr lang="en-US" altLang="ko-KR" sz="2600" dirty="0" smtClean="0"/>
              <a:t>Now, let’s get it started.</a:t>
            </a:r>
          </a:p>
        </p:txBody>
      </p:sp>
    </p:spTree>
    <p:extLst>
      <p:ext uri="{BB962C8B-B14F-4D97-AF65-F5344CB8AC3E}">
        <p14:creationId xmlns:p14="http://schemas.microsoft.com/office/powerpoint/2010/main" val="3395096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 with Blanks</a:t>
            </a:r>
            <a:endParaRPr lang="ko-KR" altLang="en-US" dirty="0"/>
          </a:p>
        </p:txBody>
      </p:sp>
      <p:sp>
        <p:nvSpPr>
          <p:cNvPr id="5" name="내용 개체 틀 4"/>
          <p:cNvSpPr>
            <a:spLocks noGrp="1"/>
          </p:cNvSpPr>
          <p:nvPr>
            <p:ph idx="1"/>
          </p:nvPr>
        </p:nvSpPr>
        <p:spPr/>
        <p:txBody>
          <a:bodyPr/>
          <a:lstStyle/>
          <a:p>
            <a:pPr algn="just">
              <a:lnSpc>
                <a:spcPct val="115000"/>
              </a:lnSpc>
              <a:spcAft>
                <a:spcPts val="1000"/>
              </a:spcAft>
            </a:pPr>
            <a:r>
              <a:rPr lang="en-US" altLang="ko-KR" kern="100" dirty="0">
                <a:latin typeface="Arial Unicode MS"/>
                <a:ea typeface="맑은 고딕"/>
                <a:cs typeface="Times New Roman"/>
              </a:rPr>
              <a:t>Kim Yu-</a:t>
            </a:r>
            <a:r>
              <a:rPr lang="en-US" altLang="ko-KR" kern="100" dirty="0" err="1">
                <a:latin typeface="Arial Unicode MS"/>
                <a:ea typeface="맑은 고딕"/>
                <a:cs typeface="Times New Roman"/>
              </a:rPr>
              <a:t>na</a:t>
            </a:r>
            <a:r>
              <a:rPr lang="en-US" altLang="ko-KR" kern="100" dirty="0">
                <a:latin typeface="Arial Unicode MS"/>
                <a:ea typeface="맑은 고딕"/>
                <a:cs typeface="Times New Roman"/>
              </a:rPr>
              <a:t> is the first Korean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 to </a:t>
            </a:r>
            <a:r>
              <a:rPr lang="en-US" altLang="ko-KR" kern="100" dirty="0">
                <a:latin typeface="Arial Unicode MS"/>
                <a:ea typeface="맑은 고딕"/>
                <a:cs typeface="Times New Roman"/>
              </a:rPr>
              <a:t>win a medal at the World Championships. She is one of the most famous and talented figure skaters in the world. Now, she has fans all over the world. </a:t>
            </a:r>
            <a:endParaRPr lang="ko-KR" altLang="ko-KR" sz="1600" kern="100" dirty="0">
              <a:latin typeface="맑은 고딕"/>
              <a:ea typeface="맑은 고딕"/>
              <a:cs typeface="Times New Roman"/>
            </a:endParaRPr>
          </a:p>
          <a:p>
            <a:endParaRPr lang="en-US" altLang="ko-KR" dirty="0" smtClean="0"/>
          </a:p>
          <a:p>
            <a:r>
              <a:rPr lang="en-US" altLang="ko-KR" dirty="0">
                <a:latin typeface="Arial Unicode MS"/>
              </a:rPr>
              <a:t>Kim Yu-</a:t>
            </a:r>
            <a:r>
              <a:rPr lang="en-US" altLang="ko-KR" dirty="0" err="1">
                <a:latin typeface="Arial Unicode MS"/>
              </a:rPr>
              <a:t>na</a:t>
            </a:r>
            <a:r>
              <a:rPr lang="en-US" altLang="ko-KR" dirty="0">
                <a:latin typeface="Arial Unicode MS"/>
              </a:rPr>
              <a:t> was born on September 5, 1990 in </a:t>
            </a:r>
            <a:r>
              <a:rPr lang="en-US" altLang="ko-KR" dirty="0" err="1">
                <a:latin typeface="Arial Unicode MS"/>
              </a:rPr>
              <a:t>Bucheon</a:t>
            </a:r>
            <a:r>
              <a:rPr lang="en-US" altLang="ko-KR" dirty="0">
                <a:latin typeface="Arial Unicode MS"/>
              </a:rPr>
              <a:t>, </a:t>
            </a:r>
            <a:r>
              <a:rPr lang="en-US" altLang="ko-KR" dirty="0" err="1">
                <a:latin typeface="Arial Unicode MS"/>
              </a:rPr>
              <a:t>Gyeonggi</a:t>
            </a:r>
            <a:r>
              <a:rPr lang="en-US" altLang="ko-KR" dirty="0">
                <a:latin typeface="Arial Unicode MS"/>
              </a:rPr>
              <a:t>-do. She started to learn skating when she was 6 years old. </a:t>
            </a:r>
            <a:r>
              <a:rPr lang="en-US" altLang="ko-KR" u="sng" dirty="0" smtClean="0">
                <a:latin typeface="Arial Unicode MS"/>
              </a:rPr>
              <a:t>                                    </a:t>
            </a:r>
            <a:r>
              <a:rPr lang="en-US" altLang="ko-KR" dirty="0" smtClean="0">
                <a:latin typeface="Arial Unicode MS"/>
              </a:rPr>
              <a:t> she </a:t>
            </a:r>
            <a:r>
              <a:rPr lang="en-US" altLang="ko-KR" dirty="0">
                <a:latin typeface="Arial Unicode MS"/>
              </a:rPr>
              <a:t>was very young, she practiced very hard. In 2002, she </a:t>
            </a:r>
            <a:r>
              <a:rPr lang="en-US" altLang="ko-KR" u="sng" dirty="0" smtClean="0">
                <a:latin typeface="Arial Unicode MS"/>
              </a:rPr>
              <a:t>                            </a:t>
            </a:r>
            <a:r>
              <a:rPr lang="en-US" altLang="ko-KR" dirty="0" smtClean="0">
                <a:latin typeface="Arial Unicode MS"/>
              </a:rPr>
              <a:t>an </a:t>
            </a:r>
            <a:r>
              <a:rPr lang="en-US" altLang="ko-KR" dirty="0">
                <a:latin typeface="Arial Unicode MS"/>
              </a:rPr>
              <a:t>international competition for the first time. She won a gold medal at the </a:t>
            </a:r>
            <a:r>
              <a:rPr lang="en-US" altLang="ko-KR" dirty="0" err="1">
                <a:latin typeface="Arial Unicode MS"/>
              </a:rPr>
              <a:t>Triglav</a:t>
            </a:r>
            <a:r>
              <a:rPr lang="en-US" altLang="ko-KR" dirty="0">
                <a:latin typeface="Arial Unicode MS"/>
              </a:rPr>
              <a:t> Trophy. </a:t>
            </a:r>
            <a:endParaRPr lang="ko-KR" altLang="en-US" dirty="0"/>
          </a:p>
        </p:txBody>
      </p:sp>
    </p:spTree>
    <p:extLst>
      <p:ext uri="{BB962C8B-B14F-4D97-AF65-F5344CB8AC3E}">
        <p14:creationId xmlns:p14="http://schemas.microsoft.com/office/powerpoint/2010/main" val="2586940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 with Blanks</a:t>
            </a:r>
            <a:endParaRPr lang="ko-KR" altLang="en-US" dirty="0"/>
          </a:p>
        </p:txBody>
      </p:sp>
      <p:sp>
        <p:nvSpPr>
          <p:cNvPr id="5" name="내용 개체 틀 4"/>
          <p:cNvSpPr>
            <a:spLocks noGrp="1"/>
          </p:cNvSpPr>
          <p:nvPr>
            <p:ph idx="1"/>
          </p:nvPr>
        </p:nvSpPr>
        <p:spPr/>
        <p:txBody>
          <a:bodyPr>
            <a:normAutofit lnSpcReduction="10000"/>
          </a:bodyPr>
          <a:lstStyle/>
          <a:p>
            <a:pPr algn="just">
              <a:lnSpc>
                <a:spcPct val="115000"/>
              </a:lnSpc>
              <a:spcAft>
                <a:spcPts val="1000"/>
              </a:spcAft>
            </a:pPr>
            <a:r>
              <a:rPr lang="en-US" altLang="ko-KR" kern="100" dirty="0">
                <a:latin typeface="Arial Unicode MS"/>
                <a:ea typeface="맑은 고딕"/>
                <a:cs typeface="Times New Roman"/>
              </a:rPr>
              <a:t>When she was 12 years old, she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to </a:t>
            </a:r>
            <a:r>
              <a:rPr lang="en-US" altLang="ko-KR" kern="100" dirty="0">
                <a:latin typeface="Arial Unicode MS"/>
                <a:ea typeface="맑은 고딕"/>
                <a:cs typeface="Times New Roman"/>
              </a:rPr>
              <a:t>win the senior title at the South Korean Figure Skating Championship. The same year, she won her second international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in </a:t>
            </a:r>
            <a:r>
              <a:rPr lang="en-US" altLang="ko-KR" kern="100" dirty="0">
                <a:latin typeface="Arial Unicode MS"/>
                <a:ea typeface="맑은 고딕"/>
                <a:cs typeface="Times New Roman"/>
              </a:rPr>
              <a:t>Croatia. When she was 14 years old, Yu-</a:t>
            </a:r>
            <a:r>
              <a:rPr lang="en-US" altLang="ko-KR" kern="100" dirty="0" err="1">
                <a:latin typeface="Arial Unicode MS"/>
                <a:ea typeface="맑은 고딕"/>
                <a:cs typeface="Times New Roman"/>
              </a:rPr>
              <a:t>na</a:t>
            </a:r>
            <a:r>
              <a:rPr lang="en-US" altLang="ko-KR" kern="100" dirty="0">
                <a:latin typeface="Arial Unicode MS"/>
                <a:ea typeface="맑은 고딕"/>
                <a:cs typeface="Times New Roman"/>
              </a:rPr>
              <a:t> won at the 2005 World Junior Figure Skating Championship. She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her </a:t>
            </a:r>
            <a:r>
              <a:rPr lang="en-US" altLang="ko-KR" kern="100" dirty="0">
                <a:latin typeface="Arial Unicode MS"/>
                <a:ea typeface="맑은 고딕"/>
                <a:cs typeface="Times New Roman"/>
              </a:rPr>
              <a:t>wonderful skating skills at the competition. She became famous for her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and </a:t>
            </a:r>
            <a:r>
              <a:rPr lang="en-US" altLang="ko-KR" kern="100" dirty="0">
                <a:latin typeface="Arial Unicode MS"/>
                <a:ea typeface="맑은 고딕"/>
                <a:cs typeface="Times New Roman"/>
              </a:rPr>
              <a:t>speedy performances. Soon, Yu-</a:t>
            </a:r>
            <a:r>
              <a:rPr lang="en-US" altLang="ko-KR" kern="100" dirty="0" err="1">
                <a:latin typeface="Arial Unicode MS"/>
                <a:ea typeface="맑은 고딕"/>
                <a:cs typeface="Times New Roman"/>
              </a:rPr>
              <a:t>na</a:t>
            </a:r>
            <a:r>
              <a:rPr lang="en-US" altLang="ko-KR" kern="100" dirty="0">
                <a:latin typeface="Arial Unicode MS"/>
                <a:ea typeface="맑은 고딕"/>
                <a:cs typeface="Times New Roman"/>
              </a:rPr>
              <a:t> became a world-famous figure skater. In 2006, </a:t>
            </a:r>
            <a:r>
              <a:rPr lang="en-US" altLang="ko-KR" kern="100" dirty="0" smtClean="0">
                <a:latin typeface="Arial Unicode MS"/>
                <a:ea typeface="맑은 고딕"/>
                <a:cs typeface="Times New Roman"/>
              </a:rPr>
              <a:t>she</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 </a:t>
            </a:r>
            <a:r>
              <a:rPr lang="en-US" altLang="ko-KR" kern="100" dirty="0">
                <a:latin typeface="Arial Unicode MS"/>
                <a:ea typeface="맑은 고딕"/>
                <a:cs typeface="Times New Roman"/>
              </a:rPr>
              <a:t>Canada for training with her coach Brian </a:t>
            </a:r>
            <a:r>
              <a:rPr lang="en-US" altLang="ko-KR" kern="100" dirty="0" err="1">
                <a:latin typeface="Arial Unicode MS"/>
                <a:ea typeface="맑은 고딕"/>
                <a:cs typeface="Times New Roman"/>
              </a:rPr>
              <a:t>Orser</a:t>
            </a:r>
            <a:r>
              <a:rPr lang="en-US" altLang="ko-KR" kern="100" dirty="0">
                <a:latin typeface="Arial Unicode MS"/>
                <a:ea typeface="맑은 고딕"/>
                <a:cs typeface="Times New Roman"/>
              </a:rPr>
              <a:t>. He was a famous professional figure skater. In fact, he was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in </a:t>
            </a:r>
            <a:r>
              <a:rPr lang="en-US" altLang="ko-KR" kern="100" dirty="0">
                <a:latin typeface="Arial Unicode MS"/>
                <a:ea typeface="맑은 고딕"/>
                <a:cs typeface="Times New Roman"/>
              </a:rPr>
              <a:t>Canadian history.</a:t>
            </a:r>
            <a:endParaRPr lang="ko-KR" altLang="ko-KR" sz="1600" kern="100" dirty="0">
              <a:latin typeface="맑은 고딕"/>
              <a:ea typeface="맑은 고딕"/>
              <a:cs typeface="Times New Roman"/>
            </a:endParaRPr>
          </a:p>
          <a:p>
            <a:pPr algn="just">
              <a:lnSpc>
                <a:spcPct val="115000"/>
              </a:lnSpc>
              <a:spcAft>
                <a:spcPts val="1000"/>
              </a:spcAft>
            </a:pPr>
            <a:endParaRPr lang="ko-KR" altLang="en-US" dirty="0"/>
          </a:p>
        </p:txBody>
      </p:sp>
    </p:spTree>
    <p:extLst>
      <p:ext uri="{BB962C8B-B14F-4D97-AF65-F5344CB8AC3E}">
        <p14:creationId xmlns:p14="http://schemas.microsoft.com/office/powerpoint/2010/main" val="3165079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 with Blanks</a:t>
            </a:r>
            <a:endParaRPr lang="ko-KR" altLang="en-US" dirty="0"/>
          </a:p>
        </p:txBody>
      </p:sp>
      <p:sp>
        <p:nvSpPr>
          <p:cNvPr id="5" name="내용 개체 틀 4"/>
          <p:cNvSpPr>
            <a:spLocks noGrp="1"/>
          </p:cNvSpPr>
          <p:nvPr>
            <p:ph idx="1"/>
          </p:nvPr>
        </p:nvSpPr>
        <p:spPr/>
        <p:txBody>
          <a:bodyPr>
            <a:normAutofit lnSpcReduction="10000"/>
          </a:bodyPr>
          <a:lstStyle/>
          <a:p>
            <a:pPr algn="just">
              <a:lnSpc>
                <a:spcPct val="115000"/>
              </a:lnSpc>
              <a:spcAft>
                <a:spcPts val="1000"/>
              </a:spcAft>
            </a:pPr>
            <a:r>
              <a:rPr lang="en-US" altLang="ko-KR" kern="100" dirty="0">
                <a:latin typeface="Arial Unicode MS"/>
                <a:ea typeface="맑은 고딕"/>
                <a:cs typeface="Times New Roman"/>
              </a:rPr>
              <a:t>On March 28, 2009, she won a gold medal for the first time in Korean history at the World Figure Skating Championships. She showed off her beautiful skating skills to the world, and won the world title. “Even with a little mistake, I was able to do well.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world champion was </a:t>
            </a:r>
            <a:r>
              <a:rPr lang="en-US" altLang="ko-KR" kern="100" dirty="0">
                <a:latin typeface="Arial Unicode MS"/>
                <a:ea typeface="맑은 고딕"/>
                <a:cs typeface="Times New Roman"/>
              </a:rPr>
              <a:t>my </a:t>
            </a:r>
            <a:r>
              <a:rPr lang="en-US" altLang="ko-KR" kern="100" dirty="0" smtClean="0">
                <a:latin typeface="Arial Unicode MS"/>
                <a:ea typeface="맑은 고딕"/>
                <a:cs typeface="Times New Roman"/>
              </a:rPr>
              <a:t>dream</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 </a:t>
            </a:r>
            <a:r>
              <a:rPr lang="en-US" altLang="ko-KR" kern="100" dirty="0">
                <a:latin typeface="Arial Unicode MS"/>
                <a:ea typeface="맑은 고딕"/>
                <a:cs typeface="Times New Roman"/>
              </a:rPr>
              <a:t>she said after winning the competition. Many figure skating experts say, “Kim Yu-</a:t>
            </a:r>
            <a:r>
              <a:rPr lang="en-US" altLang="ko-KR" kern="100" dirty="0" err="1">
                <a:latin typeface="Arial Unicode MS"/>
                <a:ea typeface="맑은 고딕"/>
                <a:cs typeface="Times New Roman"/>
              </a:rPr>
              <a:t>na</a:t>
            </a:r>
            <a:r>
              <a:rPr lang="en-US" altLang="ko-KR" kern="100" dirty="0">
                <a:latin typeface="Arial Unicode MS"/>
                <a:ea typeface="맑은 고딕"/>
                <a:cs typeface="Times New Roman"/>
              </a:rPr>
              <a:t>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in </a:t>
            </a:r>
            <a:r>
              <a:rPr lang="en-US" altLang="ko-KR" kern="100" dirty="0">
                <a:latin typeface="Arial Unicode MS"/>
                <a:ea typeface="맑은 고딕"/>
                <a:cs typeface="Times New Roman"/>
              </a:rPr>
              <a:t>figure skating.” There is not an ice link for professional figure skating training in Korea, but her hard training and </a:t>
            </a:r>
            <a:r>
              <a:rPr lang="en-US" altLang="ko-KR" kern="100" dirty="0" smtClean="0">
                <a:latin typeface="Arial Unicode MS"/>
                <a:ea typeface="맑은 고딕"/>
                <a:cs typeface="Times New Roman"/>
              </a:rPr>
              <a:t>ceaseless efforts resulted </a:t>
            </a:r>
            <a:r>
              <a:rPr lang="en-US" altLang="ko-KR" kern="100" dirty="0">
                <a:latin typeface="Arial Unicode MS"/>
                <a:ea typeface="맑은 고딕"/>
                <a:cs typeface="Times New Roman"/>
              </a:rPr>
              <a:t>in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and </a:t>
            </a:r>
            <a:r>
              <a:rPr lang="en-US" altLang="ko-KR" kern="100" dirty="0">
                <a:latin typeface="Arial Unicode MS"/>
                <a:ea typeface="맑은 고딕"/>
                <a:cs typeface="Times New Roman"/>
              </a:rPr>
              <a:t>artistic performance.</a:t>
            </a:r>
            <a:endParaRPr lang="ko-KR" altLang="ko-KR" kern="100" dirty="0">
              <a:latin typeface="맑은 고딕"/>
              <a:ea typeface="맑은 고딕"/>
              <a:cs typeface="Times New Roman"/>
            </a:endParaRPr>
          </a:p>
          <a:p>
            <a:pPr algn="just">
              <a:lnSpc>
                <a:spcPct val="115000"/>
              </a:lnSpc>
              <a:spcAft>
                <a:spcPts val="1000"/>
              </a:spcAft>
            </a:pPr>
            <a:endParaRPr lang="ko-KR" altLang="ko-KR" sz="1600" kern="100" dirty="0">
              <a:latin typeface="맑은 고딕"/>
              <a:ea typeface="맑은 고딕"/>
              <a:cs typeface="Times New Roman"/>
            </a:endParaRPr>
          </a:p>
          <a:p>
            <a:pPr algn="just">
              <a:lnSpc>
                <a:spcPct val="115000"/>
              </a:lnSpc>
              <a:spcAft>
                <a:spcPts val="1000"/>
              </a:spcAft>
            </a:pPr>
            <a:endParaRPr lang="ko-KR" altLang="en-US" dirty="0"/>
          </a:p>
        </p:txBody>
      </p:sp>
    </p:spTree>
    <p:extLst>
      <p:ext uri="{BB962C8B-B14F-4D97-AF65-F5344CB8AC3E}">
        <p14:creationId xmlns:p14="http://schemas.microsoft.com/office/powerpoint/2010/main" val="332575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 with Blanks</a:t>
            </a:r>
            <a:endParaRPr lang="ko-KR" altLang="en-US" dirty="0"/>
          </a:p>
        </p:txBody>
      </p:sp>
      <p:sp>
        <p:nvSpPr>
          <p:cNvPr id="5" name="내용 개체 틀 4"/>
          <p:cNvSpPr>
            <a:spLocks noGrp="1"/>
          </p:cNvSpPr>
          <p:nvPr>
            <p:ph idx="1"/>
          </p:nvPr>
        </p:nvSpPr>
        <p:spPr/>
        <p:txBody>
          <a:bodyPr>
            <a:normAutofit/>
          </a:bodyPr>
          <a:lstStyle/>
          <a:p>
            <a:pPr algn="just">
              <a:lnSpc>
                <a:spcPct val="115000"/>
              </a:lnSpc>
              <a:spcAft>
                <a:spcPts val="1000"/>
              </a:spcAft>
            </a:pPr>
            <a:r>
              <a:rPr lang="en-US" altLang="ko-KR" kern="100" dirty="0" smtClean="0">
                <a:latin typeface="Arial Unicode MS"/>
                <a:ea typeface="맑은 고딕"/>
                <a:cs typeface="Times New Roman"/>
              </a:rPr>
              <a:t>She</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 </a:t>
            </a:r>
            <a:r>
              <a:rPr lang="en-US" altLang="ko-KR" kern="100" dirty="0">
                <a:latin typeface="Arial Unicode MS"/>
                <a:ea typeface="맑은 고딕"/>
                <a:cs typeface="Times New Roman"/>
              </a:rPr>
              <a:t>winning the gold medal in the 2010 Vancouver Winter Olympics. Her triumph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Korean </a:t>
            </a:r>
            <a:r>
              <a:rPr lang="en-US" altLang="ko-KR" kern="100" dirty="0">
                <a:latin typeface="Arial Unicode MS"/>
                <a:ea typeface="맑은 고딕"/>
                <a:cs typeface="Times New Roman"/>
              </a:rPr>
              <a:t>nationalist </a:t>
            </a:r>
            <a:r>
              <a:rPr lang="en-US" altLang="ko-KR" u="sng" kern="100" dirty="0">
                <a:latin typeface="Arial Unicode MS"/>
                <a:ea typeface="맑은 고딕"/>
                <a:cs typeface="Times New Roman"/>
              </a:rPr>
              <a:t>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 </a:t>
            </a:r>
            <a:r>
              <a:rPr lang="en-US" altLang="ko-KR" kern="100" dirty="0">
                <a:latin typeface="Arial Unicode MS"/>
                <a:ea typeface="맑은 고딕"/>
                <a:cs typeface="Times New Roman"/>
              </a:rPr>
              <a:t>She is a </a:t>
            </a:r>
            <a:r>
              <a:rPr lang="en-US" altLang="ko-KR" u="sng" kern="100" dirty="0" smtClean="0">
                <a:latin typeface="Arial Unicode MS"/>
                <a:ea typeface="맑은 고딕"/>
                <a:cs typeface="Times New Roman"/>
              </a:rPr>
              <a:t>                                               </a:t>
            </a:r>
            <a:r>
              <a:rPr lang="en-US" altLang="ko-KR" kern="100" dirty="0" smtClean="0">
                <a:latin typeface="Arial Unicode MS"/>
                <a:ea typeface="맑은 고딕"/>
                <a:cs typeface="Times New Roman"/>
              </a:rPr>
              <a:t> </a:t>
            </a:r>
            <a:r>
              <a:rPr lang="en-US" altLang="ko-KR" kern="100" dirty="0">
                <a:latin typeface="Arial Unicode MS"/>
                <a:ea typeface="맑은 고딕"/>
                <a:cs typeface="Times New Roman"/>
              </a:rPr>
              <a:t>and the first female athlete who has become the UNICEF Goodwill Ambassador. Now, she is the role model of countless future figure skaters.</a:t>
            </a:r>
            <a:endParaRPr lang="ko-KR" altLang="ko-KR" kern="100" dirty="0">
              <a:latin typeface="맑은 고딕"/>
              <a:ea typeface="맑은 고딕"/>
              <a:cs typeface="Times New Roman"/>
            </a:endParaRPr>
          </a:p>
          <a:p>
            <a:pPr algn="just">
              <a:lnSpc>
                <a:spcPct val="115000"/>
              </a:lnSpc>
              <a:spcAft>
                <a:spcPts val="1000"/>
              </a:spcAft>
            </a:pPr>
            <a:endParaRPr lang="ko-KR" altLang="ko-KR" sz="1600" kern="100" dirty="0">
              <a:latin typeface="맑은 고딕"/>
              <a:ea typeface="맑은 고딕"/>
              <a:cs typeface="Times New Roman"/>
            </a:endParaRPr>
          </a:p>
          <a:p>
            <a:pPr algn="just">
              <a:lnSpc>
                <a:spcPct val="115000"/>
              </a:lnSpc>
              <a:spcAft>
                <a:spcPts val="1000"/>
              </a:spcAft>
            </a:pPr>
            <a:endParaRPr lang="ko-KR" altLang="en-US" dirty="0"/>
          </a:p>
        </p:txBody>
      </p:sp>
    </p:spTree>
    <p:extLst>
      <p:ext uri="{BB962C8B-B14F-4D97-AF65-F5344CB8AC3E}">
        <p14:creationId xmlns:p14="http://schemas.microsoft.com/office/powerpoint/2010/main" val="175414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About This Lesson</a:t>
            </a:r>
            <a:endParaRPr lang="ko-KR" altLang="en-US" dirty="0"/>
          </a:p>
        </p:txBody>
      </p:sp>
      <p:sp>
        <p:nvSpPr>
          <p:cNvPr id="3" name="내용 개체 틀 2"/>
          <p:cNvSpPr>
            <a:spLocks noGrp="1"/>
          </p:cNvSpPr>
          <p:nvPr>
            <p:ph idx="1"/>
          </p:nvPr>
        </p:nvSpPr>
        <p:spPr/>
        <p:txBody>
          <a:bodyPr>
            <a:normAutofit/>
          </a:bodyPr>
          <a:lstStyle/>
          <a:p>
            <a:r>
              <a:rPr lang="en-US" altLang="ko-KR" sz="2800" dirty="0" smtClean="0"/>
              <a:t>Today’s Title: Kim Yu-</a:t>
            </a:r>
            <a:r>
              <a:rPr lang="en-US" altLang="ko-KR" sz="2800" dirty="0" err="1" smtClean="0"/>
              <a:t>na</a:t>
            </a:r>
            <a:r>
              <a:rPr lang="en-US" altLang="ko-KR" sz="2800" dirty="0" smtClean="0"/>
              <a:t> (Figure Skater)</a:t>
            </a:r>
          </a:p>
          <a:p>
            <a:r>
              <a:rPr lang="en-US" altLang="ko-KR" sz="2800" dirty="0" smtClean="0"/>
              <a:t>Instructor: Deborah Kang</a:t>
            </a:r>
            <a:endParaRPr lang="en-US" altLang="ko-KR" sz="2800" dirty="0"/>
          </a:p>
          <a:p>
            <a:r>
              <a:rPr lang="en-US" altLang="ko-KR" sz="2800" dirty="0" smtClean="0"/>
              <a:t>Level: High Intermediate (Adults) </a:t>
            </a:r>
            <a:endParaRPr lang="en-US" altLang="ko-KR" sz="2800" dirty="0"/>
          </a:p>
          <a:p>
            <a:r>
              <a:rPr lang="en-US" altLang="ko-KR" sz="2800" dirty="0" smtClean="0"/>
              <a:t>Students: 8 (Corporate Workers)</a:t>
            </a:r>
            <a:endParaRPr lang="en-US" altLang="ko-KR" sz="2800" dirty="0"/>
          </a:p>
          <a:p>
            <a:r>
              <a:rPr lang="en-US" altLang="ko-KR" sz="2800" dirty="0" smtClean="0"/>
              <a:t>Length: 30 minutes</a:t>
            </a:r>
          </a:p>
          <a:p>
            <a:r>
              <a:rPr lang="en-US" altLang="ko-KR" sz="2800" dirty="0" smtClean="0"/>
              <a:t>Seating Type: Horse shoe </a:t>
            </a:r>
            <a:endParaRPr lang="ko-KR" altLang="en-US" sz="2800" dirty="0"/>
          </a:p>
        </p:txBody>
      </p:sp>
    </p:spTree>
    <p:extLst>
      <p:ext uri="{BB962C8B-B14F-4D97-AF65-F5344CB8AC3E}">
        <p14:creationId xmlns:p14="http://schemas.microsoft.com/office/powerpoint/2010/main" val="353576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Whole Text</a:t>
            </a:r>
            <a:endParaRPr lang="ko-KR" altLang="en-US" dirty="0"/>
          </a:p>
        </p:txBody>
      </p:sp>
      <p:sp>
        <p:nvSpPr>
          <p:cNvPr id="3" name="내용 개체 틀 2"/>
          <p:cNvSpPr>
            <a:spLocks noGrp="1"/>
          </p:cNvSpPr>
          <p:nvPr>
            <p:ph idx="1"/>
          </p:nvPr>
        </p:nvSpPr>
        <p:spPr>
          <a:xfrm>
            <a:off x="457200" y="1600200"/>
            <a:ext cx="8229600" cy="4997152"/>
          </a:xfrm>
        </p:spPr>
        <p:txBody>
          <a:bodyPr>
            <a:normAutofit/>
          </a:bodyPr>
          <a:lstStyle/>
          <a:p>
            <a:r>
              <a:rPr lang="en-US" altLang="ko-KR" sz="2200" dirty="0"/>
              <a:t>Kim Yu-</a:t>
            </a:r>
            <a:r>
              <a:rPr lang="en-US" altLang="ko-KR" sz="2200" dirty="0" err="1"/>
              <a:t>na</a:t>
            </a:r>
            <a:r>
              <a:rPr lang="en-US" altLang="ko-KR" sz="2200" dirty="0"/>
              <a:t> is the first Korean figure skater / to win a medal / at the World Championships. </a:t>
            </a:r>
          </a:p>
          <a:p>
            <a:r>
              <a:rPr lang="en-US" altLang="ko-KR" sz="2200" dirty="0"/>
              <a:t>She is one of the most famous / and talented figure skaters / in the world. </a:t>
            </a:r>
          </a:p>
          <a:p>
            <a:r>
              <a:rPr lang="en-US" altLang="ko-KR" sz="2200" dirty="0"/>
              <a:t>Now, she has fans / all over the world. </a:t>
            </a:r>
          </a:p>
          <a:p>
            <a:r>
              <a:rPr lang="en-US" altLang="ko-KR" sz="2200" dirty="0"/>
              <a:t>Kim Yu-</a:t>
            </a:r>
            <a:r>
              <a:rPr lang="en-US" altLang="ko-KR" sz="2200" dirty="0" err="1"/>
              <a:t>na</a:t>
            </a:r>
            <a:r>
              <a:rPr lang="en-US" altLang="ko-KR" sz="2200" dirty="0"/>
              <a:t> was born / on September 5, 1990 / in </a:t>
            </a:r>
            <a:r>
              <a:rPr lang="en-US" altLang="ko-KR" sz="2200" dirty="0" err="1"/>
              <a:t>Bucheon</a:t>
            </a:r>
            <a:r>
              <a:rPr lang="en-US" altLang="ko-KR" sz="2200" dirty="0"/>
              <a:t>, </a:t>
            </a:r>
            <a:r>
              <a:rPr lang="en-US" altLang="ko-KR" sz="2200" dirty="0" err="1"/>
              <a:t>Gyeonggi</a:t>
            </a:r>
            <a:r>
              <a:rPr lang="en-US" altLang="ko-KR" sz="2200" dirty="0"/>
              <a:t>-do. </a:t>
            </a:r>
          </a:p>
          <a:p>
            <a:r>
              <a:rPr lang="en-US" altLang="ko-KR" sz="2200" dirty="0"/>
              <a:t>She started to learn / skating / when she was 6 years old. </a:t>
            </a:r>
          </a:p>
          <a:p>
            <a:r>
              <a:rPr lang="en-US" altLang="ko-KR" sz="2200" dirty="0"/>
              <a:t>Even though she was very young, / she practiced very hard. </a:t>
            </a:r>
          </a:p>
          <a:p>
            <a:r>
              <a:rPr lang="en-US" altLang="ko-KR" sz="2200" dirty="0"/>
              <a:t>In 2002, / she participated / in an international competition / for the first time. </a:t>
            </a:r>
            <a:endParaRPr lang="en-US" altLang="ko-KR" sz="2200" dirty="0" smtClean="0"/>
          </a:p>
          <a:p>
            <a:r>
              <a:rPr lang="en-US" altLang="ko-KR" sz="2200" dirty="0" smtClean="0"/>
              <a:t>She </a:t>
            </a:r>
            <a:r>
              <a:rPr lang="en-US" altLang="ko-KR" sz="2200" dirty="0"/>
              <a:t>won / a gold medal / at the </a:t>
            </a:r>
            <a:r>
              <a:rPr lang="en-US" altLang="ko-KR" sz="2200" dirty="0" err="1"/>
              <a:t>Triglav</a:t>
            </a:r>
            <a:r>
              <a:rPr lang="en-US" altLang="ko-KR" sz="2200" dirty="0"/>
              <a:t> Trophy. </a:t>
            </a:r>
          </a:p>
          <a:p>
            <a:endParaRPr lang="en-US" altLang="ko-KR" sz="2200" dirty="0" smtClean="0"/>
          </a:p>
          <a:p>
            <a:endParaRPr lang="en-US" altLang="ko-KR" sz="2200" dirty="0" smtClean="0"/>
          </a:p>
        </p:txBody>
      </p:sp>
    </p:spTree>
    <p:extLst>
      <p:ext uri="{BB962C8B-B14F-4D97-AF65-F5344CB8AC3E}">
        <p14:creationId xmlns:p14="http://schemas.microsoft.com/office/powerpoint/2010/main" val="679142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Whole Text</a:t>
            </a:r>
            <a:endParaRPr lang="ko-KR" altLang="en-US" dirty="0"/>
          </a:p>
        </p:txBody>
      </p:sp>
      <p:sp>
        <p:nvSpPr>
          <p:cNvPr id="3" name="내용 개체 틀 2"/>
          <p:cNvSpPr>
            <a:spLocks noGrp="1"/>
          </p:cNvSpPr>
          <p:nvPr>
            <p:ph idx="1"/>
          </p:nvPr>
        </p:nvSpPr>
        <p:spPr>
          <a:xfrm>
            <a:off x="457200" y="1600200"/>
            <a:ext cx="8229600" cy="4997152"/>
          </a:xfrm>
        </p:spPr>
        <p:txBody>
          <a:bodyPr>
            <a:normAutofit/>
          </a:bodyPr>
          <a:lstStyle/>
          <a:p>
            <a:r>
              <a:rPr lang="en-US" altLang="ko-KR" sz="2200" dirty="0" smtClean="0"/>
              <a:t>When </a:t>
            </a:r>
            <a:r>
              <a:rPr lang="en-US" altLang="ko-KR" sz="2200" dirty="0"/>
              <a:t>she was 12 years old, / she became the youngest female / to win the senior title / at the South Korean Figure Skating Championships. </a:t>
            </a:r>
          </a:p>
          <a:p>
            <a:r>
              <a:rPr lang="en-US" altLang="ko-KR" sz="2200" dirty="0"/>
              <a:t>The same year, / she won / her second international competition / in Croatia. </a:t>
            </a:r>
          </a:p>
          <a:p>
            <a:r>
              <a:rPr lang="en-US" altLang="ko-KR" sz="2200" dirty="0"/>
              <a:t>When she was 14 years old, / Yu-</a:t>
            </a:r>
            <a:r>
              <a:rPr lang="en-US" altLang="ko-KR" sz="2200" dirty="0" err="1"/>
              <a:t>na</a:t>
            </a:r>
            <a:r>
              <a:rPr lang="en-US" altLang="ko-KR" sz="2200" dirty="0"/>
              <a:t> won / at the 2005 World Junior Figure Skating Championship. </a:t>
            </a:r>
          </a:p>
          <a:p>
            <a:r>
              <a:rPr lang="en-US" altLang="ko-KR" sz="2200" dirty="0"/>
              <a:t>She showed off / her wonderful skating skills / at the competition. </a:t>
            </a:r>
          </a:p>
          <a:p>
            <a:r>
              <a:rPr lang="en-US" altLang="ko-KR" sz="2200" dirty="0"/>
              <a:t>She became famous / for her artistic and speedy performances. </a:t>
            </a:r>
          </a:p>
          <a:p>
            <a:r>
              <a:rPr lang="en-US" altLang="ko-KR" sz="2200" dirty="0"/>
              <a:t>Soon, Yu-</a:t>
            </a:r>
            <a:r>
              <a:rPr lang="en-US" altLang="ko-KR" sz="2200" dirty="0" err="1"/>
              <a:t>na</a:t>
            </a:r>
            <a:r>
              <a:rPr lang="en-US" altLang="ko-KR" sz="2200" dirty="0"/>
              <a:t> became / a world-famous figure skater. </a:t>
            </a:r>
          </a:p>
          <a:p>
            <a:r>
              <a:rPr lang="en-US" altLang="ko-KR" sz="2200" dirty="0"/>
              <a:t>In 2006, / she moved to Toronto, Canada / for training / with her coach Brian </a:t>
            </a:r>
            <a:r>
              <a:rPr lang="en-US" altLang="ko-KR" sz="2200" dirty="0" err="1"/>
              <a:t>Orser</a:t>
            </a:r>
            <a:r>
              <a:rPr lang="en-US" altLang="ko-KR" sz="2200" dirty="0"/>
              <a:t>.</a:t>
            </a:r>
          </a:p>
          <a:p>
            <a:endParaRPr lang="en-US" altLang="ko-KR" sz="2200" dirty="0"/>
          </a:p>
        </p:txBody>
      </p:sp>
    </p:spTree>
    <p:extLst>
      <p:ext uri="{BB962C8B-B14F-4D97-AF65-F5344CB8AC3E}">
        <p14:creationId xmlns:p14="http://schemas.microsoft.com/office/powerpoint/2010/main" val="2266053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Whole Text</a:t>
            </a:r>
            <a:endParaRPr lang="ko-KR" altLang="en-US" dirty="0"/>
          </a:p>
        </p:txBody>
      </p:sp>
      <p:sp>
        <p:nvSpPr>
          <p:cNvPr id="3" name="내용 개체 틀 2"/>
          <p:cNvSpPr>
            <a:spLocks noGrp="1"/>
          </p:cNvSpPr>
          <p:nvPr>
            <p:ph idx="1"/>
          </p:nvPr>
        </p:nvSpPr>
        <p:spPr/>
        <p:txBody>
          <a:bodyPr>
            <a:normAutofit/>
          </a:bodyPr>
          <a:lstStyle/>
          <a:p>
            <a:r>
              <a:rPr lang="en-US" altLang="ko-KR" sz="2200" dirty="0" smtClean="0"/>
              <a:t>He </a:t>
            </a:r>
            <a:r>
              <a:rPr lang="en-US" altLang="ko-KR" sz="2200" dirty="0"/>
              <a:t>was a famous professional figure skater. </a:t>
            </a:r>
          </a:p>
          <a:p>
            <a:r>
              <a:rPr lang="en-US" altLang="ko-KR" sz="2200" dirty="0"/>
              <a:t>In fact, / he was one of the most successful skaters / in Canadian history.</a:t>
            </a:r>
          </a:p>
          <a:p>
            <a:r>
              <a:rPr lang="en-US" altLang="ko-KR" sz="2200" dirty="0"/>
              <a:t>On March 28, 2009, / she won a gold medal / for the first time / in Korean history / at the World Figure Skating Championships. </a:t>
            </a:r>
          </a:p>
          <a:p>
            <a:r>
              <a:rPr lang="en-US" altLang="ko-KR" sz="2200" dirty="0"/>
              <a:t>She showed off / her beautiful skating skills / to the world, / and won the world title.</a:t>
            </a:r>
          </a:p>
          <a:p>
            <a:r>
              <a:rPr lang="en-US" altLang="ko-KR" sz="2200" dirty="0"/>
              <a:t>“Even with a little mistake, / I was able to do well. </a:t>
            </a:r>
            <a:endParaRPr lang="en-US" altLang="ko-KR" sz="2200" dirty="0" smtClean="0"/>
          </a:p>
          <a:p>
            <a:r>
              <a:rPr lang="en-US" altLang="ko-KR" sz="2200" dirty="0"/>
              <a:t>Being the world champion / was my dream / and I just did it.” / she said / after winning the competition. </a:t>
            </a:r>
            <a:endParaRPr lang="en-US" altLang="ko-KR" sz="2200" dirty="0" smtClean="0"/>
          </a:p>
          <a:p>
            <a:r>
              <a:rPr lang="en-US" altLang="ko-KR" sz="2200" dirty="0"/>
              <a:t>Many figure skating experts say, / “Kim Yu-</a:t>
            </a:r>
            <a:r>
              <a:rPr lang="en-US" altLang="ko-KR" sz="2200" dirty="0" err="1"/>
              <a:t>na</a:t>
            </a:r>
            <a:r>
              <a:rPr lang="en-US" altLang="ko-KR" sz="2200" dirty="0"/>
              <a:t> is endowed with / an outstanding gift / in figure skating.” </a:t>
            </a:r>
          </a:p>
          <a:p>
            <a:endParaRPr lang="en-US" altLang="ko-KR" dirty="0"/>
          </a:p>
          <a:p>
            <a:endParaRPr lang="en-US" altLang="ko-KR" dirty="0"/>
          </a:p>
        </p:txBody>
      </p:sp>
    </p:spTree>
    <p:extLst>
      <p:ext uri="{BB962C8B-B14F-4D97-AF65-F5344CB8AC3E}">
        <p14:creationId xmlns:p14="http://schemas.microsoft.com/office/powerpoint/2010/main" val="177171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Whole Text</a:t>
            </a:r>
            <a:endParaRPr lang="ko-KR" altLang="en-US" dirty="0"/>
          </a:p>
        </p:txBody>
      </p:sp>
      <p:sp>
        <p:nvSpPr>
          <p:cNvPr id="3" name="내용 개체 틀 2"/>
          <p:cNvSpPr>
            <a:spLocks noGrp="1"/>
          </p:cNvSpPr>
          <p:nvPr>
            <p:ph idx="1"/>
          </p:nvPr>
        </p:nvSpPr>
        <p:spPr/>
        <p:txBody>
          <a:bodyPr>
            <a:normAutofit/>
          </a:bodyPr>
          <a:lstStyle/>
          <a:p>
            <a:r>
              <a:rPr lang="en-US" altLang="ko-KR" sz="2200" dirty="0" smtClean="0"/>
              <a:t>There </a:t>
            </a:r>
            <a:r>
              <a:rPr lang="en-US" altLang="ko-KR" sz="2200" dirty="0"/>
              <a:t>is not an ice link / for professional figure skating training / in Korea, / but her hard training and ceaseless efforts / resulted in / flawless and artistic performance.</a:t>
            </a:r>
          </a:p>
          <a:p>
            <a:r>
              <a:rPr lang="en-US" altLang="ko-KR" sz="2200" dirty="0"/>
              <a:t>She set a record / with the highest score ever, / winning the gold medal / in the 2010 Vancouver Winter Olympics. </a:t>
            </a:r>
          </a:p>
          <a:p>
            <a:r>
              <a:rPr lang="en-US" altLang="ko-KR" sz="2200" dirty="0"/>
              <a:t>Her triumph stirred up / Korean nationalist fervor. </a:t>
            </a:r>
          </a:p>
          <a:p>
            <a:r>
              <a:rPr lang="en-US" altLang="ko-KR" sz="2200" dirty="0"/>
              <a:t>She is a legendary figure skater / and the first female athlete / who has become the UNICEF Goodwill Ambassador. </a:t>
            </a:r>
          </a:p>
          <a:p>
            <a:r>
              <a:rPr lang="en-US" altLang="ko-KR" sz="2200" dirty="0"/>
              <a:t>Now, / she is the role model / of countless future figure skaters.</a:t>
            </a:r>
          </a:p>
          <a:p>
            <a:endParaRPr lang="en-US" altLang="ko-KR" dirty="0" smtClean="0"/>
          </a:p>
          <a:p>
            <a:endParaRPr lang="en-US" altLang="ko-KR" dirty="0"/>
          </a:p>
          <a:p>
            <a:pPr marL="0" indent="0">
              <a:buNone/>
            </a:pPr>
            <a:endParaRPr lang="en-US" altLang="ko-KR" dirty="0" smtClean="0"/>
          </a:p>
        </p:txBody>
      </p:sp>
    </p:spTree>
    <p:extLst>
      <p:ext uri="{BB962C8B-B14F-4D97-AF65-F5344CB8AC3E}">
        <p14:creationId xmlns:p14="http://schemas.microsoft.com/office/powerpoint/2010/main" val="3267157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r>
              <a:rPr lang="en-US" altLang="ko-KR" dirty="0" smtClean="0"/>
              <a:t>Time</a:t>
            </a:r>
          </a:p>
          <a:p>
            <a:pPr marL="0" indent="0">
              <a:buNone/>
            </a:pPr>
            <a:r>
              <a:rPr lang="en-US" altLang="ko-KR" sz="2400" dirty="0" smtClean="0"/>
              <a:t>:  5 minutes</a:t>
            </a:r>
          </a:p>
          <a:p>
            <a:pPr marL="0" indent="0">
              <a:buNone/>
            </a:pPr>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sz="2600" dirty="0" smtClean="0"/>
              <a:t>Procedure:</a:t>
            </a:r>
          </a:p>
          <a:p>
            <a:pPr marL="0" indent="0">
              <a:buNone/>
            </a:pPr>
            <a:endParaRPr lang="en-US" altLang="ko-KR" sz="2000" dirty="0"/>
          </a:p>
          <a:p>
            <a:pPr marL="0" indent="0">
              <a:buNone/>
            </a:pPr>
            <a:r>
              <a:rPr lang="en-US" altLang="ko-KR" sz="2400" dirty="0" smtClean="0"/>
              <a:t>3. Check the blanks and the story</a:t>
            </a:r>
          </a:p>
          <a:p>
            <a:pPr marL="0" indent="0">
              <a:buNone/>
            </a:pPr>
            <a:r>
              <a:rPr lang="en-US" altLang="ko-KR" sz="2400" dirty="0" smtClean="0"/>
              <a:t>Now check the blanks and the whole text  out with all together.</a:t>
            </a:r>
          </a:p>
          <a:p>
            <a:pPr marL="0" indent="0">
              <a:buNone/>
            </a:pPr>
            <a:endParaRPr lang="en-US" altLang="ko-KR" sz="2400" dirty="0"/>
          </a:p>
          <a:p>
            <a:pPr marL="0" indent="0">
              <a:buNone/>
            </a:pPr>
            <a:r>
              <a:rPr lang="en-US" altLang="ko-KR" sz="2400" dirty="0" smtClean="0"/>
              <a:t>(I will show the right phrases while we are listening to the text.</a:t>
            </a:r>
          </a:p>
          <a:p>
            <a:pPr marL="0" indent="0">
              <a:buNone/>
            </a:pPr>
            <a:r>
              <a:rPr lang="en-US" altLang="ko-KR" sz="2400" dirty="0" smtClean="0"/>
              <a:t>Use chunk mp3.)</a:t>
            </a:r>
          </a:p>
          <a:p>
            <a:pPr marL="0" indent="0">
              <a:buNone/>
            </a:pPr>
            <a:endParaRPr lang="en-US" altLang="ko-KR" sz="2400" dirty="0"/>
          </a:p>
          <a:p>
            <a:pPr marL="0" indent="0">
              <a:buNone/>
            </a:pPr>
            <a:r>
              <a:rPr lang="en-US" altLang="ko-KR" sz="2400" dirty="0" smtClean="0"/>
              <a:t>Do you understand the story?</a:t>
            </a:r>
          </a:p>
          <a:p>
            <a:pPr marL="0" indent="0">
              <a:buNone/>
            </a:pPr>
            <a:r>
              <a:rPr lang="en-US" altLang="ko-KR" sz="2400" dirty="0" smtClean="0"/>
              <a:t>Do you want to listen one more?</a:t>
            </a:r>
          </a:p>
          <a:p>
            <a:pPr marL="0" indent="0">
              <a:buNone/>
            </a:pPr>
            <a:r>
              <a:rPr lang="en-US" altLang="ko-KR" sz="2400" dirty="0" smtClean="0"/>
              <a:t>Yes : Play more</a:t>
            </a:r>
          </a:p>
          <a:p>
            <a:pPr marL="0" indent="0">
              <a:buNone/>
            </a:pPr>
            <a:r>
              <a:rPr lang="en-US" altLang="ko-KR" sz="2400" dirty="0" smtClean="0"/>
              <a:t>No : Go to the next step.</a:t>
            </a:r>
            <a:endParaRPr lang="en-US" altLang="ko-KR" sz="2600" dirty="0" smtClean="0"/>
          </a:p>
        </p:txBody>
      </p:sp>
    </p:spTree>
    <p:extLst>
      <p:ext uri="{BB962C8B-B14F-4D97-AF65-F5344CB8AC3E}">
        <p14:creationId xmlns:p14="http://schemas.microsoft.com/office/powerpoint/2010/main" val="1152809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Post-activity</a:t>
            </a:r>
            <a:endParaRPr lang="ko-KR" altLang="en-US" dirty="0"/>
          </a:p>
        </p:txBody>
      </p:sp>
      <p:sp>
        <p:nvSpPr>
          <p:cNvPr id="6" name="텍스트 개체 틀 5"/>
          <p:cNvSpPr>
            <a:spLocks noGrp="1"/>
          </p:cNvSpPr>
          <p:nvPr>
            <p:ph type="body" idx="1"/>
          </p:nvPr>
        </p:nvSpPr>
        <p:spPr>
          <a:xfrm>
            <a:off x="722313" y="4626864"/>
            <a:ext cx="7772400" cy="2042496"/>
          </a:xfrm>
        </p:spPr>
        <p:txBody>
          <a:bodyPr>
            <a:normAutofit/>
          </a:bodyPr>
          <a:lstStyle/>
          <a:p>
            <a:pPr lvl="0">
              <a:buClr>
                <a:srgbClr val="93A299"/>
              </a:buClr>
            </a:pPr>
            <a:r>
              <a:rPr lang="en-US" altLang="ko-KR" sz="2200" dirty="0">
                <a:solidFill>
                  <a:srgbClr val="F3F2DC"/>
                </a:solidFill>
              </a:rPr>
              <a:t>Materials</a:t>
            </a:r>
          </a:p>
          <a:p>
            <a:pPr lvl="0">
              <a:buClr>
                <a:srgbClr val="93A299"/>
              </a:buClr>
            </a:pPr>
            <a:r>
              <a:rPr lang="en-US" altLang="ko-KR" sz="2200" dirty="0" smtClean="0">
                <a:solidFill>
                  <a:srgbClr val="F3F2DC"/>
                </a:solidFill>
              </a:rPr>
              <a:t>:Handout </a:t>
            </a:r>
            <a:r>
              <a:rPr lang="en-US" altLang="ko-KR" sz="2200" dirty="0">
                <a:solidFill>
                  <a:srgbClr val="F3F2DC"/>
                </a:solidFill>
              </a:rPr>
              <a:t>for Writing &amp; Speaking Exercise </a:t>
            </a:r>
            <a:r>
              <a:rPr lang="en-US" altLang="ko-KR" sz="2200" dirty="0" smtClean="0">
                <a:solidFill>
                  <a:srgbClr val="F3F2DC"/>
                </a:solidFill>
              </a:rPr>
              <a:t>(</a:t>
            </a:r>
            <a:r>
              <a:rPr lang="en-US" altLang="ko-KR" sz="2200" dirty="0">
                <a:solidFill>
                  <a:srgbClr val="F3F2DC"/>
                </a:solidFill>
              </a:rPr>
              <a:t>English Sentence </a:t>
            </a:r>
            <a:r>
              <a:rPr lang="en-US" altLang="ko-KR" sz="2200" dirty="0" smtClean="0">
                <a:solidFill>
                  <a:srgbClr val="F3F2DC"/>
                </a:solidFill>
              </a:rPr>
              <a:t>Order- </a:t>
            </a:r>
            <a:r>
              <a:rPr lang="en-US" altLang="ko-KR" sz="2200" dirty="0">
                <a:solidFill>
                  <a:srgbClr val="F3F2DC"/>
                </a:solidFill>
              </a:rPr>
              <a:t>for </a:t>
            </a:r>
            <a:r>
              <a:rPr lang="en-US" altLang="ko-KR" sz="2200" dirty="0" smtClean="0">
                <a:solidFill>
                  <a:srgbClr val="F3F2DC"/>
                </a:solidFill>
              </a:rPr>
              <a:t>Homework), Some words &amp; pictures, whole text</a:t>
            </a:r>
          </a:p>
          <a:p>
            <a:pPr lvl="0">
              <a:buClr>
                <a:srgbClr val="93A299"/>
              </a:buClr>
            </a:pPr>
            <a:r>
              <a:rPr lang="en-US" altLang="ko-KR" sz="2200" dirty="0" smtClean="0">
                <a:solidFill>
                  <a:srgbClr val="F3F2DC"/>
                </a:solidFill>
              </a:rPr>
              <a:t>Total </a:t>
            </a:r>
            <a:r>
              <a:rPr lang="en-US" altLang="ko-KR" sz="2200" dirty="0">
                <a:solidFill>
                  <a:srgbClr val="F3F2DC"/>
                </a:solidFill>
              </a:rPr>
              <a:t>Time</a:t>
            </a:r>
          </a:p>
          <a:p>
            <a:pPr lvl="0">
              <a:buClr>
                <a:srgbClr val="93A299"/>
              </a:buClr>
            </a:pPr>
            <a:r>
              <a:rPr lang="en-US" altLang="ko-KR" sz="2200" dirty="0">
                <a:solidFill>
                  <a:srgbClr val="F3F2DC"/>
                </a:solidFill>
              </a:rPr>
              <a:t>: </a:t>
            </a:r>
            <a:r>
              <a:rPr lang="en-US" altLang="ko-KR" sz="2200" dirty="0" smtClean="0">
                <a:solidFill>
                  <a:srgbClr val="F3F2DC"/>
                </a:solidFill>
              </a:rPr>
              <a:t>3 </a:t>
            </a:r>
            <a:r>
              <a:rPr lang="en-US" altLang="ko-KR" sz="2200" dirty="0">
                <a:solidFill>
                  <a:srgbClr val="F3F2DC"/>
                </a:solidFill>
              </a:rPr>
              <a:t>minutes</a:t>
            </a:r>
          </a:p>
          <a:p>
            <a:endParaRPr lang="ko-KR" altLang="en-US" dirty="0"/>
          </a:p>
        </p:txBody>
      </p:sp>
    </p:spTree>
    <p:extLst>
      <p:ext uri="{BB962C8B-B14F-4D97-AF65-F5344CB8AC3E}">
        <p14:creationId xmlns:p14="http://schemas.microsoft.com/office/powerpoint/2010/main" val="1537830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fontScale="92500" lnSpcReduction="10000"/>
          </a:bodyPr>
          <a:lstStyle/>
          <a:p>
            <a:r>
              <a:rPr lang="en-US" altLang="ko-KR" dirty="0" smtClean="0"/>
              <a:t>Time</a:t>
            </a:r>
          </a:p>
          <a:p>
            <a:pPr marL="0" indent="0">
              <a:buNone/>
            </a:pPr>
            <a:r>
              <a:rPr lang="en-US" altLang="ko-KR" sz="2400" dirty="0" smtClean="0"/>
              <a:t>:  3 minutes</a:t>
            </a:r>
          </a:p>
          <a:p>
            <a:pPr marL="0" indent="0">
              <a:buNone/>
            </a:pPr>
            <a:r>
              <a:rPr lang="en-US" altLang="ko-KR" dirty="0" smtClean="0"/>
              <a:t>Set Up</a:t>
            </a:r>
          </a:p>
          <a:p>
            <a:pPr marL="0" indent="0">
              <a:buNone/>
            </a:pPr>
            <a:r>
              <a:rPr lang="en-US" altLang="ko-KR" sz="2400" dirty="0" smtClean="0"/>
              <a:t>: Whole Class</a:t>
            </a:r>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fontScale="92500" lnSpcReduction="10000"/>
          </a:bodyPr>
          <a:lstStyle/>
          <a:p>
            <a:r>
              <a:rPr lang="en-US" altLang="ko-KR" sz="2600" dirty="0" smtClean="0"/>
              <a:t>Procedure:</a:t>
            </a:r>
          </a:p>
          <a:p>
            <a:pPr marL="0" indent="0">
              <a:buNone/>
            </a:pPr>
            <a:endParaRPr lang="en-US" altLang="ko-KR" sz="2000" dirty="0"/>
          </a:p>
          <a:p>
            <a:pPr marL="0" indent="0">
              <a:buNone/>
            </a:pPr>
            <a:r>
              <a:rPr lang="en-US" altLang="ko-KR" sz="2600" dirty="0" smtClean="0"/>
              <a:t>Free Production </a:t>
            </a:r>
          </a:p>
          <a:p>
            <a:pPr marL="0" indent="0">
              <a:buNone/>
            </a:pPr>
            <a:r>
              <a:rPr lang="en-US" altLang="ko-KR" sz="2600" dirty="0" smtClean="0"/>
              <a:t>                 and Conclude Lesson</a:t>
            </a:r>
          </a:p>
          <a:p>
            <a:pPr marL="0" indent="0">
              <a:buNone/>
            </a:pPr>
            <a:endParaRPr lang="en-US" altLang="ko-KR" sz="2600" dirty="0" smtClean="0"/>
          </a:p>
          <a:p>
            <a:pPr marL="0" indent="0">
              <a:buNone/>
            </a:pPr>
            <a:r>
              <a:rPr lang="en-US" altLang="ko-KR" sz="2600" dirty="0" smtClean="0"/>
              <a:t>You have learned about Kim Yu-</a:t>
            </a:r>
            <a:r>
              <a:rPr lang="en-US" altLang="ko-KR" sz="2600" dirty="0" err="1" smtClean="0"/>
              <a:t>na</a:t>
            </a:r>
            <a:r>
              <a:rPr lang="en-US" altLang="ko-KR" sz="2600" dirty="0" smtClean="0"/>
              <a:t> by listening to the text and also learned about some vocabulary. </a:t>
            </a:r>
          </a:p>
          <a:p>
            <a:pPr marL="0" indent="0">
              <a:buNone/>
            </a:pPr>
            <a:endParaRPr lang="en-US" altLang="ko-KR" sz="2600" dirty="0"/>
          </a:p>
          <a:p>
            <a:pPr marL="0" indent="0">
              <a:buNone/>
            </a:pPr>
            <a:r>
              <a:rPr lang="en-US" altLang="ko-KR" sz="2600" dirty="0" smtClean="0"/>
              <a:t>&lt;Instruction&gt;</a:t>
            </a:r>
          </a:p>
          <a:p>
            <a:pPr marL="0" indent="0">
              <a:buNone/>
            </a:pPr>
            <a:r>
              <a:rPr lang="en-US" altLang="ko-KR" sz="2600" dirty="0" smtClean="0"/>
              <a:t>And now, I will give you some words and pictures regarding today’s text.</a:t>
            </a:r>
          </a:p>
          <a:p>
            <a:pPr marL="0" indent="0">
              <a:buNone/>
            </a:pPr>
            <a:r>
              <a:rPr lang="en-US" altLang="ko-KR" sz="2600" dirty="0" smtClean="0"/>
              <a:t>Please, think about the right order and also make some sentences related to the Kim Yu-</a:t>
            </a:r>
            <a:r>
              <a:rPr lang="en-US" altLang="ko-KR" sz="2600" dirty="0" err="1" smtClean="0"/>
              <a:t>na’s</a:t>
            </a:r>
            <a:r>
              <a:rPr lang="en-US" altLang="ko-KR" sz="2600" dirty="0" smtClean="0"/>
              <a:t> story.</a:t>
            </a:r>
          </a:p>
          <a:p>
            <a:pPr marL="0" indent="0">
              <a:buNone/>
            </a:pPr>
            <a:r>
              <a:rPr lang="en-US" altLang="ko-KR" sz="2600" dirty="0" smtClean="0"/>
              <a:t>Bring your sentences by next class. </a:t>
            </a:r>
          </a:p>
        </p:txBody>
      </p:sp>
    </p:spTree>
    <p:extLst>
      <p:ext uri="{BB962C8B-B14F-4D97-AF65-F5344CB8AC3E}">
        <p14:creationId xmlns:p14="http://schemas.microsoft.com/office/powerpoint/2010/main" val="3715474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sz="2600" dirty="0" smtClean="0"/>
              <a:t>Procedure:</a:t>
            </a:r>
          </a:p>
          <a:p>
            <a:pPr marL="0" indent="0">
              <a:buNone/>
            </a:pPr>
            <a:endParaRPr lang="en-US" altLang="ko-KR" sz="2000" dirty="0"/>
          </a:p>
          <a:p>
            <a:pPr marL="0" indent="0">
              <a:buNone/>
            </a:pPr>
            <a:r>
              <a:rPr lang="en-US" altLang="ko-KR" sz="2400" dirty="0" smtClean="0"/>
              <a:t>&lt;Demonstration&gt;</a:t>
            </a:r>
          </a:p>
          <a:p>
            <a:pPr marL="0" indent="0">
              <a:buNone/>
            </a:pPr>
            <a:r>
              <a:rPr lang="en-US" altLang="ko-KR" sz="2400" dirty="0" smtClean="0"/>
              <a:t>For example, if you have “Champion” and “</a:t>
            </a:r>
            <a:r>
              <a:rPr lang="en-US" altLang="ko-KR" sz="2400" dirty="0" err="1" smtClean="0"/>
              <a:t>Bucheon</a:t>
            </a:r>
            <a:r>
              <a:rPr lang="en-US" altLang="ko-KR" sz="2400" dirty="0" smtClean="0"/>
              <a:t>”, “</a:t>
            </a:r>
            <a:r>
              <a:rPr lang="en-US" altLang="ko-KR" sz="2400" dirty="0" err="1" smtClean="0"/>
              <a:t>Bucheon</a:t>
            </a:r>
            <a:r>
              <a:rPr lang="en-US" altLang="ko-KR" sz="2400" dirty="0" smtClean="0"/>
              <a:t>” is the first word and the next one is “Champion.”</a:t>
            </a:r>
          </a:p>
          <a:p>
            <a:pPr marL="0" indent="0">
              <a:buNone/>
            </a:pPr>
            <a:r>
              <a:rPr lang="en-US" altLang="ko-KR" sz="2400" dirty="0" smtClean="0"/>
              <a:t>And also you can make sentences such as “Kim Yu-</a:t>
            </a:r>
            <a:r>
              <a:rPr lang="en-US" altLang="ko-KR" sz="2400" dirty="0" err="1" smtClean="0"/>
              <a:t>na</a:t>
            </a:r>
            <a:r>
              <a:rPr lang="en-US" altLang="ko-KR" sz="2400" dirty="0" smtClean="0"/>
              <a:t> was born in </a:t>
            </a:r>
            <a:r>
              <a:rPr lang="en-US" altLang="ko-KR" sz="2400" dirty="0" err="1" smtClean="0"/>
              <a:t>Bucheon</a:t>
            </a:r>
            <a:r>
              <a:rPr lang="en-US" altLang="ko-KR" sz="2400" dirty="0" smtClean="0"/>
              <a:t>”. Another sentence is “She became the world champion at the World Figure Skating Championship”.</a:t>
            </a:r>
          </a:p>
          <a:p>
            <a:pPr marL="0" indent="0">
              <a:buNone/>
            </a:pPr>
            <a:endParaRPr lang="en-US" altLang="ko-KR" sz="2400" dirty="0"/>
          </a:p>
          <a:p>
            <a:pPr marL="0" indent="0">
              <a:buNone/>
            </a:pPr>
            <a:r>
              <a:rPr lang="en-US" altLang="ko-KR" sz="2400" dirty="0" smtClean="0"/>
              <a:t>You don’t have to make the same sentence with original text.</a:t>
            </a:r>
          </a:p>
          <a:p>
            <a:pPr marL="0" indent="0">
              <a:buNone/>
            </a:pPr>
            <a:r>
              <a:rPr lang="en-US" altLang="ko-KR" sz="2400" dirty="0" smtClean="0"/>
              <a:t>Just use the story. </a:t>
            </a:r>
            <a:endParaRPr lang="en-US" altLang="ko-KR" sz="2600" dirty="0" smtClean="0"/>
          </a:p>
        </p:txBody>
      </p:sp>
    </p:spTree>
    <p:extLst>
      <p:ext uri="{BB962C8B-B14F-4D97-AF65-F5344CB8AC3E}">
        <p14:creationId xmlns:p14="http://schemas.microsoft.com/office/powerpoint/2010/main" val="2492167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a:bodyPr>
          <a:lstStyle/>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a:bodyPr>
          <a:lstStyle/>
          <a:p>
            <a:r>
              <a:rPr lang="en-US" altLang="ko-KR" sz="2600" dirty="0" smtClean="0"/>
              <a:t>Procedure:</a:t>
            </a:r>
          </a:p>
          <a:p>
            <a:pPr marL="0" indent="0">
              <a:buNone/>
            </a:pPr>
            <a:endParaRPr lang="en-US" altLang="ko-KR" sz="2000" dirty="0"/>
          </a:p>
          <a:p>
            <a:pPr marL="0" indent="0">
              <a:buNone/>
            </a:pPr>
            <a:r>
              <a:rPr lang="en-US" altLang="ko-KR" sz="2400" dirty="0" smtClean="0"/>
              <a:t>&lt;CCQ&gt;</a:t>
            </a:r>
          </a:p>
          <a:p>
            <a:pPr marL="0" indent="0">
              <a:buNone/>
            </a:pPr>
            <a:r>
              <a:rPr lang="en-US" altLang="ko-KR" sz="2400" dirty="0" smtClean="0"/>
              <a:t>Will you have some words or pictures?</a:t>
            </a:r>
          </a:p>
          <a:p>
            <a:pPr marL="0" indent="0">
              <a:buNone/>
            </a:pPr>
            <a:r>
              <a:rPr lang="en-US" altLang="ko-KR" sz="2400" dirty="0" smtClean="0"/>
              <a:t>Do you make a long and whole story?</a:t>
            </a:r>
          </a:p>
          <a:p>
            <a:pPr marL="0" indent="0">
              <a:buNone/>
            </a:pPr>
            <a:r>
              <a:rPr lang="en-US" altLang="ko-KR" sz="2400" dirty="0" smtClean="0"/>
              <a:t>Do you have to use the words or pictures when you make some sentences?</a:t>
            </a:r>
          </a:p>
          <a:p>
            <a:pPr marL="0" indent="0">
              <a:buNone/>
            </a:pPr>
            <a:r>
              <a:rPr lang="en-US" altLang="ko-KR" sz="2400" dirty="0" smtClean="0"/>
              <a:t>When will you bring the sentences?</a:t>
            </a:r>
          </a:p>
          <a:p>
            <a:pPr marL="0" indent="0">
              <a:buNone/>
            </a:pPr>
            <a:endParaRPr lang="en-US" altLang="ko-KR" sz="2600" dirty="0"/>
          </a:p>
          <a:p>
            <a:pPr marL="0" indent="0">
              <a:buNone/>
            </a:pPr>
            <a:endParaRPr lang="en-US" altLang="ko-KR" sz="2600" dirty="0" smtClean="0"/>
          </a:p>
          <a:p>
            <a:pPr marL="0" indent="0">
              <a:buNone/>
            </a:pPr>
            <a:endParaRPr lang="en-US" altLang="ko-KR" sz="2600" dirty="0"/>
          </a:p>
          <a:p>
            <a:pPr marL="0" indent="0">
              <a:buNone/>
            </a:pPr>
            <a:r>
              <a:rPr lang="en-US" altLang="ko-KR" sz="2200" dirty="0" smtClean="0"/>
              <a:t>(Hand some words &amp; pictures out to the Ss.)</a:t>
            </a:r>
          </a:p>
        </p:txBody>
      </p:sp>
    </p:spTree>
    <p:extLst>
      <p:ext uri="{BB962C8B-B14F-4D97-AF65-F5344CB8AC3E}">
        <p14:creationId xmlns:p14="http://schemas.microsoft.com/office/powerpoint/2010/main" val="1369815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Words &amp; Pictures for Homework</a:t>
            </a:r>
            <a:endParaRPr lang="ko-KR" altLang="en-US" dirty="0"/>
          </a:p>
        </p:txBody>
      </p:sp>
      <p:sp>
        <p:nvSpPr>
          <p:cNvPr id="6" name="내용 개체 틀 5"/>
          <p:cNvSpPr>
            <a:spLocks noGrp="1"/>
          </p:cNvSpPr>
          <p:nvPr>
            <p:ph sz="half" idx="1"/>
          </p:nvPr>
        </p:nvSpPr>
        <p:spPr/>
        <p:txBody>
          <a:bodyPr/>
          <a:lstStyle/>
          <a:p>
            <a:r>
              <a:rPr lang="en-US" altLang="ko-KR" dirty="0" smtClean="0"/>
              <a:t>Figure skater</a:t>
            </a:r>
          </a:p>
          <a:p>
            <a:r>
              <a:rPr lang="en-US" altLang="ko-KR" dirty="0" smtClean="0"/>
              <a:t>Fans (people)</a:t>
            </a:r>
          </a:p>
          <a:p>
            <a:r>
              <a:rPr lang="en-US" altLang="ko-KR" dirty="0" smtClean="0"/>
              <a:t>Practice</a:t>
            </a:r>
          </a:p>
          <a:p>
            <a:r>
              <a:rPr lang="en-US" altLang="ko-KR" dirty="0" smtClean="0"/>
              <a:t>Show off</a:t>
            </a:r>
          </a:p>
          <a:p>
            <a:r>
              <a:rPr lang="en-US" altLang="ko-KR" dirty="0" smtClean="0"/>
              <a:t>Skating skills</a:t>
            </a:r>
          </a:p>
          <a:p>
            <a:r>
              <a:rPr lang="en-US" altLang="ko-KR" dirty="0" smtClean="0"/>
              <a:t>Performance</a:t>
            </a:r>
          </a:p>
          <a:p>
            <a:r>
              <a:rPr lang="en-US" altLang="ko-KR" dirty="0" smtClean="0"/>
              <a:t>History</a:t>
            </a:r>
          </a:p>
          <a:p>
            <a:r>
              <a:rPr lang="en-US" altLang="ko-KR" dirty="0" smtClean="0"/>
              <a:t>Championship</a:t>
            </a:r>
          </a:p>
          <a:p>
            <a:r>
              <a:rPr lang="en-US" altLang="ko-KR" dirty="0" smtClean="0"/>
              <a:t>record</a:t>
            </a:r>
          </a:p>
        </p:txBody>
      </p:sp>
      <p:pic>
        <p:nvPicPr>
          <p:cNvPr id="8" name="내용 개체 틀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44208" y="3789041"/>
            <a:ext cx="2550737" cy="2520280"/>
          </a:xfrm>
        </p:spPr>
      </p:pic>
      <p:pic>
        <p:nvPicPr>
          <p:cNvPr id="9" name="그림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735" y="1561839"/>
            <a:ext cx="2127643" cy="1657582"/>
          </a:xfrm>
          <a:prstGeom prst="rect">
            <a:avLst/>
          </a:prstGeom>
        </p:spPr>
      </p:pic>
      <p:pic>
        <p:nvPicPr>
          <p:cNvPr id="10" name="그림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1561839"/>
            <a:ext cx="2019582" cy="2038635"/>
          </a:xfrm>
          <a:prstGeom prst="rect">
            <a:avLst/>
          </a:prstGeom>
        </p:spPr>
      </p:pic>
      <p:pic>
        <p:nvPicPr>
          <p:cNvPr id="11" name="그림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8133" y="3356992"/>
            <a:ext cx="2476846" cy="3219900"/>
          </a:xfrm>
          <a:prstGeom prst="rect">
            <a:avLst/>
          </a:prstGeom>
        </p:spPr>
      </p:pic>
    </p:spTree>
    <p:extLst>
      <p:ext uri="{BB962C8B-B14F-4D97-AF65-F5344CB8AC3E}">
        <p14:creationId xmlns:p14="http://schemas.microsoft.com/office/powerpoint/2010/main" val="218201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Aims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800" dirty="0" smtClean="0"/>
              <a:t>This lesson is for adult learners. We have 2 class for each topic and especially this lesson plan is the first class for listening mainly.</a:t>
            </a:r>
          </a:p>
          <a:p>
            <a:r>
              <a:rPr lang="en-US" altLang="ko-KR" sz="2800" dirty="0" smtClean="0"/>
              <a:t>In this lesson, students will be able to</a:t>
            </a:r>
          </a:p>
          <a:p>
            <a:pPr>
              <a:buFont typeface="Wingdings" pitchFamily="2" charset="2"/>
              <a:buChar char="ü"/>
            </a:pPr>
            <a:r>
              <a:rPr lang="en-US" altLang="ko-KR" sz="2800" dirty="0" smtClean="0"/>
              <a:t>Learn vocabulary (pronunciation, meaning) by listening to the mp3(native speakers) and having a dictation part.</a:t>
            </a:r>
          </a:p>
          <a:p>
            <a:pPr>
              <a:buFont typeface="Wingdings" pitchFamily="2" charset="2"/>
              <a:buChar char="ü"/>
            </a:pPr>
            <a:r>
              <a:rPr lang="en-US" altLang="ko-KR" sz="2800" dirty="0" smtClean="0"/>
              <a:t>Understand Kim Yu-</a:t>
            </a:r>
            <a:r>
              <a:rPr lang="en-US" altLang="ko-KR" sz="2800" dirty="0" err="1" smtClean="0"/>
              <a:t>na’s</a:t>
            </a:r>
            <a:r>
              <a:rPr lang="en-US" altLang="ko-KR" sz="2800" dirty="0" smtClean="0"/>
              <a:t> success story by listening to the summarized story into a short text.</a:t>
            </a:r>
          </a:p>
          <a:p>
            <a:pPr>
              <a:buFont typeface="Wingdings" pitchFamily="2" charset="2"/>
              <a:buChar char="ü"/>
            </a:pPr>
            <a:r>
              <a:rPr lang="en-US" altLang="ko-KR" sz="2800" dirty="0" smtClean="0"/>
              <a:t>Practice writing by filling in the blanks and make sentences in the right order.</a:t>
            </a:r>
          </a:p>
          <a:p>
            <a:pPr>
              <a:buFont typeface="Wingdings" pitchFamily="2" charset="2"/>
              <a:buChar char="ü"/>
            </a:pPr>
            <a:r>
              <a:rPr lang="en-US" altLang="ko-KR" sz="2800" dirty="0" smtClean="0"/>
              <a:t>Develop speaking by answering the questions from the instructor and  making a short presentation</a:t>
            </a:r>
          </a:p>
        </p:txBody>
      </p:sp>
    </p:spTree>
    <p:extLst>
      <p:ext uri="{BB962C8B-B14F-4D97-AF65-F5344CB8AC3E}">
        <p14:creationId xmlns:p14="http://schemas.microsoft.com/office/powerpoint/2010/main" val="2576836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sz="half" idx="1"/>
          </p:nvPr>
        </p:nvSpPr>
        <p:spPr>
          <a:xfrm>
            <a:off x="457200" y="692696"/>
            <a:ext cx="2170584" cy="5698960"/>
          </a:xfrm>
        </p:spPr>
        <p:txBody>
          <a:bodyPr>
            <a:normAutofit lnSpcReduction="10000"/>
          </a:bodyPr>
          <a:lstStyle/>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endParaRPr lang="en-US" altLang="ko-KR" sz="2400" dirty="0"/>
          </a:p>
        </p:txBody>
      </p:sp>
      <p:sp>
        <p:nvSpPr>
          <p:cNvPr id="6" name="내용 개체 틀 5"/>
          <p:cNvSpPr>
            <a:spLocks noGrp="1"/>
          </p:cNvSpPr>
          <p:nvPr>
            <p:ph sz="half" idx="2"/>
          </p:nvPr>
        </p:nvSpPr>
        <p:spPr>
          <a:xfrm>
            <a:off x="2915816" y="692696"/>
            <a:ext cx="5770984" cy="6048672"/>
          </a:xfrm>
        </p:spPr>
        <p:txBody>
          <a:bodyPr>
            <a:normAutofit lnSpcReduction="10000"/>
          </a:bodyPr>
          <a:lstStyle/>
          <a:p>
            <a:r>
              <a:rPr lang="en-US" altLang="ko-KR" sz="2600" dirty="0" smtClean="0"/>
              <a:t>Procedure:</a:t>
            </a:r>
          </a:p>
          <a:p>
            <a:pPr marL="0" indent="0">
              <a:buNone/>
            </a:pPr>
            <a:endParaRPr lang="en-US" altLang="ko-KR" sz="2000" dirty="0"/>
          </a:p>
          <a:p>
            <a:pPr marL="0" indent="0">
              <a:buNone/>
            </a:pPr>
            <a:r>
              <a:rPr lang="en-US" altLang="ko-KR" sz="2400" dirty="0" smtClean="0"/>
              <a:t>Say Good-bye</a:t>
            </a:r>
          </a:p>
          <a:p>
            <a:pPr marL="0" indent="0">
              <a:buNone/>
            </a:pPr>
            <a:endParaRPr lang="en-US" altLang="ko-KR" sz="2400" dirty="0"/>
          </a:p>
          <a:p>
            <a:pPr marL="0" indent="0">
              <a:buNone/>
            </a:pPr>
            <a:r>
              <a:rPr lang="en-US" altLang="ko-KR" sz="2400" dirty="0" smtClean="0"/>
              <a:t>Thank you for coming and good job today.</a:t>
            </a:r>
          </a:p>
          <a:p>
            <a:pPr marL="0" indent="0">
              <a:buNone/>
            </a:pPr>
            <a:r>
              <a:rPr lang="en-US" altLang="ko-KR" sz="2400" dirty="0" smtClean="0"/>
              <a:t>We will continue to work more next time.</a:t>
            </a:r>
          </a:p>
          <a:p>
            <a:pPr marL="0" indent="0">
              <a:buNone/>
            </a:pPr>
            <a:r>
              <a:rPr lang="en-US" altLang="ko-KR" sz="2400" dirty="0" smtClean="0"/>
              <a:t>So I hope to see you in the next class.</a:t>
            </a:r>
          </a:p>
          <a:p>
            <a:pPr marL="0" indent="0">
              <a:buNone/>
            </a:pPr>
            <a:r>
              <a:rPr lang="en-US" altLang="ko-KR" sz="2400" dirty="0" smtClean="0"/>
              <a:t>Have a good day and see you next time!</a:t>
            </a:r>
          </a:p>
          <a:p>
            <a:pPr marL="0" indent="0">
              <a:buNone/>
            </a:pPr>
            <a:endParaRPr lang="en-US" altLang="ko-KR" sz="2200" dirty="0"/>
          </a:p>
          <a:p>
            <a:pPr marL="0" indent="0">
              <a:buNone/>
            </a:pPr>
            <a:endParaRPr lang="en-US" altLang="ko-KR" sz="2200" dirty="0"/>
          </a:p>
          <a:p>
            <a:pPr marL="0" indent="0">
              <a:buNone/>
            </a:pPr>
            <a:r>
              <a:rPr lang="en-US" altLang="ko-KR" sz="2200" dirty="0" smtClean="0"/>
              <a:t>(In the next class, we will work on group activities such as vocabulary game and make story in the right order.</a:t>
            </a:r>
          </a:p>
          <a:p>
            <a:pPr marL="0" indent="0">
              <a:buNone/>
            </a:pPr>
            <a:r>
              <a:rPr lang="en-US" altLang="ko-KR" sz="2200" dirty="0" smtClean="0"/>
              <a:t>And also we have time to present each student’s famous sport player.)</a:t>
            </a:r>
          </a:p>
        </p:txBody>
      </p:sp>
    </p:spTree>
    <p:extLst>
      <p:ext uri="{BB962C8B-B14F-4D97-AF65-F5344CB8AC3E}">
        <p14:creationId xmlns:p14="http://schemas.microsoft.com/office/powerpoint/2010/main" val="2413830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Materials</a:t>
            </a:r>
            <a:endParaRPr lang="ko-KR" altLang="en-US" dirty="0"/>
          </a:p>
        </p:txBody>
      </p:sp>
      <p:sp>
        <p:nvSpPr>
          <p:cNvPr id="3" name="내용 개체 틀 2"/>
          <p:cNvSpPr>
            <a:spLocks noGrp="1"/>
          </p:cNvSpPr>
          <p:nvPr>
            <p:ph idx="1"/>
          </p:nvPr>
        </p:nvSpPr>
        <p:spPr/>
        <p:txBody>
          <a:bodyPr>
            <a:normAutofit/>
          </a:bodyPr>
          <a:lstStyle/>
          <a:p>
            <a:r>
              <a:rPr lang="en-US" altLang="ko-KR" sz="2800" dirty="0" smtClean="0"/>
              <a:t>White or Black Board &amp; Markers</a:t>
            </a:r>
          </a:p>
          <a:p>
            <a:r>
              <a:rPr lang="en-US" altLang="ko-KR" sz="2800" dirty="0" smtClean="0"/>
              <a:t>Laptop &amp; Speakers</a:t>
            </a:r>
          </a:p>
          <a:p>
            <a:r>
              <a:rPr lang="en-US" altLang="ko-KR" sz="2800" dirty="0" smtClean="0"/>
              <a:t>Listening Files </a:t>
            </a:r>
            <a:r>
              <a:rPr lang="en-US" altLang="ko-KR" dirty="0" smtClean="0"/>
              <a:t>(Original, Chunk, Key-Vocabulary)</a:t>
            </a:r>
          </a:p>
          <a:p>
            <a:r>
              <a:rPr lang="en-US" altLang="ko-KR" sz="2800" dirty="0" smtClean="0"/>
              <a:t>Some Pictures </a:t>
            </a:r>
            <a:r>
              <a:rPr lang="en-US" altLang="ko-KR" dirty="0" smtClean="0"/>
              <a:t>(Famous Sports Players &amp; Details)</a:t>
            </a:r>
            <a:endParaRPr lang="en-US" altLang="ko-KR" sz="2800" dirty="0" smtClean="0"/>
          </a:p>
          <a:p>
            <a:r>
              <a:rPr lang="en-US" altLang="ko-KR" sz="2800" dirty="0" smtClean="0"/>
              <a:t>English Text </a:t>
            </a:r>
            <a:r>
              <a:rPr lang="en-US" altLang="ko-KR" dirty="0" smtClean="0"/>
              <a:t>(Original, Chunk, Blank – for Students)</a:t>
            </a:r>
            <a:endParaRPr lang="en-US" altLang="ko-KR" sz="2800" dirty="0" smtClean="0"/>
          </a:p>
          <a:p>
            <a:r>
              <a:rPr lang="en-US" altLang="ko-KR" sz="2800" dirty="0" smtClean="0"/>
              <a:t>Korean Text </a:t>
            </a:r>
            <a:r>
              <a:rPr lang="en-US" altLang="ko-KR" dirty="0" smtClean="0"/>
              <a:t>(Pre-text, Original – for Students)</a:t>
            </a:r>
            <a:endParaRPr lang="en-US" altLang="ko-KR" sz="2800" dirty="0" smtClean="0"/>
          </a:p>
          <a:p>
            <a:r>
              <a:rPr lang="en-US" altLang="ko-KR" sz="2800" dirty="0" smtClean="0"/>
              <a:t>Vocabulary worksheet (</a:t>
            </a:r>
            <a:r>
              <a:rPr lang="en-US" altLang="ko-KR" dirty="0" smtClean="0"/>
              <a:t>for Students)</a:t>
            </a:r>
          </a:p>
          <a:p>
            <a:r>
              <a:rPr lang="en-US" altLang="ko-KR" sz="2800" dirty="0" smtClean="0"/>
              <a:t>Handout for Writing &amp; Speaking Exercise </a:t>
            </a:r>
          </a:p>
          <a:p>
            <a:pPr marL="0" indent="0">
              <a:buNone/>
            </a:pPr>
            <a:r>
              <a:rPr lang="en-US" altLang="ko-KR" sz="2800" dirty="0"/>
              <a:t> </a:t>
            </a:r>
            <a:r>
              <a:rPr lang="en-US" altLang="ko-KR" sz="2800" dirty="0" smtClean="0"/>
              <a:t>   </a:t>
            </a:r>
            <a:r>
              <a:rPr lang="en-US" altLang="ko-KR" dirty="0" smtClean="0"/>
              <a:t>(English Sentence Order, Korean Order - for Students)</a:t>
            </a:r>
          </a:p>
          <a:p>
            <a:endParaRPr lang="en-US" altLang="ko-KR" sz="2800" dirty="0" smtClean="0"/>
          </a:p>
        </p:txBody>
      </p:sp>
    </p:spTree>
    <p:extLst>
      <p:ext uri="{BB962C8B-B14F-4D97-AF65-F5344CB8AC3E}">
        <p14:creationId xmlns:p14="http://schemas.microsoft.com/office/powerpoint/2010/main" val="394522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Language </a:t>
            </a:r>
            <a:r>
              <a:rPr lang="en-US" altLang="ko-KR" dirty="0" err="1" smtClean="0"/>
              <a:t>Skiils</a:t>
            </a:r>
            <a:endParaRPr lang="ko-KR" altLang="en-US" dirty="0"/>
          </a:p>
        </p:txBody>
      </p:sp>
      <p:sp>
        <p:nvSpPr>
          <p:cNvPr id="3" name="내용 개체 틀 2"/>
          <p:cNvSpPr>
            <a:spLocks noGrp="1"/>
          </p:cNvSpPr>
          <p:nvPr>
            <p:ph idx="1"/>
          </p:nvPr>
        </p:nvSpPr>
        <p:spPr/>
        <p:txBody>
          <a:bodyPr/>
          <a:lstStyle/>
          <a:p>
            <a:r>
              <a:rPr lang="en-US" altLang="ko-KR" dirty="0" smtClean="0"/>
              <a:t>Reading: Vocabulary worksheet, blank text</a:t>
            </a:r>
            <a:endParaRPr lang="en-US" altLang="ko-KR" dirty="0"/>
          </a:p>
          <a:p>
            <a:r>
              <a:rPr lang="en-US" altLang="ko-KR" dirty="0" smtClean="0"/>
              <a:t>Listening: Article about Kim Yu-</a:t>
            </a:r>
            <a:r>
              <a:rPr lang="en-US" altLang="ko-KR" dirty="0" err="1" smtClean="0"/>
              <a:t>na</a:t>
            </a:r>
            <a:r>
              <a:rPr lang="en-US" altLang="ko-KR" dirty="0" smtClean="0"/>
              <a:t>, a figure skater and right pronunciation related to some vocabulary.</a:t>
            </a:r>
          </a:p>
          <a:p>
            <a:pPr marL="0" indent="0">
              <a:buNone/>
            </a:pPr>
            <a:r>
              <a:rPr lang="en-US" altLang="ko-KR" dirty="0" smtClean="0"/>
              <a:t>  And also Kim </a:t>
            </a:r>
            <a:r>
              <a:rPr lang="en-US" altLang="ko-KR" dirty="0" err="1" smtClean="0"/>
              <a:t>yu-na’s</a:t>
            </a:r>
            <a:r>
              <a:rPr lang="en-US" altLang="ko-KR" dirty="0" smtClean="0"/>
              <a:t> English interview.</a:t>
            </a:r>
            <a:endParaRPr lang="en-US" altLang="ko-KR" dirty="0"/>
          </a:p>
          <a:p>
            <a:r>
              <a:rPr lang="en-US" altLang="ko-KR" dirty="0" smtClean="0"/>
              <a:t>Writing: Vocabulary dictation, phrases dictation, make sentences, writing an essay about a famous sports player</a:t>
            </a:r>
            <a:endParaRPr lang="en-US" altLang="ko-KR" dirty="0"/>
          </a:p>
          <a:p>
            <a:r>
              <a:rPr lang="en-US" altLang="ko-KR" dirty="0" smtClean="0"/>
              <a:t>Speaking: Questions and answers with the instructor, make a whole text in a story order,  make a short presentation about a famous sports player </a:t>
            </a:r>
          </a:p>
        </p:txBody>
      </p:sp>
    </p:spTree>
    <p:extLst>
      <p:ext uri="{BB962C8B-B14F-4D97-AF65-F5344CB8AC3E}">
        <p14:creationId xmlns:p14="http://schemas.microsoft.com/office/powerpoint/2010/main" val="1014195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Language Systems</a:t>
            </a:r>
            <a:endParaRPr lang="ko-KR" altLang="en-US" dirty="0"/>
          </a:p>
        </p:txBody>
      </p:sp>
      <p:sp>
        <p:nvSpPr>
          <p:cNvPr id="3" name="내용 개체 틀 2"/>
          <p:cNvSpPr>
            <a:spLocks noGrp="1"/>
          </p:cNvSpPr>
          <p:nvPr>
            <p:ph idx="1"/>
          </p:nvPr>
        </p:nvSpPr>
        <p:spPr/>
        <p:txBody>
          <a:bodyPr/>
          <a:lstStyle/>
          <a:p>
            <a:r>
              <a:rPr lang="en-US" altLang="ko-KR" dirty="0" smtClean="0"/>
              <a:t>Phonology: sounds from some difficult words</a:t>
            </a:r>
          </a:p>
          <a:p>
            <a:r>
              <a:rPr lang="en-US" altLang="ko-KR" dirty="0" smtClean="0"/>
              <a:t>Lexis: vocabulary used in explaining famous people’s achievement and professional sports player</a:t>
            </a:r>
          </a:p>
          <a:p>
            <a:r>
              <a:rPr lang="en-US" altLang="ko-KR" dirty="0" smtClean="0"/>
              <a:t>Grammar: the past tense used in writing historical events</a:t>
            </a:r>
          </a:p>
          <a:p>
            <a:r>
              <a:rPr lang="en-US" altLang="ko-KR" dirty="0" smtClean="0"/>
              <a:t>Function: introduction of  famous sports player </a:t>
            </a:r>
            <a:endParaRPr lang="ko-KR" altLang="en-US" dirty="0"/>
          </a:p>
        </p:txBody>
      </p:sp>
    </p:spTree>
    <p:extLst>
      <p:ext uri="{BB962C8B-B14F-4D97-AF65-F5344CB8AC3E}">
        <p14:creationId xmlns:p14="http://schemas.microsoft.com/office/powerpoint/2010/main" val="53679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Assumptions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Students already know:</a:t>
            </a:r>
          </a:p>
          <a:p>
            <a:pPr marL="0" indent="0">
              <a:buNone/>
            </a:pPr>
            <a:r>
              <a:rPr lang="en-US" altLang="ko-KR" dirty="0" smtClean="0"/>
              <a:t>- how the class is set up and run</a:t>
            </a:r>
          </a:p>
          <a:p>
            <a:pPr marL="0" indent="0">
              <a:buNone/>
            </a:pPr>
            <a:r>
              <a:rPr lang="en-US" altLang="ko-KR" dirty="0"/>
              <a:t> </a:t>
            </a:r>
            <a:r>
              <a:rPr lang="en-US" altLang="ko-KR" dirty="0" smtClean="0"/>
              <a:t> (2 classes for one topic, 30 minutes for each class)</a:t>
            </a:r>
          </a:p>
          <a:p>
            <a:pPr marL="0" indent="0">
              <a:buNone/>
            </a:pPr>
            <a:r>
              <a:rPr lang="en-US" altLang="ko-KR" dirty="0" smtClean="0"/>
              <a:t>- the instructor’s style of teaching and arranging their seats</a:t>
            </a:r>
          </a:p>
          <a:p>
            <a:pPr marL="0" indent="0">
              <a:buNone/>
            </a:pPr>
            <a:r>
              <a:rPr lang="en-US" altLang="ko-KR" dirty="0" smtClean="0"/>
              <a:t>- some vocabulary’s meaning and pronunciation</a:t>
            </a:r>
          </a:p>
          <a:p>
            <a:pPr marL="0" indent="0">
              <a:buNone/>
            </a:pPr>
            <a:r>
              <a:rPr lang="en-US" altLang="ko-KR" dirty="0" smtClean="0"/>
              <a:t>- the way of making short sentences</a:t>
            </a:r>
          </a:p>
          <a:p>
            <a:r>
              <a:rPr lang="en-US" altLang="ko-KR" dirty="0" smtClean="0"/>
              <a:t>All students are corporate workers and more than 35years old</a:t>
            </a:r>
          </a:p>
          <a:p>
            <a:r>
              <a:rPr lang="en-US" altLang="ko-KR" dirty="0" smtClean="0"/>
              <a:t>All students want to get a skill of understanding English and also making a presentation in English</a:t>
            </a:r>
          </a:p>
          <a:p>
            <a:r>
              <a:rPr lang="en-US" altLang="ko-KR" dirty="0" smtClean="0"/>
              <a:t>All students are tired because of their hard work and very early class time </a:t>
            </a:r>
            <a:endParaRPr lang="en-US" altLang="ko-KR" dirty="0"/>
          </a:p>
        </p:txBody>
      </p:sp>
    </p:spTree>
    <p:extLst>
      <p:ext uri="{BB962C8B-B14F-4D97-AF65-F5344CB8AC3E}">
        <p14:creationId xmlns:p14="http://schemas.microsoft.com/office/powerpoint/2010/main" val="28936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Anticipated Errors and Solutions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err="1" smtClean="0"/>
              <a:t>Ss</a:t>
            </a:r>
            <a:r>
              <a:rPr lang="en-US" altLang="ko-KR" dirty="0" smtClean="0"/>
              <a:t> may have different pace in reading the pre-text.</a:t>
            </a:r>
          </a:p>
          <a:p>
            <a:pPr marL="0" indent="0">
              <a:buNone/>
            </a:pPr>
            <a:r>
              <a:rPr lang="en-US" altLang="ko-KR" dirty="0" smtClean="0"/>
              <a:t>→ The instructor can skip this pre-text because this is for just predicting about today’s Role-model.  </a:t>
            </a:r>
          </a:p>
          <a:p>
            <a:r>
              <a:rPr lang="en-US" altLang="ko-KR" dirty="0" err="1" smtClean="0"/>
              <a:t>Ss</a:t>
            </a:r>
            <a:r>
              <a:rPr lang="en-US" altLang="ko-KR" dirty="0" smtClean="0"/>
              <a:t> may be in different level about understanding </a:t>
            </a:r>
            <a:r>
              <a:rPr lang="en-US" altLang="ko-KR" dirty="0" err="1" smtClean="0"/>
              <a:t>voca</a:t>
            </a:r>
            <a:r>
              <a:rPr lang="en-US" altLang="ko-KR" dirty="0" smtClean="0"/>
              <a:t>.</a:t>
            </a:r>
          </a:p>
          <a:p>
            <a:pPr marL="0" indent="0">
              <a:buNone/>
            </a:pPr>
            <a:r>
              <a:rPr lang="en-US" altLang="ko-KR" dirty="0" smtClean="0"/>
              <a:t>→ The instructor gives some advice and time for Ss. to check the words they know or don’t know. </a:t>
            </a:r>
            <a:endParaRPr lang="en-US" altLang="ko-KR" dirty="0"/>
          </a:p>
          <a:p>
            <a:r>
              <a:rPr lang="en-US" altLang="ko-KR" dirty="0" err="1" smtClean="0"/>
              <a:t>Ss</a:t>
            </a:r>
            <a:r>
              <a:rPr lang="en-US" altLang="ko-KR" dirty="0" smtClean="0"/>
              <a:t> may have different knowledge in writing right spelling.</a:t>
            </a:r>
          </a:p>
          <a:p>
            <a:pPr marL="0" indent="0">
              <a:buNone/>
            </a:pPr>
            <a:r>
              <a:rPr lang="en-US" altLang="ko-KR" dirty="0" smtClean="0"/>
              <a:t>→ If some students don’t know right letters, ask them to let the word blank because this is listening class not spelling.</a:t>
            </a:r>
            <a:endParaRPr lang="en-US" altLang="ko-KR" dirty="0"/>
          </a:p>
          <a:p>
            <a:r>
              <a:rPr lang="en-US" altLang="ko-KR" dirty="0" smtClean="0"/>
              <a:t> </a:t>
            </a:r>
            <a:r>
              <a:rPr lang="en-US" altLang="ko-KR" dirty="0" err="1" smtClean="0"/>
              <a:t>Ss</a:t>
            </a:r>
            <a:r>
              <a:rPr lang="en-US" altLang="ko-KR" dirty="0" smtClean="0"/>
              <a:t> may need more time to fill in the blanks.</a:t>
            </a:r>
          </a:p>
          <a:p>
            <a:pPr marL="0" indent="0">
              <a:buNone/>
            </a:pPr>
            <a:r>
              <a:rPr lang="en-US" altLang="ko-KR" dirty="0" smtClean="0"/>
              <a:t>→ The instructor allows </a:t>
            </a:r>
            <a:r>
              <a:rPr lang="en-US" altLang="ko-KR" dirty="0" err="1" smtClean="0"/>
              <a:t>Ss</a:t>
            </a:r>
            <a:r>
              <a:rPr lang="en-US" altLang="ko-KR" dirty="0" smtClean="0"/>
              <a:t> to fill in only as many as they can.</a:t>
            </a:r>
            <a:endParaRPr lang="en-US" altLang="ko-KR" dirty="0"/>
          </a:p>
          <a:p>
            <a:r>
              <a:rPr lang="en-US" altLang="ko-KR" dirty="0" err="1" smtClean="0"/>
              <a:t>Ss</a:t>
            </a:r>
            <a:r>
              <a:rPr lang="en-US" altLang="ko-KR" dirty="0" smtClean="0"/>
              <a:t> may have difficulty making some sentences.</a:t>
            </a:r>
          </a:p>
          <a:p>
            <a:pPr marL="0" indent="0">
              <a:buNone/>
            </a:pPr>
            <a:r>
              <a:rPr lang="en-US" altLang="ko-KR" dirty="0" smtClean="0"/>
              <a:t>→ If some </a:t>
            </a:r>
            <a:r>
              <a:rPr lang="en-US" altLang="ko-KR" dirty="0" err="1" smtClean="0"/>
              <a:t>Ss</a:t>
            </a:r>
            <a:r>
              <a:rPr lang="en-US" altLang="ko-KR" dirty="0" smtClean="0"/>
              <a:t> can’t make creative sentences based on today’s contents, ask them to remember sentences used key </a:t>
            </a:r>
            <a:r>
              <a:rPr lang="en-US" altLang="ko-KR" dirty="0" err="1" smtClean="0"/>
              <a:t>voca</a:t>
            </a:r>
            <a:r>
              <a:rPr lang="en-US" altLang="ko-KR" dirty="0" smtClean="0"/>
              <a:t>. </a:t>
            </a:r>
            <a:endParaRPr lang="en-US" altLang="ko-KR" dirty="0"/>
          </a:p>
          <a:p>
            <a:endParaRPr lang="ko-KR" altLang="en-US" dirty="0"/>
          </a:p>
        </p:txBody>
      </p:sp>
    </p:spTree>
    <p:extLst>
      <p:ext uri="{BB962C8B-B14F-4D97-AF65-F5344CB8AC3E}">
        <p14:creationId xmlns:p14="http://schemas.microsoft.com/office/powerpoint/2010/main" val="2953041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투명도">
  <a:themeElements>
    <a:clrScheme name="투명도">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클래식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투명도">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755</TotalTime>
  <Words>2981</Words>
  <Application>Microsoft Office PowerPoint</Application>
  <PresentationFormat>화면 슬라이드 쇼(4:3)</PresentationFormat>
  <Paragraphs>501</Paragraphs>
  <Slides>40</Slides>
  <Notes>0</Notes>
  <HiddenSlides>0</HiddenSlides>
  <MMClips>0</MMClips>
  <ScaleCrop>false</ScaleCrop>
  <HeadingPairs>
    <vt:vector size="4" baseType="variant">
      <vt:variant>
        <vt:lpstr>테마</vt:lpstr>
      </vt:variant>
      <vt:variant>
        <vt:i4>1</vt:i4>
      </vt:variant>
      <vt:variant>
        <vt:lpstr>슬라이드 제목</vt:lpstr>
      </vt:variant>
      <vt:variant>
        <vt:i4>40</vt:i4>
      </vt:variant>
    </vt:vector>
  </HeadingPairs>
  <TitlesOfParts>
    <vt:vector size="41" baseType="lpstr">
      <vt:lpstr>투명도</vt:lpstr>
      <vt:lpstr>Role-models                 in the world</vt:lpstr>
      <vt:lpstr>contents</vt:lpstr>
      <vt:lpstr>About This Lesson</vt:lpstr>
      <vt:lpstr>Aims</vt:lpstr>
      <vt:lpstr>Materials</vt:lpstr>
      <vt:lpstr>Language Skiils</vt:lpstr>
      <vt:lpstr>Language Systems</vt:lpstr>
      <vt:lpstr>Assumptions</vt:lpstr>
      <vt:lpstr>Anticipated Errors and Solutions</vt:lpstr>
      <vt:lpstr>References</vt:lpstr>
      <vt:lpstr>Lead - In</vt:lpstr>
      <vt:lpstr>PowerPoint 프레젠테이션</vt:lpstr>
      <vt:lpstr>PowerPoint 프레젠테이션</vt:lpstr>
      <vt:lpstr>Pre-activity</vt:lpstr>
      <vt:lpstr>PowerPoint 프레젠테이션</vt:lpstr>
      <vt:lpstr>Pre-Text about Kim Yu-na (in Korean)</vt:lpstr>
      <vt:lpstr>PowerPoint 프레젠테이션</vt:lpstr>
      <vt:lpstr>PowerPoint 프레젠테이션</vt:lpstr>
      <vt:lpstr>PowerPoint 프레젠테이션</vt:lpstr>
      <vt:lpstr>PowerPoint 프레젠테이션</vt:lpstr>
      <vt:lpstr>Vocabulary </vt:lpstr>
      <vt:lpstr>Main activity</vt:lpstr>
      <vt:lpstr>PowerPoint 프레젠테이션</vt:lpstr>
      <vt:lpstr>PowerPoint 프레젠테이션</vt:lpstr>
      <vt:lpstr>PowerPoint 프레젠테이션</vt:lpstr>
      <vt:lpstr>Text with Blanks</vt:lpstr>
      <vt:lpstr>Text with Blanks</vt:lpstr>
      <vt:lpstr>Text with Blanks</vt:lpstr>
      <vt:lpstr>Text with Blanks</vt:lpstr>
      <vt:lpstr>Whole Text</vt:lpstr>
      <vt:lpstr>Whole Text</vt:lpstr>
      <vt:lpstr>Whole Text</vt:lpstr>
      <vt:lpstr>Whole Text</vt:lpstr>
      <vt:lpstr>PowerPoint 프레젠테이션</vt:lpstr>
      <vt:lpstr>Post-activity</vt:lpstr>
      <vt:lpstr>PowerPoint 프레젠테이션</vt:lpstr>
      <vt:lpstr>PowerPoint 프레젠테이션</vt:lpstr>
      <vt:lpstr>PowerPoint 프레젠테이션</vt:lpstr>
      <vt:lpstr>Words &amp; Pictures for Homework</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독방귀</dc:creator>
  <cp:lastModifiedBy>독방귀</cp:lastModifiedBy>
  <cp:revision>36</cp:revision>
  <dcterms:created xsi:type="dcterms:W3CDTF">2012-10-05T08:11:46Z</dcterms:created>
  <dcterms:modified xsi:type="dcterms:W3CDTF">2012-10-05T20:47:00Z</dcterms:modified>
</cp:coreProperties>
</file>