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5" r:id="rId3"/>
    <p:sldId id="256" r:id="rId4"/>
    <p:sldId id="263" r:id="rId5"/>
    <p:sldId id="264" r:id="rId6"/>
    <p:sldId id="257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21" autoAdjust="0"/>
  </p:normalViewPr>
  <p:slideViewPr>
    <p:cSldViewPr>
      <p:cViewPr varScale="1"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7255C-4D73-4229-8FCC-7FFD8AA4D70D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036AD-190D-40E1-AA0C-E56DF2D0FE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smtClean="0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036AD-190D-40E1-AA0C-E56DF2D0FE5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9B49-C953-4FD4-9794-2B89C0078A45}" type="datetimeFigureOut">
              <a:rPr lang="ko-KR" altLang="en-US" smtClean="0"/>
              <a:pPr/>
              <a:t>2013-12-16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49D6-1E87-4CAA-8DC5-F83C88CE3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Administrator\AppData\Local\Microsoft\Windows\Temporary Internet Files\Content.IE5\J6FXRG1H\MC9004244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6893924" cy="27951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4365104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smtClean="0"/>
              <a:t>Welcome to the class!! </a:t>
            </a:r>
            <a:endParaRPr lang="ko-KR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la-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6550" y="806450"/>
            <a:ext cx="5930900" cy="524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99992" y="1340768"/>
            <a:ext cx="432048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mtClean="0"/>
              <a:t>Do you have time at 3 o’clock tomorrow?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323528" y="1268760"/>
          <a:ext cx="388843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Time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schedule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9</a:t>
                      </a:r>
                      <a:r>
                        <a:rPr lang="en-US" altLang="ko-KR" baseline="0" smtClean="0"/>
                        <a:t> : 00 – 10: 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Conference</a:t>
                      </a:r>
                      <a:r>
                        <a:rPr lang="en-US" altLang="ko-KR" baseline="0" smtClean="0"/>
                        <a:t> call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12 : 00 – 1:</a:t>
                      </a:r>
                      <a:r>
                        <a:rPr lang="en-US" altLang="ko-KR" baseline="0" smtClean="0"/>
                        <a:t> 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Lunch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1:00 – 2: 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Checking e-mail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3:00- 5: 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mtClean="0"/>
                        <a:t>Seminar </a:t>
                      </a:r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5:00 – 6: 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Free time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6:00 – 8:00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Christmas party</a:t>
                      </a:r>
                      <a:endParaRPr lang="ko-KR" altLang="en-US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8:00 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Go home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1520" y="54868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/>
              <a:t>Schedule for Tomorrow</a:t>
            </a:r>
            <a:endParaRPr lang="ko-KR" altLang="en-US" sz="2000" b="1"/>
          </a:p>
        </p:txBody>
      </p:sp>
      <p:sp>
        <p:nvSpPr>
          <p:cNvPr id="15" name="TextBox 14"/>
          <p:cNvSpPr txBox="1"/>
          <p:nvPr/>
        </p:nvSpPr>
        <p:spPr>
          <a:xfrm>
            <a:off x="4499992" y="2060848"/>
            <a:ext cx="432048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mtClean="0"/>
              <a:t>No, I </a:t>
            </a:r>
            <a:r>
              <a:rPr lang="en-US" altLang="ko-KR" b="1" smtClean="0"/>
              <a:t>will be participating </a:t>
            </a:r>
            <a:r>
              <a:rPr lang="en-US" altLang="ko-KR" smtClean="0"/>
              <a:t>in a seminar at that time.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2" y="2780928"/>
            <a:ext cx="432048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mtClean="0"/>
              <a:t>How about 5 o’clock?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3212976"/>
            <a:ext cx="432048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mtClean="0"/>
              <a:t>That’s OK. The seminar </a:t>
            </a:r>
            <a:r>
              <a:rPr lang="en-US" altLang="ko-KR" b="1" smtClean="0"/>
              <a:t>will  have ended </a:t>
            </a:r>
            <a:r>
              <a:rPr lang="en-US" altLang="ko-KR" smtClean="0"/>
              <a:t>at that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78092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i="1" smtClean="0"/>
              <a:t>Will be doing</a:t>
            </a:r>
            <a:r>
              <a:rPr lang="en-US" altLang="ko-KR" sz="3600" b="1" smtClean="0"/>
              <a:t>  </a:t>
            </a:r>
            <a:r>
              <a:rPr lang="en-US" altLang="ko-KR" sz="3600" smtClean="0"/>
              <a:t>and</a:t>
            </a:r>
            <a:r>
              <a:rPr lang="en-US" altLang="ko-KR" sz="3600" b="1" smtClean="0"/>
              <a:t>  </a:t>
            </a:r>
            <a:r>
              <a:rPr lang="en-US" altLang="ko-KR" sz="3600" b="1" i="1" smtClean="0"/>
              <a:t>will have done</a:t>
            </a:r>
            <a:endParaRPr lang="ko-KR" altLang="en-US" sz="36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348880"/>
            <a:ext cx="34563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7:45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be leaving the house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have left the house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be at home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d)</a:t>
            </a:r>
            <a:r>
              <a:rPr kumimoji="1" lang="en-US" altLang="ko-KR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He’ll be having breakfast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8:15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be leaving the house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have left the house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have arrived at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d) He’ll be arriving at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9:15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be working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start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</a:t>
            </a: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He’ll have arrived at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)He’ll be arriving at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2348880"/>
            <a:ext cx="38884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12:45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have lunch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be having lunch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have finished his lunch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d) He’ll have started his lunch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4:00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have finished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finish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be working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d) He won’t have finished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At 4:45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 He’ll leave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b) He’ll be leaving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c)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He’ll have left work</a:t>
            </a:r>
            <a:endParaRPr kumimoji="1" lang="en-US" altLang="ko-K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d) He’ll have arrived home </a:t>
            </a:r>
          </a:p>
          <a:p>
            <a:endParaRPr lang="ko-KR" altLang="en-US" sz="1600"/>
          </a:p>
        </p:txBody>
      </p:sp>
      <p:pic>
        <p:nvPicPr>
          <p:cNvPr id="24579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780928"/>
            <a:ext cx="288032" cy="535108"/>
          </a:xfrm>
          <a:prstGeom prst="rect">
            <a:avLst/>
          </a:prstGeom>
          <a:noFill/>
        </p:spPr>
      </p:pic>
      <p:pic>
        <p:nvPicPr>
          <p:cNvPr id="8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288032" cy="5351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9512" y="908720"/>
            <a:ext cx="8640960" cy="132343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Josh goes to work every day. He wakes up at 7:00. After breakfast, he leaves home at 8:00 and arrives at work at about 8:45. He starts work immediately and continues until 12:00. He has lunch until 1 and starts work again at 1:15. He goes home at exactly 5:00. After arriving home at about 6:00, he has dinner and takes a rest watching TV until 9:00. He goes to sleep at 10:00. This is Josh’s daily life and tomorrow will be no exception.</a:t>
            </a:r>
            <a:endParaRPr lang="ko-KR" alt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179512" y="1"/>
            <a:ext cx="87129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WORKSHEET 1</a:t>
            </a:r>
            <a:endParaRPr kumimoji="1" lang="en-US" altLang="ko-K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Read about Josh. Then put a check by the sentences that are true. In each group of sentences, at least one is </a:t>
            </a:r>
            <a:r>
              <a:rPr kumimoji="1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true</a:t>
            </a:r>
            <a:r>
              <a:rPr kumimoji="1" lang="en-US" altLang="ko-K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  <a:endParaRPr lang="ko-KR" altLang="en-US" sz="1600"/>
          </a:p>
        </p:txBody>
      </p:sp>
      <p:pic>
        <p:nvPicPr>
          <p:cNvPr id="12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05064"/>
            <a:ext cx="288032" cy="535108"/>
          </a:xfrm>
          <a:prstGeom prst="rect">
            <a:avLst/>
          </a:prstGeom>
          <a:noFill/>
        </p:spPr>
      </p:pic>
      <p:pic>
        <p:nvPicPr>
          <p:cNvPr id="13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229200"/>
            <a:ext cx="288032" cy="535108"/>
          </a:xfrm>
          <a:prstGeom prst="rect">
            <a:avLst/>
          </a:prstGeom>
          <a:noFill/>
        </p:spPr>
      </p:pic>
      <p:pic>
        <p:nvPicPr>
          <p:cNvPr id="14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733256"/>
            <a:ext cx="288032" cy="535108"/>
          </a:xfrm>
          <a:prstGeom prst="rect">
            <a:avLst/>
          </a:prstGeom>
          <a:noFill/>
        </p:spPr>
      </p:pic>
      <p:pic>
        <p:nvPicPr>
          <p:cNvPr id="15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64904"/>
            <a:ext cx="288032" cy="535108"/>
          </a:xfrm>
          <a:prstGeom prst="rect">
            <a:avLst/>
          </a:prstGeom>
          <a:noFill/>
        </p:spPr>
      </p:pic>
      <p:pic>
        <p:nvPicPr>
          <p:cNvPr id="16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068960"/>
            <a:ext cx="288032" cy="535108"/>
          </a:xfrm>
          <a:prstGeom prst="rect">
            <a:avLst/>
          </a:prstGeom>
          <a:noFill/>
        </p:spPr>
      </p:pic>
      <p:pic>
        <p:nvPicPr>
          <p:cNvPr id="17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288032" cy="535108"/>
          </a:xfrm>
          <a:prstGeom prst="rect">
            <a:avLst/>
          </a:prstGeom>
          <a:noFill/>
        </p:spPr>
      </p:pic>
      <p:pic>
        <p:nvPicPr>
          <p:cNvPr id="18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509120"/>
            <a:ext cx="288032" cy="535108"/>
          </a:xfrm>
          <a:prstGeom prst="rect">
            <a:avLst/>
          </a:prstGeom>
          <a:noFill/>
        </p:spPr>
      </p:pic>
      <p:pic>
        <p:nvPicPr>
          <p:cNvPr id="19" name="Picture 3" descr="C:\Users\Administrator\AppData\Local\Microsoft\Windows\Temporary Internet Files\Content.IE5\MMJ770CY\MC9004235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733256"/>
            <a:ext cx="288032" cy="535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화살표 연결선 4"/>
          <p:cNvCxnSpPr/>
          <p:nvPr/>
        </p:nvCxnSpPr>
        <p:spPr>
          <a:xfrm>
            <a:off x="118655" y="2708920"/>
            <a:ext cx="86409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아래쪽 화살표 7"/>
          <p:cNvSpPr/>
          <p:nvPr/>
        </p:nvSpPr>
        <p:spPr>
          <a:xfrm>
            <a:off x="4367127" y="2276872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아래쪽 화살표 8"/>
          <p:cNvSpPr/>
          <p:nvPr/>
        </p:nvSpPr>
        <p:spPr>
          <a:xfrm>
            <a:off x="7535479" y="2315427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647047" y="263691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998975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today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8815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Past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5359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Future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5279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tomorrow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51103" y="184482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7:45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015199" y="184482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8:15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84985" y="184482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9:15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27367" y="1844824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12:45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391463" y="184482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4:00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111543" y="1844824"/>
            <a:ext cx="6480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4:45</a:t>
            </a:r>
            <a:endParaRPr lang="ko-KR" altLang="en-US"/>
          </a:p>
        </p:txBody>
      </p:sp>
      <p:sp>
        <p:nvSpPr>
          <p:cNvPr id="21" name="아래쪽 화살표 20"/>
          <p:cNvSpPr/>
          <p:nvPr/>
        </p:nvSpPr>
        <p:spPr>
          <a:xfrm>
            <a:off x="5231223" y="2293125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아래쪽 화살표 21"/>
          <p:cNvSpPr/>
          <p:nvPr/>
        </p:nvSpPr>
        <p:spPr>
          <a:xfrm>
            <a:off x="5996854" y="229917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아래쪽 화살표 22"/>
          <p:cNvSpPr/>
          <p:nvPr/>
        </p:nvSpPr>
        <p:spPr>
          <a:xfrm>
            <a:off x="6743391" y="2310325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아래쪽 화살표 23"/>
          <p:cNvSpPr/>
          <p:nvPr/>
        </p:nvSpPr>
        <p:spPr>
          <a:xfrm>
            <a:off x="8300163" y="2310325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 flipV="1">
            <a:off x="4079095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4943191" y="270892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V="1">
            <a:off x="5735279" y="270892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V="1">
            <a:off x="6527367" y="2708920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V="1">
            <a:off x="8039535" y="2708920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V="1">
            <a:off x="7247447" y="2708920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59015" y="3356992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Waking up</a:t>
            </a:r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863071" y="386104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Leaving home</a:t>
            </a:r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367127" y="4315398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Arriving at work</a:t>
            </a:r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5265623" y="4869160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Having lunch</a:t>
            </a:r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023311" y="537321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Working again</a:t>
            </a:r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6887407" y="5805264"/>
            <a:ext cx="2123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Going back home</a:t>
            </a:r>
            <a:endParaRPr lang="ko-KR" altLang="en-US"/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2339752" y="737300"/>
            <a:ext cx="4032448" cy="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la-foto.jpg"/>
          <p:cNvPicPr>
            <a:picLocks noChangeAspect="1"/>
          </p:cNvPicPr>
          <p:nvPr/>
        </p:nvPicPr>
        <p:blipFill>
          <a:blip r:embed="rId3" cstate="print"/>
          <a:srcRect l="54856" t="33525" r="19647" b="33526"/>
          <a:stretch>
            <a:fillRect/>
          </a:stretch>
        </p:blipFill>
        <p:spPr>
          <a:xfrm>
            <a:off x="5652120" y="4653136"/>
            <a:ext cx="1512168" cy="1728192"/>
          </a:xfrm>
          <a:prstGeom prst="rect">
            <a:avLst/>
          </a:prstGeom>
        </p:spPr>
      </p:pic>
      <p:pic>
        <p:nvPicPr>
          <p:cNvPr id="4" name="그림 3" descr="la-foto.jpg"/>
          <p:cNvPicPr>
            <a:picLocks noChangeAspect="1"/>
          </p:cNvPicPr>
          <p:nvPr/>
        </p:nvPicPr>
        <p:blipFill>
          <a:blip r:embed="rId3" cstate="print"/>
          <a:srcRect l="1214" t="2746" r="73289" b="72543"/>
          <a:stretch>
            <a:fillRect/>
          </a:stretch>
        </p:blipFill>
        <p:spPr>
          <a:xfrm>
            <a:off x="6588224" y="3501008"/>
            <a:ext cx="1512168" cy="1296144"/>
          </a:xfrm>
          <a:prstGeom prst="rect">
            <a:avLst/>
          </a:prstGeom>
        </p:spPr>
      </p:pic>
      <p:pic>
        <p:nvPicPr>
          <p:cNvPr id="7" name="그림 6" descr="la-foto.jpg"/>
          <p:cNvPicPr>
            <a:picLocks noChangeAspect="1"/>
          </p:cNvPicPr>
          <p:nvPr/>
        </p:nvPicPr>
        <p:blipFill>
          <a:blip r:embed="rId3" cstate="print"/>
          <a:srcRect l="8719" t="28034" r="69426" b="41763"/>
          <a:stretch>
            <a:fillRect/>
          </a:stretch>
        </p:blipFill>
        <p:spPr>
          <a:xfrm>
            <a:off x="3923928" y="5273824"/>
            <a:ext cx="1296144" cy="1584176"/>
          </a:xfrm>
          <a:prstGeom prst="rect">
            <a:avLst/>
          </a:prstGeom>
        </p:spPr>
      </p:pic>
      <p:pic>
        <p:nvPicPr>
          <p:cNvPr id="8" name="그림 7" descr="la-foto.jpg"/>
          <p:cNvPicPr>
            <a:picLocks noChangeAspect="1"/>
          </p:cNvPicPr>
          <p:nvPr/>
        </p:nvPicPr>
        <p:blipFill>
          <a:blip r:embed="rId3" cstate="print"/>
          <a:srcRect l="219" t="60983" r="79140" b="6068"/>
          <a:stretch>
            <a:fillRect/>
          </a:stretch>
        </p:blipFill>
        <p:spPr>
          <a:xfrm>
            <a:off x="1691680" y="4077072"/>
            <a:ext cx="1224136" cy="1728192"/>
          </a:xfrm>
          <a:prstGeom prst="rect">
            <a:avLst/>
          </a:prstGeom>
        </p:spPr>
      </p:pic>
      <p:pic>
        <p:nvPicPr>
          <p:cNvPr id="2050" name="Picture 2" descr="C:\Users\Administrator\Pictures\Losson materials\future\la-foto.jpg"/>
          <p:cNvPicPr>
            <a:picLocks noChangeAspect="1" noChangeArrowheads="1"/>
          </p:cNvPicPr>
          <p:nvPr/>
        </p:nvPicPr>
        <p:blipFill>
          <a:blip r:embed="rId3" cstate="print"/>
          <a:srcRect l="86423" t="29407" b="33526"/>
          <a:stretch>
            <a:fillRect/>
          </a:stretch>
        </p:blipFill>
        <p:spPr bwMode="auto">
          <a:xfrm>
            <a:off x="2843808" y="4913784"/>
            <a:ext cx="805210" cy="1944216"/>
          </a:xfrm>
          <a:prstGeom prst="rect">
            <a:avLst/>
          </a:prstGeom>
          <a:noFill/>
        </p:spPr>
      </p:pic>
      <p:pic>
        <p:nvPicPr>
          <p:cNvPr id="2051" name="Picture 3" descr="C:\Users\Administrator\Pictures\Losson materials\future\la-foto.jpg"/>
          <p:cNvPicPr>
            <a:picLocks noChangeAspect="1" noChangeArrowheads="1"/>
          </p:cNvPicPr>
          <p:nvPr/>
        </p:nvPicPr>
        <p:blipFill>
          <a:blip r:embed="rId3" cstate="print"/>
          <a:srcRect l="70640" t="65101" r="3864" b="3323"/>
          <a:stretch>
            <a:fillRect/>
          </a:stretch>
        </p:blipFill>
        <p:spPr bwMode="auto">
          <a:xfrm>
            <a:off x="1187624" y="836712"/>
            <a:ext cx="1512168" cy="1656184"/>
          </a:xfrm>
          <a:prstGeom prst="rect">
            <a:avLst/>
          </a:prstGeom>
          <a:noFill/>
        </p:spPr>
      </p:pic>
      <p:pic>
        <p:nvPicPr>
          <p:cNvPr id="2052" name="Picture 4" descr="C:\Users\Administrator\Pictures\Losson materials\future\la-foto.jpg"/>
          <p:cNvPicPr>
            <a:picLocks noChangeAspect="1" noChangeArrowheads="1"/>
          </p:cNvPicPr>
          <p:nvPr/>
        </p:nvPicPr>
        <p:blipFill>
          <a:blip r:embed="rId3" cstate="print"/>
          <a:srcRect l="41501" t="66474" r="29360" b="7441"/>
          <a:stretch>
            <a:fillRect/>
          </a:stretch>
        </p:blipFill>
        <p:spPr bwMode="auto">
          <a:xfrm>
            <a:off x="683568" y="2708920"/>
            <a:ext cx="1728192" cy="1368152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2771800" y="1340768"/>
            <a:ext cx="3600400" cy="3888432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868144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7 :  00</a:t>
            </a:r>
            <a:endParaRPr lang="ko-KR" alt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5436096" y="44371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8</a:t>
            </a:r>
            <a:r>
              <a:rPr lang="en-US" altLang="ko-KR" b="1" smtClean="0"/>
              <a:t> :  00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4139952" y="50131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12 :  00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2915816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5</a:t>
            </a:r>
            <a:r>
              <a:rPr lang="en-US" altLang="ko-KR" b="1" smtClean="0"/>
              <a:t> :  00</a:t>
            </a:r>
            <a:endParaRPr lang="ko-KR" alt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2339752" y="32849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9 :  00</a:t>
            </a:r>
            <a:endParaRPr lang="ko-KR" altLang="en-US" b="1"/>
          </a:p>
        </p:txBody>
      </p:sp>
      <p:sp>
        <p:nvSpPr>
          <p:cNvPr id="17" name="TextBox 16"/>
          <p:cNvSpPr txBox="1"/>
          <p:nvPr/>
        </p:nvSpPr>
        <p:spPr>
          <a:xfrm>
            <a:off x="2555776" y="18448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10 :  00</a:t>
            </a:r>
            <a:endParaRPr lang="ko-KR" altLang="en-US" b="1"/>
          </a:p>
        </p:txBody>
      </p:sp>
      <p:sp>
        <p:nvSpPr>
          <p:cNvPr id="18" name="TextBox 17"/>
          <p:cNvSpPr txBox="1"/>
          <p:nvPr/>
        </p:nvSpPr>
        <p:spPr>
          <a:xfrm>
            <a:off x="5004048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A.M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/>
              <a:t>P</a:t>
            </a:r>
            <a:r>
              <a:rPr lang="en-US" altLang="ko-KR" b="1" smtClean="0"/>
              <a:t>.M</a:t>
            </a:r>
          </a:p>
        </p:txBody>
      </p:sp>
      <p:cxnSp>
        <p:nvCxnSpPr>
          <p:cNvPr id="21" name="직선 연결선 20"/>
          <p:cNvCxnSpPr>
            <a:stCxn id="5" idx="0"/>
          </p:cNvCxnSpPr>
          <p:nvPr/>
        </p:nvCxnSpPr>
        <p:spPr>
          <a:xfrm>
            <a:off x="4572000" y="1340768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91880" y="40466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smtClean="0"/>
              <a:t>Josh’s daily life</a:t>
            </a:r>
            <a:endParaRPr lang="ko-KR" altLang="en-US" sz="2000" b="1"/>
          </a:p>
        </p:txBody>
      </p:sp>
      <p:sp>
        <p:nvSpPr>
          <p:cNvPr id="23" name="TextBox 22"/>
          <p:cNvSpPr txBox="1"/>
          <p:nvPr/>
        </p:nvSpPr>
        <p:spPr>
          <a:xfrm>
            <a:off x="251520" y="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Handout</a:t>
            </a:r>
            <a:r>
              <a:rPr kumimoji="1" lang="en-US" altLang="ko-KR" sz="14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-1</a:t>
            </a:r>
            <a:endParaRPr kumimoji="1" lang="ko-KR" altLang="en-US" sz="1400" b="1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131840" y="40466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smtClean="0"/>
              <a:t>___________’s schedule  </a:t>
            </a:r>
            <a:endParaRPr lang="ko-KR" altLang="en-US" sz="2000" b="1"/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395536" y="1268760"/>
          <a:ext cx="4032448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808312"/>
              </a:tblGrid>
              <a:tr h="513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Time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schedule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4901" y="44321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Date : 12/18</a:t>
            </a:r>
            <a:endParaRPr lang="ko-KR" alt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4572000" y="1268760"/>
            <a:ext cx="43204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mtClean="0"/>
              <a:t>Question For example:</a:t>
            </a:r>
          </a:p>
          <a:p>
            <a:pPr>
              <a:lnSpc>
                <a:spcPct val="150000"/>
              </a:lnSpc>
            </a:pPr>
            <a:endParaRPr lang="en-US" altLang="ko-KR"/>
          </a:p>
          <a:p>
            <a:pPr>
              <a:lnSpc>
                <a:spcPct val="150000"/>
              </a:lnSpc>
            </a:pPr>
            <a:r>
              <a:rPr lang="en-US" altLang="ko-KR" smtClean="0"/>
              <a:t>1. Do you have time tomorrow at 7:30 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   in the morning?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2. Can you help me tomorrow at 3:00 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   P.M for a second?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3. Can you come to my party   </a:t>
            </a:r>
          </a:p>
          <a:p>
            <a:pPr>
              <a:lnSpc>
                <a:spcPct val="150000"/>
              </a:lnSpc>
            </a:pPr>
            <a:r>
              <a:rPr lang="en-US" altLang="ko-KR"/>
              <a:t> </a:t>
            </a:r>
            <a:r>
              <a:rPr lang="en-US" altLang="ko-KR" smtClean="0"/>
              <a:t>  tomorrow at 7:00 P.M?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4. Can we meet tomorrow afternoon?</a:t>
            </a:r>
          </a:p>
          <a:p>
            <a:pPr>
              <a:lnSpc>
                <a:spcPct val="150000"/>
              </a:lnSpc>
            </a:pPr>
            <a:r>
              <a:rPr lang="en-US" altLang="ko-KR" smtClean="0"/>
              <a:t>5. Will you be free at 11:30?</a:t>
            </a:r>
          </a:p>
          <a:p>
            <a:pPr>
              <a:lnSpc>
                <a:spcPct val="150000"/>
              </a:lnSpc>
            </a:pP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5661248"/>
            <a:ext cx="8640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3200" i="1" smtClean="0">
                <a:solidFill>
                  <a:srgbClr val="FF0000"/>
                </a:solidFill>
              </a:rPr>
              <a:t>Use </a:t>
            </a:r>
            <a:r>
              <a:rPr lang="en-US" altLang="ko-KR" sz="3200" b="1" i="1" smtClean="0">
                <a:solidFill>
                  <a:srgbClr val="FF0000"/>
                </a:solidFill>
              </a:rPr>
              <a:t>Will be doing</a:t>
            </a:r>
            <a:r>
              <a:rPr lang="en-US" altLang="ko-KR" sz="3200" b="1" smtClean="0">
                <a:solidFill>
                  <a:srgbClr val="FF0000"/>
                </a:solidFill>
              </a:rPr>
              <a:t>  </a:t>
            </a:r>
            <a:r>
              <a:rPr lang="en-US" altLang="ko-KR" sz="3200" smtClean="0">
                <a:solidFill>
                  <a:srgbClr val="FF0000"/>
                </a:solidFill>
              </a:rPr>
              <a:t>and</a:t>
            </a:r>
            <a:r>
              <a:rPr lang="en-US" altLang="ko-KR" sz="3200" b="1" smtClean="0">
                <a:solidFill>
                  <a:srgbClr val="FF0000"/>
                </a:solidFill>
              </a:rPr>
              <a:t>  </a:t>
            </a:r>
            <a:r>
              <a:rPr lang="en-US" altLang="ko-KR" sz="3200" b="1" i="1" smtClean="0">
                <a:solidFill>
                  <a:srgbClr val="FF0000"/>
                </a:solidFill>
              </a:rPr>
              <a:t>will have done</a:t>
            </a:r>
            <a:endParaRPr lang="ko-KR" altLang="en-US" sz="3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화살표 연결선 4"/>
          <p:cNvCxnSpPr/>
          <p:nvPr/>
        </p:nvCxnSpPr>
        <p:spPr>
          <a:xfrm>
            <a:off x="118655" y="2708920"/>
            <a:ext cx="86409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아래쪽 화살표 7"/>
          <p:cNvSpPr/>
          <p:nvPr/>
        </p:nvSpPr>
        <p:spPr>
          <a:xfrm>
            <a:off x="6012160" y="2276872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647047" y="263691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347864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NOW!!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8815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Past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55359" y="5486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Future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1556792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Specific time in the future</a:t>
            </a:r>
            <a:endParaRPr lang="ko-KR" altLang="en-US"/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5266937" y="270892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V="1">
            <a:off x="6128772" y="2708920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5208" y="4315398"/>
            <a:ext cx="13458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Activity 1</a:t>
            </a:r>
            <a:endParaRPr lang="ko-KR" altLang="en-US"/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2339752" y="737300"/>
            <a:ext cx="4032448" cy="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19843" y="4859868"/>
            <a:ext cx="13458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Activity 2</a:t>
            </a:r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445242" y="5661249"/>
            <a:ext cx="80151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ko-KR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I </a:t>
            </a:r>
            <a:r>
              <a:rPr kumimoji="1" lang="en-US" altLang="ko-KR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will be doing </a:t>
            </a:r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Activity 2</a:t>
            </a:r>
            <a:r>
              <a:rPr kumimoji="1" lang="en-US" altLang="ko-KR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in the specific time in the future</a:t>
            </a:r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445242" y="6084004"/>
            <a:ext cx="80151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ko-KR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I </a:t>
            </a:r>
            <a:r>
              <a:rPr kumimoji="1" lang="en-US" altLang="ko-KR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will have done </a:t>
            </a:r>
            <a:r>
              <a:rPr kumimoji="1" lang="en-US" altLang="ko-KR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Activity 1</a:t>
            </a:r>
            <a:r>
              <a:rPr kumimoji="1" lang="en-US" altLang="ko-KR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in the specific time in the future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559</Words>
  <Application>Microsoft Office PowerPoint</Application>
  <PresentationFormat>화면 슬라이드 쇼(4:3)</PresentationFormat>
  <Paragraphs>116</Paragraphs>
  <Slides>9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73</cp:revision>
  <dcterms:created xsi:type="dcterms:W3CDTF">2013-12-16T01:53:51Z</dcterms:created>
  <dcterms:modified xsi:type="dcterms:W3CDTF">2013-12-16T15:01:53Z</dcterms:modified>
</cp:coreProperties>
</file>