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70" r:id="rId10"/>
    <p:sldId id="266" r:id="rId11"/>
    <p:sldId id="269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3D3A63-8641-46D8-B87A-50A3155EDEE2}" type="datetimeFigureOut">
              <a:rPr lang="ko-KR" altLang="en-US" smtClean="0"/>
              <a:t>2014-02-14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D700DA-4D7B-402D-8FE0-5FD444FCD81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Reading Lesson Plan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                                                                  -Jessica JO-</a:t>
            </a:r>
          </a:p>
          <a:p>
            <a:pPr algn="ctr"/>
            <a:r>
              <a:rPr lang="en-US" altLang="ko-KR" sz="4000" dirty="0" smtClean="0"/>
              <a:t>“ A New Life for Trash”</a:t>
            </a:r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● Complete the sentences.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67600" cy="5716746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+mj-lt"/>
              </a:rPr>
              <a:t>3.  According to the passage, which is true</a:t>
            </a:r>
            <a:r>
              <a:rPr lang="en-US" sz="1400" b="1" dirty="0" smtClean="0">
                <a:latin typeface="+mj-lt"/>
              </a:rPr>
              <a:t>?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 </a:t>
            </a:r>
            <a:r>
              <a:rPr lang="ko-KR" altLang="en-US" sz="1400" dirty="0" smtClean="0">
                <a:latin typeface="+mj-lt"/>
              </a:rPr>
              <a:t>   ⓐ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It takes ten years to break down plastic.</a:t>
            </a:r>
            <a:endParaRPr lang="ko-KR" altLang="en-US" sz="1400" dirty="0" smtClean="0">
              <a:latin typeface="+mj-lt"/>
            </a:endParaRPr>
          </a:p>
          <a:p>
            <a:r>
              <a:rPr lang="ko-KR" altLang="en-US" sz="1400" dirty="0" smtClean="0">
                <a:latin typeface="+mj-lt"/>
              </a:rPr>
              <a:t>    ⓑ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Not everything can be recycled.</a:t>
            </a:r>
            <a:endParaRPr lang="ko-KR" altLang="en-US" sz="1400" dirty="0" smtClean="0">
              <a:latin typeface="+mj-lt"/>
            </a:endParaRPr>
          </a:p>
          <a:p>
            <a:r>
              <a:rPr lang="ko-KR" altLang="en-US" sz="1400" dirty="0" smtClean="0">
                <a:latin typeface="+mj-lt"/>
              </a:rPr>
              <a:t>    ⓒ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Glass can be recycled and become sings.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 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b="1" dirty="0" smtClean="0">
                <a:latin typeface="+mj-lt"/>
              </a:rPr>
              <a:t>4. How can we save trees and energy</a:t>
            </a:r>
            <a:r>
              <a:rPr lang="en-US" sz="1400" b="1" dirty="0" smtClean="0">
                <a:latin typeface="+mj-lt"/>
              </a:rPr>
              <a:t>?</a:t>
            </a:r>
          </a:p>
          <a:p>
            <a:r>
              <a:rPr lang="en-US" altLang="ko-KR" sz="1400" b="1" dirty="0" smtClean="0">
                <a:latin typeface="+mj-lt"/>
              </a:rPr>
              <a:t> </a:t>
            </a:r>
            <a:r>
              <a:rPr lang="en-US" altLang="ko-KR" sz="1400" b="1" dirty="0" smtClean="0">
                <a:latin typeface="+mj-lt"/>
              </a:rPr>
              <a:t>   </a:t>
            </a:r>
            <a:r>
              <a:rPr lang="ko-KR" altLang="en-US" sz="1400" dirty="0" smtClean="0">
                <a:latin typeface="+mj-lt"/>
              </a:rPr>
              <a:t>ⓐ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by recycling paper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    </a:t>
            </a:r>
            <a:r>
              <a:rPr lang="ko-KR" altLang="en-US" sz="1400" dirty="0" smtClean="0">
                <a:latin typeface="+mj-lt"/>
              </a:rPr>
              <a:t>ⓑ</a:t>
            </a:r>
            <a:r>
              <a:rPr lang="en-US" sz="1400" dirty="0" smtClean="0">
                <a:latin typeface="+mj-lt"/>
              </a:rPr>
              <a:t> by collecting glass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    </a:t>
            </a:r>
            <a:r>
              <a:rPr lang="ko-KR" altLang="en-US" sz="1400" dirty="0" smtClean="0">
                <a:latin typeface="+mj-lt"/>
              </a:rPr>
              <a:t>ⓒ</a:t>
            </a:r>
            <a:r>
              <a:rPr lang="en-US" sz="1400" dirty="0" smtClean="0">
                <a:latin typeface="+mj-lt"/>
              </a:rPr>
              <a:t> by making furniture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 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b="1" dirty="0" smtClean="0">
                <a:latin typeface="+mj-lt"/>
              </a:rPr>
              <a:t>5. Which sentence best tells about recycling?</a:t>
            </a:r>
            <a:endParaRPr lang="ko-KR" altLang="en-US" sz="1400" dirty="0" smtClean="0">
              <a:latin typeface="+mj-lt"/>
            </a:endParaRPr>
          </a:p>
          <a:p>
            <a:r>
              <a:rPr lang="en-US" altLang="ko-KR" sz="1400" dirty="0" smtClean="0">
                <a:latin typeface="+mj-lt"/>
              </a:rPr>
              <a:t>    </a:t>
            </a:r>
            <a:r>
              <a:rPr lang="ko-KR" altLang="en-US" sz="1400" dirty="0" smtClean="0">
                <a:latin typeface="+mj-lt"/>
              </a:rPr>
              <a:t>ⓐ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It means not taking something new.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    </a:t>
            </a:r>
            <a:r>
              <a:rPr lang="ko-KR" altLang="en-US" sz="1400" dirty="0" smtClean="0">
                <a:latin typeface="+mj-lt"/>
              </a:rPr>
              <a:t>ⓑ</a:t>
            </a:r>
            <a:r>
              <a:rPr lang="en-US" sz="1400" dirty="0" smtClean="0">
                <a:latin typeface="+mj-lt"/>
              </a:rPr>
              <a:t> It means giving something old getting something new.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    </a:t>
            </a:r>
            <a:r>
              <a:rPr lang="ko-KR" altLang="en-US" sz="1400" dirty="0" smtClean="0">
                <a:latin typeface="+mj-lt"/>
              </a:rPr>
              <a:t>ⓒ</a:t>
            </a:r>
            <a:r>
              <a:rPr lang="en-US" sz="1400" dirty="0" smtClean="0">
                <a:latin typeface="+mj-lt"/>
              </a:rPr>
              <a:t> It means taking something old and making it new</a:t>
            </a:r>
            <a:r>
              <a:rPr lang="en-US" sz="1400" dirty="0" smtClean="0">
                <a:latin typeface="+mj-lt"/>
              </a:rPr>
              <a:t>.</a:t>
            </a:r>
          </a:p>
          <a:p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 </a:t>
            </a:r>
            <a:r>
              <a:rPr lang="en-US" sz="1400" b="1" dirty="0" smtClean="0"/>
              <a:t>6. What does plastic NOT become after recycling?</a:t>
            </a:r>
            <a:endParaRPr lang="ko-KR" altLang="en-US" sz="1400" dirty="0" smtClean="0"/>
          </a:p>
          <a:p>
            <a:r>
              <a:rPr lang="en-US" sz="1400" dirty="0" smtClean="0"/>
              <a:t>   </a:t>
            </a:r>
            <a:r>
              <a:rPr lang="ko-KR" altLang="en-US" sz="1400" dirty="0" smtClean="0"/>
              <a:t> ⓐ</a:t>
            </a:r>
            <a:r>
              <a:rPr lang="en-US" sz="1400" dirty="0" smtClean="0"/>
              <a:t> </a:t>
            </a:r>
            <a:r>
              <a:rPr lang="en-US" sz="1400" dirty="0" smtClean="0"/>
              <a:t>a piece of furniture</a:t>
            </a:r>
            <a:endParaRPr lang="ko-KR" altLang="en-US" sz="1400" dirty="0" smtClean="0"/>
          </a:p>
          <a:p>
            <a:r>
              <a:rPr lang="en-US" sz="1400" dirty="0" smtClean="0"/>
              <a:t>    </a:t>
            </a:r>
            <a:r>
              <a:rPr lang="ko-KR" altLang="en-US" sz="1400" dirty="0" smtClean="0"/>
              <a:t>ⓑ</a:t>
            </a:r>
            <a:r>
              <a:rPr lang="en-US" sz="1400" dirty="0" smtClean="0"/>
              <a:t> signs on the roads</a:t>
            </a:r>
            <a:endParaRPr lang="ko-KR" altLang="en-US" sz="1400" dirty="0" smtClean="0"/>
          </a:p>
          <a:p>
            <a:r>
              <a:rPr lang="en-US" sz="1400" dirty="0" smtClean="0"/>
              <a:t>    </a:t>
            </a:r>
            <a:r>
              <a:rPr lang="ko-KR" altLang="en-US" sz="1400" dirty="0" smtClean="0"/>
              <a:t>ⓒ</a:t>
            </a:r>
            <a:r>
              <a:rPr lang="en-US" sz="1400" dirty="0" smtClean="0"/>
              <a:t> trees</a:t>
            </a:r>
            <a:endParaRPr lang="ko-KR" altLang="en-US" sz="1400" dirty="0" smtClean="0"/>
          </a:p>
          <a:p>
            <a:endParaRPr lang="ko-KR" alt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● Complete the sentences.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7467600" cy="5716746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+mj-lt"/>
              </a:rPr>
              <a:t>3.  According to the passage, which is true</a:t>
            </a:r>
            <a:r>
              <a:rPr lang="en-US" sz="1400" b="1" dirty="0" smtClean="0">
                <a:latin typeface="+mj-lt"/>
              </a:rPr>
              <a:t>?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 </a:t>
            </a:r>
            <a:r>
              <a:rPr lang="ko-KR" altLang="en-US" sz="1400" dirty="0" smtClean="0">
                <a:latin typeface="+mj-lt"/>
              </a:rPr>
              <a:t>   ⓐ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It takes ten years to break down plastic.</a:t>
            </a:r>
            <a:endParaRPr lang="ko-KR" altLang="en-US" sz="1400" dirty="0" smtClean="0">
              <a:latin typeface="+mj-lt"/>
            </a:endParaRPr>
          </a:p>
          <a:p>
            <a:r>
              <a:rPr lang="ko-KR" altLang="en-US" sz="1400" dirty="0" smtClean="0">
                <a:solidFill>
                  <a:schemeClr val="accent1"/>
                </a:solidFill>
                <a:latin typeface="+mj-lt"/>
              </a:rPr>
              <a:t>   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j-lt"/>
              </a:rPr>
              <a:t>ⓑ</a:t>
            </a:r>
            <a:r>
              <a:rPr lang="en-US" sz="14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+mj-lt"/>
              </a:rPr>
              <a:t>Not everything can be recycled.</a:t>
            </a:r>
            <a:endParaRPr lang="ko-KR" altLang="en-US" sz="1400" b="1" dirty="0" smtClean="0">
              <a:solidFill>
                <a:schemeClr val="accent1"/>
              </a:solidFill>
              <a:latin typeface="+mj-lt"/>
            </a:endParaRPr>
          </a:p>
          <a:p>
            <a:r>
              <a:rPr lang="ko-KR" altLang="en-US" sz="1400" dirty="0" smtClean="0">
                <a:latin typeface="+mj-lt"/>
              </a:rPr>
              <a:t>    ⓒ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Glass can be recycled and become sings.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 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b="1" dirty="0" smtClean="0">
                <a:latin typeface="+mj-lt"/>
              </a:rPr>
              <a:t>4. How can we save trees and energy</a:t>
            </a:r>
            <a:r>
              <a:rPr lang="en-US" sz="1400" b="1" dirty="0" smtClean="0">
                <a:latin typeface="+mj-lt"/>
              </a:rPr>
              <a:t>?</a:t>
            </a:r>
          </a:p>
          <a:p>
            <a:r>
              <a:rPr lang="en-US" altLang="ko-KR" sz="1400" b="1" dirty="0" smtClean="0">
                <a:latin typeface="+mj-lt"/>
              </a:rPr>
              <a:t> </a:t>
            </a:r>
            <a:r>
              <a:rPr lang="en-US" altLang="ko-KR" sz="1400" b="1" dirty="0" smtClean="0">
                <a:latin typeface="+mj-lt"/>
              </a:rPr>
              <a:t>  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j-lt"/>
              </a:rPr>
              <a:t>ⓐ</a:t>
            </a:r>
            <a:r>
              <a:rPr lang="en-US" sz="14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chemeClr val="accent1"/>
                </a:solidFill>
                <a:latin typeface="+mj-lt"/>
              </a:rPr>
              <a:t>by recycling paper</a:t>
            </a:r>
            <a:endParaRPr lang="ko-KR" altLang="en-US" sz="1400" b="1" dirty="0" smtClean="0">
              <a:solidFill>
                <a:schemeClr val="accent1"/>
              </a:solidFill>
              <a:latin typeface="+mj-lt"/>
            </a:endParaRPr>
          </a:p>
          <a:p>
            <a:r>
              <a:rPr lang="en-US" sz="1400" dirty="0" smtClean="0">
                <a:latin typeface="+mj-lt"/>
              </a:rPr>
              <a:t>    </a:t>
            </a:r>
            <a:r>
              <a:rPr lang="ko-KR" altLang="en-US" sz="1400" dirty="0" smtClean="0">
                <a:latin typeface="+mj-lt"/>
              </a:rPr>
              <a:t>ⓑ</a:t>
            </a:r>
            <a:r>
              <a:rPr lang="en-US" sz="1400" dirty="0" smtClean="0">
                <a:latin typeface="+mj-lt"/>
              </a:rPr>
              <a:t> by collecting glass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    </a:t>
            </a:r>
            <a:r>
              <a:rPr lang="ko-KR" altLang="en-US" sz="1400" dirty="0" smtClean="0">
                <a:latin typeface="+mj-lt"/>
              </a:rPr>
              <a:t>ⓒ</a:t>
            </a:r>
            <a:r>
              <a:rPr lang="en-US" sz="1400" dirty="0" smtClean="0">
                <a:latin typeface="+mj-lt"/>
              </a:rPr>
              <a:t> by making furniture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 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b="1" dirty="0" smtClean="0">
                <a:latin typeface="+mj-lt"/>
              </a:rPr>
              <a:t>5. Which sentence best tells about recycling?</a:t>
            </a:r>
            <a:endParaRPr lang="ko-KR" altLang="en-US" sz="1400" dirty="0" smtClean="0">
              <a:latin typeface="+mj-lt"/>
            </a:endParaRPr>
          </a:p>
          <a:p>
            <a:r>
              <a:rPr lang="en-US" altLang="ko-KR" sz="1400" dirty="0" smtClean="0">
                <a:latin typeface="+mj-lt"/>
              </a:rPr>
              <a:t>    </a:t>
            </a:r>
            <a:r>
              <a:rPr lang="ko-KR" altLang="en-US" sz="1400" dirty="0" smtClean="0">
                <a:latin typeface="+mj-lt"/>
              </a:rPr>
              <a:t>ⓐ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It means not taking something new.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    </a:t>
            </a:r>
            <a:r>
              <a:rPr lang="ko-KR" altLang="en-US" sz="1400" dirty="0" smtClean="0">
                <a:latin typeface="+mj-lt"/>
              </a:rPr>
              <a:t>ⓑ</a:t>
            </a:r>
            <a:r>
              <a:rPr lang="en-US" sz="1400" dirty="0" smtClean="0">
                <a:latin typeface="+mj-lt"/>
              </a:rPr>
              <a:t> It means giving something old getting something new.</a:t>
            </a:r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    </a:t>
            </a:r>
            <a:r>
              <a:rPr lang="ko-KR" altLang="en-US" sz="1400" b="1" dirty="0" smtClean="0">
                <a:solidFill>
                  <a:schemeClr val="accent1"/>
                </a:solidFill>
                <a:latin typeface="+mj-lt"/>
              </a:rPr>
              <a:t>ⓒ</a:t>
            </a:r>
            <a:r>
              <a:rPr lang="en-US" sz="1400" b="1" dirty="0" smtClean="0">
                <a:solidFill>
                  <a:schemeClr val="accent1"/>
                </a:solidFill>
                <a:latin typeface="+mj-lt"/>
              </a:rPr>
              <a:t> It means taking something old and making it new</a:t>
            </a:r>
            <a:r>
              <a:rPr lang="en-US" sz="1400" b="1" dirty="0" smtClean="0">
                <a:solidFill>
                  <a:schemeClr val="accent1"/>
                </a:solidFill>
                <a:latin typeface="+mj-lt"/>
              </a:rPr>
              <a:t>.</a:t>
            </a:r>
          </a:p>
          <a:p>
            <a:endParaRPr lang="ko-KR" altLang="en-US" sz="1400" dirty="0" smtClean="0">
              <a:latin typeface="+mj-lt"/>
            </a:endParaRPr>
          </a:p>
          <a:p>
            <a:r>
              <a:rPr lang="en-US" sz="1400" dirty="0" smtClean="0">
                <a:latin typeface="+mj-lt"/>
              </a:rPr>
              <a:t> </a:t>
            </a:r>
            <a:r>
              <a:rPr lang="en-US" sz="1400" b="1" dirty="0" smtClean="0"/>
              <a:t>6. What does plastic NOT become after recycling?</a:t>
            </a:r>
            <a:endParaRPr lang="ko-KR" altLang="en-US" sz="1400" dirty="0" smtClean="0"/>
          </a:p>
          <a:p>
            <a:r>
              <a:rPr lang="en-US" sz="1400" dirty="0" smtClean="0"/>
              <a:t>   </a:t>
            </a:r>
            <a:r>
              <a:rPr lang="ko-KR" altLang="en-US" sz="1400" dirty="0" smtClean="0"/>
              <a:t> ⓐ</a:t>
            </a:r>
            <a:r>
              <a:rPr lang="en-US" sz="1400" dirty="0" smtClean="0"/>
              <a:t> </a:t>
            </a:r>
            <a:r>
              <a:rPr lang="en-US" sz="1400" dirty="0" smtClean="0"/>
              <a:t>a piece of furniture</a:t>
            </a:r>
            <a:endParaRPr lang="ko-KR" altLang="en-US" sz="1400" dirty="0" smtClean="0"/>
          </a:p>
          <a:p>
            <a:r>
              <a:rPr lang="en-US" sz="1400" dirty="0" smtClean="0"/>
              <a:t>    </a:t>
            </a:r>
            <a:r>
              <a:rPr lang="ko-KR" altLang="en-US" sz="1400" dirty="0" smtClean="0"/>
              <a:t>ⓑ</a:t>
            </a:r>
            <a:r>
              <a:rPr lang="en-US" sz="1400" dirty="0" smtClean="0"/>
              <a:t> signs on the roads</a:t>
            </a:r>
            <a:endParaRPr lang="ko-KR" altLang="en-US" sz="1400" dirty="0" smtClean="0"/>
          </a:p>
          <a:p>
            <a:r>
              <a:rPr lang="en-US" sz="1400" dirty="0" smtClean="0"/>
              <a:t>    </a:t>
            </a:r>
            <a:r>
              <a:rPr lang="ko-KR" altLang="en-US" sz="1400" b="1" dirty="0" smtClean="0">
                <a:solidFill>
                  <a:schemeClr val="accent1"/>
                </a:solidFill>
              </a:rPr>
              <a:t>ⓒ</a:t>
            </a:r>
            <a:r>
              <a:rPr lang="en-US" sz="1400" b="1" dirty="0" smtClean="0">
                <a:solidFill>
                  <a:schemeClr val="accent1"/>
                </a:solidFill>
              </a:rPr>
              <a:t> trees</a:t>
            </a:r>
            <a:endParaRPr lang="ko-KR" altLang="en-US" sz="1400" b="1" dirty="0" smtClean="0">
              <a:solidFill>
                <a:schemeClr val="accent1"/>
              </a:solidFill>
            </a:endParaRPr>
          </a:p>
          <a:p>
            <a:endParaRPr lang="ko-KR" altLang="en-US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164307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●Choose the correct answers  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                                            (</a:t>
            </a:r>
            <a:r>
              <a:rPr lang="en-US" sz="2800" b="1" dirty="0" smtClean="0"/>
              <a:t>True/ False)</a:t>
            </a:r>
            <a:r>
              <a:rPr lang="ko-KR" altLang="en-US" sz="2800" dirty="0" smtClean="0"/>
              <a:t/>
            </a:r>
            <a:br>
              <a:rPr lang="ko-KR" altLang="en-US" sz="2800" dirty="0" smtClean="0"/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/>
              <a:t>recycling, you can keep the Earth clean.                                                                                  </a:t>
            </a:r>
            <a:endParaRPr lang="ko-KR" altLang="en-US" dirty="0" smtClean="0"/>
          </a:p>
          <a:p>
            <a:r>
              <a:rPr lang="en-US" dirty="0" smtClean="0"/>
              <a:t> </a:t>
            </a:r>
            <a:r>
              <a:rPr lang="en-US" dirty="0" smtClean="0"/>
              <a:t>       </a:t>
            </a:r>
            <a:endParaRPr lang="ko-KR" altLang="en-US" dirty="0" smtClean="0"/>
          </a:p>
          <a:p>
            <a:r>
              <a:rPr lang="en-US" dirty="0" smtClean="0"/>
              <a:t>All the garbage could be recycled.                                                                                                 </a:t>
            </a:r>
            <a:endParaRPr lang="ko-KR" altLang="en-US" dirty="0" smtClean="0"/>
          </a:p>
          <a:p>
            <a:r>
              <a:rPr lang="en-US" dirty="0" smtClean="0"/>
              <a:t> </a:t>
            </a:r>
            <a:endParaRPr lang="ko-KR" altLang="en-US" dirty="0" smtClean="0"/>
          </a:p>
          <a:p>
            <a:r>
              <a:rPr lang="en-US" dirty="0" smtClean="0"/>
              <a:t>Recycled </a:t>
            </a:r>
            <a:r>
              <a:rPr lang="en-US" dirty="0" smtClean="0"/>
              <a:t>plastic can become garbage cans.                                                                                  </a:t>
            </a:r>
            <a:endParaRPr lang="ko-KR" altLang="en-US" dirty="0" smtClean="0"/>
          </a:p>
          <a:p>
            <a:r>
              <a:rPr lang="en-US" dirty="0" smtClean="0"/>
              <a:t> </a:t>
            </a:r>
            <a:endParaRPr lang="ko-KR" altLang="en-US" dirty="0" smtClean="0"/>
          </a:p>
          <a:p>
            <a:r>
              <a:rPr lang="en-US" dirty="0" smtClean="0"/>
              <a:t>Glass cannot be recycled.                                                                                                              </a:t>
            </a:r>
            <a:endParaRPr lang="ko-KR" altLang="en-US" dirty="0" smtClean="0"/>
          </a:p>
          <a:p>
            <a:r>
              <a:rPr 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●Choose the correct answers  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</a:t>
            </a:r>
            <a:r>
              <a:rPr lang="en-US" sz="2800" b="1" dirty="0" smtClean="0"/>
              <a:t>                                            (</a:t>
            </a:r>
            <a:r>
              <a:rPr lang="en-US" sz="2800" b="1" dirty="0" smtClean="0"/>
              <a:t>True/ False)</a:t>
            </a:r>
            <a:r>
              <a:rPr lang="ko-KR" altLang="en-US" sz="2800" dirty="0" smtClean="0"/>
              <a:t/>
            </a:r>
            <a:br>
              <a:rPr lang="ko-KR" altLang="en-US" sz="2800" dirty="0" smtClean="0"/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smtClean="0"/>
              <a:t>recycling, you can keep the Earth clean.                                                                                  </a:t>
            </a:r>
            <a:endParaRPr lang="ko-KR" altLang="en-US" dirty="0" smtClean="0"/>
          </a:p>
          <a:p>
            <a:pPr algn="r"/>
            <a:r>
              <a:rPr lang="en-US" dirty="0" smtClean="0"/>
              <a:t> 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True</a:t>
            </a:r>
            <a:endParaRPr lang="ko-KR" alt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All the garbage could be recycled.                                                                                                 </a:t>
            </a:r>
            <a:endParaRPr lang="ko-KR" altLang="en-US" dirty="0" smtClean="0"/>
          </a:p>
          <a:p>
            <a:pPr algn="r"/>
            <a:r>
              <a:rPr lang="en-US" dirty="0" smtClean="0"/>
              <a:t> 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False</a:t>
            </a:r>
            <a:endParaRPr lang="ko-KR" alt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Recycled </a:t>
            </a:r>
            <a:r>
              <a:rPr lang="en-US" dirty="0" smtClean="0"/>
              <a:t>plastic can become garbage cans.                                                                                  </a:t>
            </a:r>
            <a:endParaRPr lang="ko-KR" altLang="en-US" dirty="0" smtClean="0"/>
          </a:p>
          <a:p>
            <a:pPr algn="r"/>
            <a:r>
              <a:rPr lang="en-US" dirty="0" smtClean="0"/>
              <a:t> 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True</a:t>
            </a:r>
            <a:endParaRPr lang="ko-KR" alt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Glass cannot be recycled.                                                                                                              </a:t>
            </a:r>
            <a:endParaRPr lang="ko-KR" altLang="en-US" dirty="0" smtClean="0"/>
          </a:p>
          <a:p>
            <a:pPr algn="r"/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False</a:t>
            </a:r>
            <a:endParaRPr lang="ko-KR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n-US" b="1" dirty="0" smtClean="0"/>
              <a:t>● </a:t>
            </a:r>
            <a:r>
              <a:rPr lang="en-US" b="1" dirty="0" smtClean="0"/>
              <a:t>Complete the graphic organizer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1300" b="1" dirty="0" smtClean="0">
              <a:latin typeface="+mj-lt"/>
            </a:endParaRPr>
          </a:p>
          <a:p>
            <a:endParaRPr lang="en-US" altLang="ko-KR" sz="1300" b="1" dirty="0" smtClean="0">
              <a:latin typeface="+mj-lt"/>
            </a:endParaRPr>
          </a:p>
          <a:p>
            <a:pPr lvl="0"/>
            <a:endParaRPr lang="en-US" sz="1300" b="1" dirty="0" smtClean="0">
              <a:latin typeface="+mj-lt"/>
            </a:endParaRPr>
          </a:p>
          <a:p>
            <a:pPr lvl="0"/>
            <a:endParaRPr lang="en-US" sz="1300" b="1" dirty="0" smtClean="0"/>
          </a:p>
          <a:p>
            <a:pPr lvl="0"/>
            <a:r>
              <a:rPr lang="en-US" sz="1300" b="1" dirty="0" smtClean="0"/>
              <a:t>★ </a:t>
            </a:r>
            <a:r>
              <a:rPr lang="en-US" sz="1300" b="1" dirty="0" smtClean="0">
                <a:latin typeface="+mj-lt"/>
              </a:rPr>
              <a:t>turns </a:t>
            </a:r>
            <a:r>
              <a:rPr lang="en-US" sz="1300" b="1" dirty="0" smtClean="0">
                <a:latin typeface="+mj-lt"/>
              </a:rPr>
              <a:t>into a big garbage can                   </a:t>
            </a:r>
            <a:r>
              <a:rPr lang="en-US" sz="1300" b="1" dirty="0" smtClean="0">
                <a:latin typeface="+mj-lt"/>
              </a:rPr>
              <a:t>★ become </a:t>
            </a:r>
            <a:r>
              <a:rPr lang="en-US" sz="1300" b="1" dirty="0" smtClean="0">
                <a:latin typeface="+mj-lt"/>
              </a:rPr>
              <a:t>furniture or signs on the road</a:t>
            </a:r>
            <a:endParaRPr lang="ko-KR" altLang="en-US" sz="1300" b="1" dirty="0" smtClean="0">
              <a:latin typeface="+mj-lt"/>
            </a:endParaRPr>
          </a:p>
          <a:p>
            <a:r>
              <a:rPr lang="en-US" sz="1300" b="1" dirty="0" smtClean="0">
                <a:latin typeface="+mj-lt"/>
              </a:rPr>
              <a:t> </a:t>
            </a:r>
            <a:endParaRPr lang="ko-KR" altLang="en-US" sz="1300" b="1" dirty="0" smtClean="0">
              <a:latin typeface="+mj-lt"/>
            </a:endParaRPr>
          </a:p>
          <a:p>
            <a:pPr lvl="0"/>
            <a:r>
              <a:rPr lang="en-US" sz="1300" b="1" dirty="0" smtClean="0"/>
              <a:t>★ </a:t>
            </a:r>
            <a:r>
              <a:rPr lang="en-US" sz="1300" b="1" dirty="0" smtClean="0">
                <a:latin typeface="+mj-lt"/>
              </a:rPr>
              <a:t>needs </a:t>
            </a:r>
            <a:r>
              <a:rPr lang="en-US" sz="1300" b="1" dirty="0" smtClean="0">
                <a:latin typeface="+mj-lt"/>
              </a:rPr>
              <a:t>a long time to rot away                 </a:t>
            </a:r>
            <a:r>
              <a:rPr lang="en-US" sz="1300" b="1" dirty="0" smtClean="0">
                <a:latin typeface="+mj-lt"/>
              </a:rPr>
              <a:t>★ </a:t>
            </a:r>
            <a:r>
              <a:rPr lang="en-US" sz="1300" b="1" dirty="0" smtClean="0">
                <a:latin typeface="+mj-lt"/>
              </a:rPr>
              <a:t>become a clean planet</a:t>
            </a:r>
            <a:endParaRPr lang="ko-KR" altLang="en-US" sz="1300" b="1" dirty="0" smtClean="0">
              <a:latin typeface="+mj-lt"/>
            </a:endParaRPr>
          </a:p>
          <a:p>
            <a:r>
              <a:rPr lang="en-US" dirty="0" smtClean="0"/>
              <a:t>                      </a:t>
            </a:r>
            <a:endParaRPr lang="ko-KR" altLang="en-US" dirty="0" smtClean="0"/>
          </a:p>
          <a:p>
            <a:endParaRPr lang="ko-KR" altLang="en-US" dirty="0">
              <a:latin typeface="+mj-lt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2714612" y="1142984"/>
            <a:ext cx="3143272" cy="4286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Plastic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Water Bottle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ko-KR" altLang="en-US" sz="14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85786" y="1857364"/>
            <a:ext cx="3000396" cy="30718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pPr algn="ctr"/>
            <a:r>
              <a:rPr lang="en-US" sz="1400" b="1" dirty="0" smtClean="0"/>
              <a:t>If </a:t>
            </a:r>
            <a:r>
              <a:rPr lang="en-US" sz="1400" b="1" dirty="0"/>
              <a:t>you don’t recycle</a:t>
            </a:r>
            <a:endParaRPr lang="ko-KR" altLang="en-US" sz="1400" b="1" dirty="0"/>
          </a:p>
          <a:p>
            <a:r>
              <a:rPr lang="en-US" sz="1400" b="1" dirty="0"/>
              <a:t> </a:t>
            </a:r>
            <a:endParaRPr lang="ko-KR" altLang="en-US" sz="1400" b="1" dirty="0"/>
          </a:p>
          <a:p>
            <a:r>
              <a:rPr lang="en-US" sz="1400" b="1" dirty="0"/>
              <a:t> </a:t>
            </a:r>
            <a:endParaRPr lang="ko-KR" altLang="en-US" sz="1400" b="1" dirty="0"/>
          </a:p>
          <a:p>
            <a:r>
              <a:rPr lang="en-US" sz="1400" b="1" dirty="0"/>
              <a:t>●Plastic </a:t>
            </a:r>
            <a:r>
              <a:rPr lang="en-US" sz="1400" b="1" dirty="0" smtClean="0"/>
              <a:t>___________________</a:t>
            </a:r>
          </a:p>
          <a:p>
            <a:endParaRPr lang="en-US" sz="1400" b="1" dirty="0"/>
          </a:p>
          <a:p>
            <a:r>
              <a:rPr lang="en-US" sz="1400" b="1" dirty="0" smtClean="0"/>
              <a:t>__________________</a:t>
            </a:r>
            <a:endParaRPr lang="ko-KR" altLang="en-US" sz="1400" b="1" dirty="0"/>
          </a:p>
          <a:p>
            <a:r>
              <a:rPr lang="en-US" sz="1400" b="1" dirty="0"/>
              <a:t> </a:t>
            </a:r>
            <a:endParaRPr lang="ko-KR" altLang="en-US" sz="1400" b="1" dirty="0"/>
          </a:p>
          <a:p>
            <a:r>
              <a:rPr lang="en-US" sz="1400" b="1" dirty="0"/>
              <a:t> </a:t>
            </a:r>
            <a:endParaRPr lang="ko-KR" altLang="en-US" sz="1400" b="1" dirty="0"/>
          </a:p>
          <a:p>
            <a:r>
              <a:rPr lang="en-US" sz="1400" b="1" dirty="0"/>
              <a:t> </a:t>
            </a:r>
            <a:endParaRPr lang="ko-KR" altLang="en-US" sz="1400" b="1" dirty="0"/>
          </a:p>
          <a:p>
            <a:r>
              <a:rPr lang="en-US" sz="1400" b="1" dirty="0"/>
              <a:t>●The Earth </a:t>
            </a:r>
            <a:r>
              <a:rPr lang="en-US" sz="1400" b="1" dirty="0" smtClean="0"/>
              <a:t>________________</a:t>
            </a:r>
          </a:p>
          <a:p>
            <a:endParaRPr lang="en-US" sz="1400" b="1" dirty="0"/>
          </a:p>
          <a:p>
            <a:r>
              <a:rPr lang="en-US" sz="1400" b="1" dirty="0" smtClean="0"/>
              <a:t>____________________________</a:t>
            </a:r>
            <a:endParaRPr lang="ko-KR" altLang="en-US" sz="1400" b="1" dirty="0"/>
          </a:p>
          <a:p>
            <a:r>
              <a:rPr lang="en-US" dirty="0"/>
              <a:t> </a:t>
            </a:r>
            <a:endParaRPr lang="ko-KR" altLang="en-US" dirty="0"/>
          </a:p>
          <a:p>
            <a:r>
              <a:rPr lang="en-US" dirty="0"/>
              <a:t> </a:t>
            </a:r>
            <a:endParaRPr lang="ko-KR" altLang="en-US" dirty="0"/>
          </a:p>
          <a:p>
            <a:r>
              <a:rPr lang="en-US" dirty="0"/>
              <a:t> </a:t>
            </a:r>
            <a:endParaRPr lang="ko-KR" altLang="en-US" dirty="0"/>
          </a:p>
          <a:p>
            <a:pPr algn="ctr"/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429124" y="1857364"/>
            <a:ext cx="3000396" cy="30718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If </a:t>
            </a:r>
            <a:r>
              <a:rPr lang="en-US" sz="1400" b="1" dirty="0">
                <a:latin typeface="+mj-lt"/>
              </a:rPr>
              <a:t>you recycle</a:t>
            </a:r>
            <a:endParaRPr lang="ko-KR" altLang="en-US" sz="1400" b="1" dirty="0">
              <a:latin typeface="+mj-lt"/>
            </a:endParaRPr>
          </a:p>
          <a:p>
            <a:pPr algn="ctr"/>
            <a:r>
              <a:rPr lang="en-US" sz="1400" b="1" dirty="0">
                <a:latin typeface="+mj-lt"/>
              </a:rPr>
              <a:t> </a:t>
            </a:r>
            <a:endParaRPr lang="ko-KR" altLang="en-US" sz="1400" b="1" dirty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r>
              <a:rPr lang="en-US" sz="1400" b="1" dirty="0" smtClean="0">
                <a:latin typeface="+mj-lt"/>
              </a:rPr>
              <a:t>●</a:t>
            </a:r>
            <a:r>
              <a:rPr lang="en-US" sz="1400" b="1" dirty="0">
                <a:latin typeface="+mj-lt"/>
              </a:rPr>
              <a:t>Plastic</a:t>
            </a:r>
            <a:r>
              <a:rPr lang="en-US" sz="1400" b="1" dirty="0" smtClean="0">
                <a:latin typeface="+mj-lt"/>
              </a:rPr>
              <a:t>____________________</a:t>
            </a:r>
          </a:p>
          <a:p>
            <a:endParaRPr lang="en-US" sz="1400" b="1" dirty="0">
              <a:latin typeface="+mj-lt"/>
            </a:endParaRPr>
          </a:p>
          <a:p>
            <a:r>
              <a:rPr lang="en-US" sz="1400" b="1" dirty="0" smtClean="0">
                <a:latin typeface="+mj-lt"/>
              </a:rPr>
              <a:t>____________________</a:t>
            </a:r>
            <a:endParaRPr lang="ko-KR" altLang="en-US" sz="1400" b="1" dirty="0">
              <a:latin typeface="+mj-lt"/>
            </a:endParaRPr>
          </a:p>
          <a:p>
            <a:r>
              <a:rPr lang="en-US" sz="1400" b="1" dirty="0">
                <a:latin typeface="+mj-lt"/>
              </a:rPr>
              <a:t> </a:t>
            </a:r>
          </a:p>
          <a:p>
            <a:r>
              <a:rPr lang="en-US" sz="1400" b="1" dirty="0">
                <a:latin typeface="+mj-lt"/>
              </a:rPr>
              <a:t> </a:t>
            </a:r>
            <a:endParaRPr lang="en-US" sz="1400" b="1" dirty="0" smtClean="0">
              <a:latin typeface="+mj-lt"/>
            </a:endParaRPr>
          </a:p>
          <a:p>
            <a:endParaRPr lang="ko-KR" altLang="en-US" sz="1400" b="1" dirty="0">
              <a:latin typeface="+mj-lt"/>
            </a:endParaRPr>
          </a:p>
          <a:p>
            <a:r>
              <a:rPr lang="en-US" sz="1400" b="1" dirty="0">
                <a:latin typeface="+mj-lt"/>
              </a:rPr>
              <a:t>●The Earth</a:t>
            </a:r>
            <a:r>
              <a:rPr lang="en-US" sz="1400" b="1" dirty="0" smtClean="0">
                <a:latin typeface="+mj-lt"/>
              </a:rPr>
              <a:t>________________</a:t>
            </a:r>
          </a:p>
          <a:p>
            <a:endParaRPr lang="en-US" sz="1400" b="1" dirty="0">
              <a:latin typeface="+mj-lt"/>
            </a:endParaRPr>
          </a:p>
          <a:p>
            <a:r>
              <a:rPr lang="en-US" sz="1400" b="1" dirty="0" smtClean="0">
                <a:latin typeface="+mj-lt"/>
              </a:rPr>
              <a:t>____________________</a:t>
            </a:r>
            <a:endParaRPr lang="ko-KR" altLang="en-US" sz="1400" b="1" dirty="0">
              <a:latin typeface="+mj-lt"/>
            </a:endParaRPr>
          </a:p>
          <a:p>
            <a:pPr algn="ctr"/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en-US" b="1" dirty="0" smtClean="0"/>
              <a:t>● </a:t>
            </a:r>
            <a:r>
              <a:rPr lang="en-US" b="1" dirty="0" smtClean="0"/>
              <a:t>Complete the graphic organizer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1300" b="1" dirty="0" smtClean="0">
              <a:latin typeface="+mj-lt"/>
            </a:endParaRPr>
          </a:p>
          <a:p>
            <a:endParaRPr lang="en-US" altLang="ko-KR" sz="1300" b="1" dirty="0" smtClean="0">
              <a:latin typeface="+mj-lt"/>
            </a:endParaRPr>
          </a:p>
          <a:p>
            <a:pPr lvl="0"/>
            <a:endParaRPr lang="en-US" sz="1300" b="1" dirty="0" smtClean="0">
              <a:latin typeface="+mj-lt"/>
            </a:endParaRPr>
          </a:p>
          <a:p>
            <a:pPr lvl="0"/>
            <a:endParaRPr lang="en-US" sz="1300" b="1" dirty="0" smtClean="0"/>
          </a:p>
          <a:p>
            <a:pPr lvl="0"/>
            <a:r>
              <a:rPr lang="en-US" sz="1300" b="1" dirty="0" smtClean="0"/>
              <a:t>★ </a:t>
            </a:r>
            <a:r>
              <a:rPr lang="en-US" sz="1300" b="1" dirty="0" smtClean="0">
                <a:latin typeface="+mj-lt"/>
              </a:rPr>
              <a:t>turns </a:t>
            </a:r>
            <a:r>
              <a:rPr lang="en-US" sz="1300" b="1" dirty="0" smtClean="0">
                <a:latin typeface="+mj-lt"/>
              </a:rPr>
              <a:t>into a big garbage can                   </a:t>
            </a:r>
            <a:r>
              <a:rPr lang="en-US" sz="1300" b="1" dirty="0" smtClean="0">
                <a:latin typeface="+mj-lt"/>
              </a:rPr>
              <a:t>★ become </a:t>
            </a:r>
            <a:r>
              <a:rPr lang="en-US" sz="1300" b="1" dirty="0" smtClean="0">
                <a:latin typeface="+mj-lt"/>
              </a:rPr>
              <a:t>furniture or signs on the road</a:t>
            </a:r>
            <a:endParaRPr lang="ko-KR" altLang="en-US" sz="1300" b="1" dirty="0" smtClean="0">
              <a:latin typeface="+mj-lt"/>
            </a:endParaRPr>
          </a:p>
          <a:p>
            <a:r>
              <a:rPr lang="en-US" sz="1300" b="1" dirty="0" smtClean="0">
                <a:latin typeface="+mj-lt"/>
              </a:rPr>
              <a:t> </a:t>
            </a:r>
            <a:endParaRPr lang="ko-KR" altLang="en-US" sz="1300" b="1" dirty="0" smtClean="0">
              <a:latin typeface="+mj-lt"/>
            </a:endParaRPr>
          </a:p>
          <a:p>
            <a:pPr lvl="0"/>
            <a:r>
              <a:rPr lang="en-US" sz="1300" b="1" dirty="0" smtClean="0"/>
              <a:t>★ </a:t>
            </a:r>
            <a:r>
              <a:rPr lang="en-US" sz="1300" b="1" dirty="0" smtClean="0">
                <a:latin typeface="+mj-lt"/>
              </a:rPr>
              <a:t>needs </a:t>
            </a:r>
            <a:r>
              <a:rPr lang="en-US" sz="1300" b="1" dirty="0" smtClean="0">
                <a:latin typeface="+mj-lt"/>
              </a:rPr>
              <a:t>a long time to rot away                 </a:t>
            </a:r>
            <a:r>
              <a:rPr lang="en-US" sz="1300" b="1" dirty="0" smtClean="0">
                <a:latin typeface="+mj-lt"/>
              </a:rPr>
              <a:t>★ </a:t>
            </a:r>
            <a:r>
              <a:rPr lang="en-US" sz="1300" b="1" dirty="0" smtClean="0">
                <a:latin typeface="+mj-lt"/>
              </a:rPr>
              <a:t>become a clean planet</a:t>
            </a:r>
            <a:endParaRPr lang="ko-KR" altLang="en-US" sz="1300" b="1" dirty="0" smtClean="0">
              <a:latin typeface="+mj-lt"/>
            </a:endParaRPr>
          </a:p>
          <a:p>
            <a:r>
              <a:rPr lang="en-US" dirty="0" smtClean="0"/>
              <a:t>                      </a:t>
            </a:r>
            <a:endParaRPr lang="ko-KR" altLang="en-US" dirty="0" smtClean="0"/>
          </a:p>
          <a:p>
            <a:endParaRPr lang="ko-KR" altLang="en-US" dirty="0">
              <a:latin typeface="+mj-lt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2714612" y="1142984"/>
            <a:ext cx="3143272" cy="4286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Plastic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Water Bottle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ko-KR" altLang="en-US" sz="14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85786" y="1857364"/>
            <a:ext cx="3000396" cy="30718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endParaRPr lang="en-US" sz="1400" b="1" dirty="0"/>
          </a:p>
          <a:p>
            <a:endParaRPr lang="en-US" sz="1400" b="1" dirty="0" smtClean="0"/>
          </a:p>
          <a:p>
            <a:pPr algn="ctr"/>
            <a:r>
              <a:rPr lang="en-US" sz="1400" b="1" dirty="0" smtClean="0"/>
              <a:t>If </a:t>
            </a:r>
            <a:r>
              <a:rPr lang="en-US" sz="1400" b="1" dirty="0"/>
              <a:t>you don’t recycle</a:t>
            </a:r>
            <a:endParaRPr lang="ko-KR" altLang="en-US" sz="1400" b="1" dirty="0"/>
          </a:p>
          <a:p>
            <a:r>
              <a:rPr lang="en-US" sz="1400" b="1" dirty="0"/>
              <a:t> </a:t>
            </a:r>
            <a:endParaRPr lang="ko-KR" altLang="en-US" sz="1400" b="1" dirty="0"/>
          </a:p>
          <a:p>
            <a:r>
              <a:rPr lang="en-US" sz="1400" b="1" dirty="0"/>
              <a:t> </a:t>
            </a:r>
            <a:endParaRPr lang="ko-KR" altLang="en-US" sz="1400" b="1" dirty="0"/>
          </a:p>
          <a:p>
            <a:r>
              <a:rPr lang="en-US" sz="1400" b="1" dirty="0"/>
              <a:t>●Plastic </a:t>
            </a:r>
            <a:r>
              <a:rPr lang="en-US" sz="1400" b="1" dirty="0">
                <a:solidFill>
                  <a:schemeClr val="accent1"/>
                </a:solidFill>
              </a:rPr>
              <a:t> </a:t>
            </a:r>
            <a:r>
              <a:rPr lang="en-US" sz="1400" b="1" u="sng" dirty="0" smtClean="0">
                <a:solidFill>
                  <a:schemeClr val="accent1"/>
                </a:solidFill>
              </a:rPr>
              <a:t>needs a long time to rot away.</a:t>
            </a:r>
            <a:r>
              <a:rPr lang="en-US" sz="1400" b="1" u="sng" dirty="0">
                <a:solidFill>
                  <a:schemeClr val="accent1"/>
                </a:solidFill>
              </a:rPr>
              <a:t> </a:t>
            </a:r>
            <a:endParaRPr lang="ko-KR" altLang="en-US" sz="1400" b="1" u="sng" dirty="0">
              <a:solidFill>
                <a:schemeClr val="accent1"/>
              </a:solidFill>
            </a:endParaRPr>
          </a:p>
          <a:p>
            <a:r>
              <a:rPr lang="en-US" sz="1400" b="1" u="sng" dirty="0">
                <a:solidFill>
                  <a:schemeClr val="accent1"/>
                </a:solidFill>
              </a:rPr>
              <a:t> </a:t>
            </a:r>
            <a:endParaRPr lang="ko-KR" altLang="en-US" sz="1400" b="1" u="sng" dirty="0">
              <a:solidFill>
                <a:schemeClr val="accent1"/>
              </a:solidFill>
            </a:endParaRPr>
          </a:p>
          <a:p>
            <a:r>
              <a:rPr lang="en-US" sz="1400" b="1" dirty="0"/>
              <a:t> </a:t>
            </a:r>
            <a:endParaRPr lang="ko-KR" altLang="en-US" sz="1400" b="1" dirty="0"/>
          </a:p>
          <a:p>
            <a:r>
              <a:rPr lang="en-US" sz="1400" b="1" dirty="0"/>
              <a:t>●The Earth </a:t>
            </a:r>
            <a:r>
              <a:rPr lang="en-US" sz="1400" b="1" u="sng" dirty="0" smtClean="0">
                <a:solidFill>
                  <a:schemeClr val="accent1"/>
                </a:solidFill>
              </a:rPr>
              <a:t>turns into a big garbage  can.</a:t>
            </a:r>
          </a:p>
          <a:p>
            <a:endParaRPr lang="en-US" sz="1400" b="1" dirty="0"/>
          </a:p>
          <a:p>
            <a:r>
              <a:rPr lang="en-US" dirty="0"/>
              <a:t> </a:t>
            </a:r>
            <a:endParaRPr lang="ko-KR" altLang="en-US" dirty="0"/>
          </a:p>
          <a:p>
            <a:r>
              <a:rPr lang="en-US" dirty="0"/>
              <a:t> </a:t>
            </a:r>
            <a:endParaRPr lang="ko-KR" altLang="en-US" dirty="0"/>
          </a:p>
          <a:p>
            <a:r>
              <a:rPr lang="en-US" dirty="0"/>
              <a:t> </a:t>
            </a:r>
            <a:endParaRPr lang="ko-KR" altLang="en-US" dirty="0"/>
          </a:p>
          <a:p>
            <a:pPr algn="ctr"/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429124" y="1857364"/>
            <a:ext cx="3000396" cy="307183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+mj-lt"/>
              </a:rPr>
              <a:t>If </a:t>
            </a:r>
            <a:r>
              <a:rPr lang="en-US" sz="1400" b="1" dirty="0">
                <a:latin typeface="+mj-lt"/>
              </a:rPr>
              <a:t>you recycle</a:t>
            </a:r>
            <a:endParaRPr lang="ko-KR" altLang="en-US" sz="1400" b="1" dirty="0">
              <a:latin typeface="+mj-lt"/>
            </a:endParaRPr>
          </a:p>
          <a:p>
            <a:pPr algn="ctr"/>
            <a:r>
              <a:rPr lang="en-US" sz="1400" b="1" dirty="0">
                <a:latin typeface="+mj-lt"/>
              </a:rPr>
              <a:t> </a:t>
            </a:r>
            <a:endParaRPr lang="ko-KR" altLang="en-US" sz="1400" b="1" dirty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r>
              <a:rPr lang="en-US" sz="1400" b="1" dirty="0" smtClean="0">
                <a:latin typeface="+mj-lt"/>
              </a:rPr>
              <a:t>●Plastic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u="sng" dirty="0" smtClean="0">
                <a:solidFill>
                  <a:schemeClr val="accent1"/>
                </a:solidFill>
                <a:latin typeface="+mj-lt"/>
              </a:rPr>
              <a:t>_becomes furniture signs on the road.</a:t>
            </a:r>
            <a:r>
              <a:rPr lang="en-US" sz="1400" b="1" u="sng" dirty="0">
                <a:solidFill>
                  <a:schemeClr val="accent1"/>
                </a:solidFill>
                <a:latin typeface="+mj-lt"/>
              </a:rPr>
              <a:t> </a:t>
            </a:r>
          </a:p>
          <a:p>
            <a:r>
              <a:rPr lang="en-US" sz="1400" b="1" dirty="0">
                <a:latin typeface="+mj-lt"/>
              </a:rPr>
              <a:t> </a:t>
            </a:r>
            <a:endParaRPr lang="en-US" sz="1400" b="1" dirty="0" smtClean="0">
              <a:latin typeface="+mj-lt"/>
            </a:endParaRPr>
          </a:p>
          <a:p>
            <a:endParaRPr lang="ko-KR" altLang="en-US" sz="1400" b="1" dirty="0">
              <a:latin typeface="+mj-lt"/>
            </a:endParaRPr>
          </a:p>
          <a:p>
            <a:r>
              <a:rPr lang="en-US" sz="1400" b="1" dirty="0">
                <a:latin typeface="+mj-lt"/>
              </a:rPr>
              <a:t>●The </a:t>
            </a:r>
            <a:r>
              <a:rPr lang="en-US" sz="1400" b="1" dirty="0" smtClean="0">
                <a:latin typeface="+mj-lt"/>
              </a:rPr>
              <a:t>Earth </a:t>
            </a:r>
            <a:r>
              <a:rPr lang="en-US" sz="1400" b="1" u="sng" dirty="0" smtClean="0">
                <a:solidFill>
                  <a:schemeClr val="accent1"/>
                </a:solidFill>
                <a:latin typeface="+mj-lt"/>
              </a:rPr>
              <a:t>_becomes a clean planet.</a:t>
            </a:r>
          </a:p>
          <a:p>
            <a:endParaRPr lang="en-US" sz="1400" b="1" dirty="0">
              <a:latin typeface="+mj-lt"/>
            </a:endParaRPr>
          </a:p>
          <a:p>
            <a:pPr algn="ctr"/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9286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● Write the passage summary. You can refer to the graphic organizer.  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pic>
        <p:nvPicPr>
          <p:cNvPr id="7" name="내용 개체 틀 6" descr="ugcCAG50QN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452810" y="3070223"/>
            <a:ext cx="1476380" cy="1476380"/>
          </a:xfrm>
        </p:spPr>
      </p:pic>
      <p:sp>
        <p:nvSpPr>
          <p:cNvPr id="4" name="모서리가 둥근 직사각형 3"/>
          <p:cNvSpPr/>
          <p:nvPr/>
        </p:nvSpPr>
        <p:spPr>
          <a:xfrm>
            <a:off x="1214414" y="1000108"/>
            <a:ext cx="6572296" cy="51435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A New Life for Trash</a:t>
            </a:r>
            <a:endParaRPr lang="ko-KR" altLang="en-US" sz="1200" b="1" dirty="0"/>
          </a:p>
          <a:p>
            <a:pPr algn="ctr"/>
            <a:r>
              <a:rPr lang="en-US" sz="1200" b="1" dirty="0"/>
              <a:t> </a:t>
            </a:r>
            <a:endParaRPr lang="ko-KR" altLang="en-US" sz="1200" dirty="0"/>
          </a:p>
          <a:p>
            <a:pPr algn="ctr"/>
            <a:r>
              <a:rPr lang="en-US" sz="1200" b="1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                                You can help the Earth by recycling. If you don’t recycle</a:t>
            </a:r>
            <a:endParaRPr lang="ko-KR" altLang="en-US" sz="1200" dirty="0"/>
          </a:p>
          <a:p>
            <a:pPr algn="ctr"/>
            <a:r>
              <a:rPr lang="en-US" sz="1200" b="1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a plastic water bottle, plastic ___________________</a:t>
            </a:r>
            <a:endParaRPr lang="ko-KR" altLang="en-US" sz="12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_________________________________________________Than, the Earth</a:t>
            </a:r>
            <a:endParaRPr lang="ko-KR" altLang="en-US" sz="12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________________________________________________________________.</a:t>
            </a:r>
            <a:endParaRPr lang="ko-KR" altLang="en-US" sz="12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But if you recycle, plastic</a:t>
            </a:r>
            <a:r>
              <a:rPr lang="en-US" sz="1400" dirty="0"/>
              <a:t>_____________________________________</a:t>
            </a:r>
            <a:endParaRPr lang="ko-KR" altLang="en-US" sz="14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pPr algn="ctr"/>
            <a:r>
              <a:rPr lang="en-US" sz="1200" dirty="0"/>
              <a:t>_________________________________________. And the Earth ________________</a:t>
            </a:r>
            <a:endParaRPr lang="ko-KR" altLang="en-US" sz="1200" dirty="0"/>
          </a:p>
          <a:p>
            <a:pPr algn="ctr"/>
            <a:r>
              <a:rPr lang="en-US" sz="1200" dirty="0"/>
              <a:t> </a:t>
            </a:r>
            <a:endParaRPr lang="ko-KR" altLang="en-US" sz="1200" dirty="0"/>
          </a:p>
          <a:p>
            <a:r>
              <a:rPr lang="en-US" dirty="0"/>
              <a:t> </a:t>
            </a:r>
            <a:endParaRPr lang="ko-KR" altLang="en-US" dirty="0"/>
          </a:p>
          <a:p>
            <a:r>
              <a:rPr lang="en-US" dirty="0"/>
              <a:t>_______________________________________________.</a:t>
            </a:r>
            <a:endParaRPr lang="ko-KR" altLang="en-US" dirty="0"/>
          </a:p>
          <a:p>
            <a:pPr algn="ctr"/>
            <a:endParaRPr lang="ko-KR" altLang="en-US" sz="1200" dirty="0"/>
          </a:p>
        </p:txBody>
      </p:sp>
      <p:pic>
        <p:nvPicPr>
          <p:cNvPr id="8" name="그림 7" descr="ugcCAFMSF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071546"/>
            <a:ext cx="1849756" cy="1849756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9" name="그림 8" descr="ugcCAG50QN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4714884"/>
            <a:ext cx="192882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92869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● Write the passage summary. You can refer to the graphic organizer.  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pic>
        <p:nvPicPr>
          <p:cNvPr id="7" name="내용 개체 틀 6" descr="ugcCAG50QN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452810" y="3070223"/>
            <a:ext cx="1476380" cy="1476380"/>
          </a:xfrm>
        </p:spPr>
      </p:pic>
      <p:sp>
        <p:nvSpPr>
          <p:cNvPr id="4" name="모서리가 둥근 직사각형 3"/>
          <p:cNvSpPr/>
          <p:nvPr/>
        </p:nvSpPr>
        <p:spPr>
          <a:xfrm>
            <a:off x="1214414" y="1071546"/>
            <a:ext cx="6572296" cy="51435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 </a:t>
            </a:r>
            <a:r>
              <a:rPr lang="en-US" b="1" dirty="0"/>
              <a:t>New Life for Trash</a:t>
            </a:r>
            <a:endParaRPr lang="ko-KR" altLang="en-US" b="1" dirty="0"/>
          </a:p>
          <a:p>
            <a:pPr algn="ctr"/>
            <a:r>
              <a:rPr lang="en-US" sz="1600" b="1" dirty="0"/>
              <a:t> </a:t>
            </a:r>
            <a:endParaRPr lang="ko-KR" altLang="en-US" sz="1600" dirty="0"/>
          </a:p>
          <a:p>
            <a:pPr algn="ctr"/>
            <a:r>
              <a:rPr lang="en-US" sz="1600" dirty="0" smtClean="0"/>
              <a:t>You </a:t>
            </a:r>
            <a:r>
              <a:rPr lang="en-US" sz="1600" dirty="0"/>
              <a:t>can help the Earth by recycling. </a:t>
            </a:r>
            <a:endParaRPr lang="en-US" sz="1600" dirty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If you don’t recycle</a:t>
            </a:r>
            <a:r>
              <a:rPr lang="ko-KR" altLang="en-US" sz="1600" dirty="0"/>
              <a:t> </a:t>
            </a:r>
            <a:r>
              <a:rPr lang="en-US" sz="1600" dirty="0" smtClean="0"/>
              <a:t>a plastic water bottle, </a:t>
            </a:r>
          </a:p>
          <a:p>
            <a:pPr algn="ctr"/>
            <a:endParaRPr lang="en-US" sz="1600" dirty="0"/>
          </a:p>
          <a:p>
            <a:r>
              <a:rPr lang="en-US" sz="1600" dirty="0" smtClean="0"/>
              <a:t>plastic </a:t>
            </a:r>
            <a:r>
              <a:rPr lang="en-US" sz="1600" u="sng" dirty="0" smtClean="0">
                <a:solidFill>
                  <a:schemeClr val="accent1"/>
                </a:solidFill>
              </a:rPr>
              <a:t>__</a:t>
            </a:r>
            <a:r>
              <a:rPr lang="en-US" sz="1600" b="1" u="sng" dirty="0" smtClean="0">
                <a:solidFill>
                  <a:schemeClr val="accent1"/>
                </a:solidFill>
              </a:rPr>
              <a:t>needs a long time to rot away.  </a:t>
            </a:r>
            <a:r>
              <a:rPr lang="en-US" sz="1600" dirty="0" smtClean="0"/>
              <a:t>Than, the Earth</a:t>
            </a:r>
            <a:endParaRPr lang="ko-KR" altLang="en-US" sz="1600" dirty="0" smtClean="0"/>
          </a:p>
          <a:p>
            <a:pPr algn="ctr"/>
            <a:r>
              <a:rPr lang="en-US" sz="1600" dirty="0"/>
              <a:t> </a:t>
            </a:r>
            <a:endParaRPr lang="ko-KR" altLang="en-US" sz="1600" dirty="0"/>
          </a:p>
          <a:p>
            <a:pPr algn="ctr"/>
            <a:r>
              <a:rPr lang="en-US" sz="1600" b="1" u="sng" dirty="0" smtClean="0">
                <a:solidFill>
                  <a:schemeClr val="accent1"/>
                </a:solidFill>
              </a:rPr>
              <a:t>____turns into a big garbage can.__    </a:t>
            </a:r>
          </a:p>
          <a:p>
            <a:pPr algn="ctr"/>
            <a:endParaRPr lang="en-US" sz="1600" b="1" u="sng" dirty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/>
              <a:t>But </a:t>
            </a:r>
            <a:r>
              <a:rPr lang="en-US" sz="1600" dirty="0"/>
              <a:t>if you recycle, </a:t>
            </a:r>
            <a:r>
              <a:rPr lang="en-US" sz="1600" dirty="0" smtClean="0">
                <a:solidFill>
                  <a:schemeClr val="tx1"/>
                </a:solidFill>
              </a:rPr>
              <a:t>plastic </a:t>
            </a:r>
            <a:r>
              <a:rPr lang="en-US" sz="1600" b="1" u="sng" dirty="0" smtClean="0">
                <a:solidFill>
                  <a:schemeClr val="accent1"/>
                </a:solidFill>
              </a:rPr>
              <a:t> __becomes furniture or signs on </a:t>
            </a:r>
          </a:p>
          <a:p>
            <a:pPr algn="ctr"/>
            <a:endParaRPr lang="en-US" sz="1600" b="1" u="sng" dirty="0">
              <a:solidFill>
                <a:schemeClr val="accent1"/>
              </a:solidFill>
            </a:endParaRPr>
          </a:p>
          <a:p>
            <a:pPr algn="ctr"/>
            <a:r>
              <a:rPr lang="en-US" sz="1600" b="1" u="sng" dirty="0" smtClean="0">
                <a:solidFill>
                  <a:schemeClr val="accent1"/>
                </a:solidFill>
              </a:rPr>
              <a:t>the road.      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dirty="0"/>
              <a:t>the </a:t>
            </a:r>
            <a:r>
              <a:rPr lang="en-US" sz="1600" dirty="0" smtClean="0"/>
              <a:t>Earth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600" b="1" u="sng" dirty="0" smtClean="0">
                <a:solidFill>
                  <a:schemeClr val="accent1"/>
                </a:solidFill>
              </a:rPr>
              <a:t>become a clean planet</a:t>
            </a:r>
            <a:r>
              <a:rPr lang="en-US" sz="1600" u="sng" dirty="0" smtClean="0">
                <a:solidFill>
                  <a:schemeClr val="accent1"/>
                </a:solidFill>
              </a:rPr>
              <a:t>._____</a:t>
            </a:r>
            <a:endParaRPr lang="ko-KR" altLang="en-US" sz="1600" u="sng" dirty="0">
              <a:solidFill>
                <a:schemeClr val="accent1"/>
              </a:solidFill>
            </a:endParaRPr>
          </a:p>
          <a:p>
            <a:pPr algn="ctr"/>
            <a:endParaRPr lang="ko-KR" altLang="en-US" sz="1200" dirty="0"/>
          </a:p>
        </p:txBody>
      </p:sp>
      <p:pic>
        <p:nvPicPr>
          <p:cNvPr id="8" name="그림 7" descr="ugcCAFMSF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071546"/>
            <a:ext cx="1849756" cy="1849756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9" name="그림 8" descr="ugcCAG50QN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5143512"/>
            <a:ext cx="1785950" cy="15874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● What do you recycle?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571472" y="2143116"/>
            <a:ext cx="7358114" cy="25717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clothes            book              toy            cooking 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foil</a:t>
            </a:r>
            <a:endParaRPr lang="ko-KR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ko-KR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ko-KR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vegetable        water            can          plastic bottle</a:t>
            </a:r>
          </a:p>
          <a:p>
            <a:pPr algn="ctr"/>
            <a:endParaRPr lang="en-US" altLang="ko-K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US" altLang="ko-K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ko-K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newspaper      paper           glass      tooth brush</a:t>
            </a:r>
            <a:endParaRPr lang="ko-KR" altLang="en-US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/>
              <a:t> </a:t>
            </a:r>
            <a:endParaRPr lang="ko-KR" altLang="en-US" dirty="0"/>
          </a:p>
          <a:p>
            <a:r>
              <a:rPr lang="en-US" dirty="0"/>
              <a:t> </a:t>
            </a:r>
            <a:endParaRPr lang="ko-KR" altLang="en-US" dirty="0"/>
          </a:p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/>
              <a:t>Recycle</a:t>
            </a:r>
            <a:endParaRPr lang="ko-KR" altLang="en-US" sz="4800" b="1" dirty="0"/>
          </a:p>
        </p:txBody>
      </p:sp>
      <p:pic>
        <p:nvPicPr>
          <p:cNvPr id="12" name="내용 개체 틀 11" descr="ugcCA08EUC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85852" y="1571612"/>
            <a:ext cx="2400300" cy="1733550"/>
          </a:xfrm>
        </p:spPr>
      </p:pic>
      <p:pic>
        <p:nvPicPr>
          <p:cNvPr id="13" name="내용 개체 틀 12" descr="ugcCA5RSLBE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857752" y="1571612"/>
            <a:ext cx="2400300" cy="1685925"/>
          </a:xfrm>
        </p:spPr>
      </p:pic>
      <p:pic>
        <p:nvPicPr>
          <p:cNvPr id="14" name="그림 13" descr="ugcCAF4GMA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3714752"/>
            <a:ext cx="2400300" cy="1771650"/>
          </a:xfrm>
          <a:prstGeom prst="rect">
            <a:avLst/>
          </a:prstGeom>
        </p:spPr>
      </p:pic>
      <p:pic>
        <p:nvPicPr>
          <p:cNvPr id="15" name="그림 14" descr="ugcCA56698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3786190"/>
            <a:ext cx="2400300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●Vocabulary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500" b="1" dirty="0" smtClean="0"/>
              <a:t>-</a:t>
            </a:r>
            <a:r>
              <a:rPr lang="en-US" sz="2500" b="1" dirty="0" smtClean="0"/>
              <a:t>Write the correct definition of each word or phrase.</a:t>
            </a:r>
            <a:endParaRPr lang="ko-KR" altLang="en-US" sz="2500" b="1" dirty="0" smtClean="0"/>
          </a:p>
          <a:p>
            <a:r>
              <a:rPr lang="en-US" sz="2500" b="1" dirty="0" smtClean="0"/>
              <a:t> </a:t>
            </a:r>
            <a:endParaRPr lang="ko-KR" altLang="en-US" sz="2500" b="1" dirty="0" smtClean="0"/>
          </a:p>
          <a:p>
            <a:r>
              <a:rPr lang="en-US" sz="2500" b="1" dirty="0" smtClean="0"/>
              <a:t> </a:t>
            </a:r>
            <a:endParaRPr lang="ko-KR" altLang="en-US" sz="2500" b="1" dirty="0" smtClean="0"/>
          </a:p>
          <a:p>
            <a:r>
              <a:rPr lang="en-US" sz="2500" b="1" dirty="0" smtClean="0"/>
              <a:t>1. garbage        </a:t>
            </a:r>
            <a:r>
              <a:rPr lang="en-US" sz="25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_____</a:t>
            </a:r>
            <a:r>
              <a:rPr lang="en-US" sz="2500" b="1" dirty="0" smtClean="0">
                <a:latin typeface="+mj-lt"/>
                <a:ea typeface="Arial Unicode MS" pitchFamily="50" charset="-127"/>
                <a:cs typeface="Arial Unicode MS" pitchFamily="50" charset="-127"/>
              </a:rPr>
              <a:t>______________</a:t>
            </a:r>
            <a:r>
              <a:rPr lang="en-US" sz="2500" b="1" dirty="0" smtClean="0"/>
              <a:t>          6. Problem         ____________________</a:t>
            </a:r>
            <a:endParaRPr lang="ko-KR" altLang="en-US" sz="2500" b="1" dirty="0" smtClean="0"/>
          </a:p>
          <a:p>
            <a:r>
              <a:rPr lang="en-US" sz="2500" b="1" dirty="0" smtClean="0"/>
              <a:t> </a:t>
            </a:r>
            <a:endParaRPr lang="ko-KR" altLang="en-US" sz="2500" b="1" dirty="0" smtClean="0"/>
          </a:p>
          <a:p>
            <a:r>
              <a:rPr lang="en-US" sz="2500" b="1" dirty="0" smtClean="0"/>
              <a:t>2. recycle          ____________________        7. Wrong            ____________________</a:t>
            </a:r>
            <a:endParaRPr lang="ko-KR" altLang="en-US" sz="2500" b="1" dirty="0" smtClean="0"/>
          </a:p>
          <a:p>
            <a:r>
              <a:rPr lang="en-US" sz="2500" b="1" dirty="0" smtClean="0"/>
              <a:t> </a:t>
            </a:r>
            <a:endParaRPr lang="ko-KR" altLang="en-US" sz="2500" b="1" dirty="0" smtClean="0"/>
          </a:p>
          <a:p>
            <a:r>
              <a:rPr lang="en-US" sz="2500" b="1" dirty="0" smtClean="0"/>
              <a:t>3. break down   _____________________      8. Planet            ____________________</a:t>
            </a:r>
            <a:endParaRPr lang="ko-KR" altLang="en-US" sz="2500" b="1" dirty="0" smtClean="0"/>
          </a:p>
          <a:p>
            <a:r>
              <a:rPr lang="en-US" sz="2500" b="1" dirty="0" smtClean="0"/>
              <a:t> </a:t>
            </a:r>
            <a:endParaRPr lang="ko-KR" altLang="en-US" sz="2500" b="1" dirty="0" smtClean="0"/>
          </a:p>
          <a:p>
            <a:r>
              <a:rPr lang="en-US" sz="2500" b="1" dirty="0" smtClean="0"/>
              <a:t>4. useful            ____________________         9. Turn into         ____________________</a:t>
            </a:r>
            <a:endParaRPr lang="ko-KR" altLang="en-US" sz="2500" b="1" dirty="0" smtClean="0"/>
          </a:p>
          <a:p>
            <a:r>
              <a:rPr lang="en-US" sz="2500" b="1" dirty="0" smtClean="0"/>
              <a:t> </a:t>
            </a:r>
            <a:endParaRPr lang="ko-KR" altLang="en-US" sz="2500" b="1" dirty="0" smtClean="0"/>
          </a:p>
          <a:p>
            <a:r>
              <a:rPr lang="en-US" sz="2500" b="1" dirty="0" smtClean="0"/>
              <a:t>5. mark              _____________________       10. Throw away   ____________________</a:t>
            </a:r>
            <a:endParaRPr lang="ko-KR" altLang="en-US" sz="2500" b="1" dirty="0" smtClean="0"/>
          </a:p>
          <a:p>
            <a:r>
              <a:rPr lang="en-US" sz="2500" b="1" dirty="0" smtClean="0"/>
              <a:t> </a:t>
            </a:r>
            <a:endParaRPr lang="ko-KR" altLang="en-US" sz="2500" b="1" dirty="0" smtClean="0"/>
          </a:p>
          <a:p>
            <a:r>
              <a:rPr lang="en-US" dirty="0" smtClean="0"/>
              <a:t> </a:t>
            </a:r>
            <a:endParaRPr lang="ko-KR" altLang="en-US" dirty="0" smtClean="0"/>
          </a:p>
          <a:p>
            <a:r>
              <a:rPr lang="en-US" b="1" dirty="0" smtClean="0"/>
              <a:t> </a:t>
            </a:r>
            <a:endParaRPr lang="ko-KR" altLang="en-US" dirty="0" smtClean="0"/>
          </a:p>
          <a:p>
            <a:r>
              <a:rPr lang="en-US" b="1" dirty="0" smtClean="0"/>
              <a:t> </a:t>
            </a:r>
            <a:endParaRPr lang="ko-KR" altLang="en-US" dirty="0" smtClean="0"/>
          </a:p>
          <a:p>
            <a:r>
              <a:rPr lang="en-US" b="1" dirty="0" smtClean="0"/>
              <a:t> </a:t>
            </a:r>
            <a:endParaRPr lang="ko-KR" altLang="en-US" dirty="0" smtClean="0"/>
          </a:p>
          <a:p>
            <a:r>
              <a:rPr lang="en-US" b="1" dirty="0" smtClean="0"/>
              <a:t> </a:t>
            </a:r>
            <a:endParaRPr lang="ko-KR" altLang="en-US" dirty="0" smtClean="0"/>
          </a:p>
          <a:p>
            <a:r>
              <a:rPr lang="en-US" b="1" dirty="0" smtClean="0"/>
              <a:t> </a:t>
            </a:r>
            <a:endParaRPr lang="ko-KR" altLang="en-US" dirty="0" smtClean="0"/>
          </a:p>
          <a:p>
            <a:r>
              <a:rPr lang="en-US" b="1" dirty="0" smtClean="0"/>
              <a:t> 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●</a:t>
            </a:r>
            <a:r>
              <a:rPr lang="en-US" b="1" dirty="0" smtClean="0"/>
              <a:t>Vocabulary answers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1. garbage             </a:t>
            </a:r>
            <a:r>
              <a:rPr lang="ko-KR" altLang="en-US" sz="1400" dirty="0" smtClean="0">
                <a:solidFill>
                  <a:schemeClr val="accent2"/>
                </a:solidFill>
              </a:rPr>
              <a:t>쓰레기</a:t>
            </a:r>
            <a:r>
              <a:rPr lang="en-US" sz="1400" dirty="0" smtClean="0"/>
              <a:t>                                    6. Problem            </a:t>
            </a:r>
            <a:r>
              <a:rPr lang="ko-KR" altLang="en-US" sz="1400" dirty="0" smtClean="0">
                <a:solidFill>
                  <a:schemeClr val="accent2"/>
                </a:solidFill>
              </a:rPr>
              <a:t>문제점</a:t>
            </a:r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2. recycle              </a:t>
            </a:r>
            <a:r>
              <a:rPr lang="ko-KR" altLang="en-US" sz="1400" dirty="0" smtClean="0">
                <a:solidFill>
                  <a:schemeClr val="accent2"/>
                </a:solidFill>
              </a:rPr>
              <a:t>재활용하다</a:t>
            </a:r>
            <a:r>
              <a:rPr lang="en-US" sz="1400" dirty="0" smtClean="0"/>
              <a:t>                             7. Wrong                </a:t>
            </a:r>
            <a:r>
              <a:rPr lang="ko-KR" altLang="en-US" sz="1400" dirty="0" smtClean="0">
                <a:solidFill>
                  <a:schemeClr val="accent2"/>
                </a:solidFill>
              </a:rPr>
              <a:t>틀린</a:t>
            </a:r>
            <a:r>
              <a:rPr lang="en-US" sz="1400" dirty="0" smtClean="0">
                <a:solidFill>
                  <a:schemeClr val="accent2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accent2"/>
                </a:solidFill>
              </a:rPr>
              <a:t>맞지않은</a:t>
            </a:r>
            <a:endParaRPr lang="ko-KR" altLang="en-US" sz="1400" dirty="0" smtClean="0">
              <a:solidFill>
                <a:schemeClr val="accent2"/>
              </a:solidFill>
            </a:endParaRPr>
          </a:p>
          <a:p>
            <a:r>
              <a:rPr lang="en-US" sz="1400" dirty="0" smtClean="0">
                <a:solidFill>
                  <a:schemeClr val="accent2"/>
                </a:solidFill>
              </a:rPr>
              <a:t> </a:t>
            </a:r>
            <a:endParaRPr lang="ko-KR" altLang="en-US" sz="1400" dirty="0" smtClean="0">
              <a:solidFill>
                <a:schemeClr val="accent2"/>
              </a:solidFill>
            </a:endParaRPr>
          </a:p>
          <a:p>
            <a:r>
              <a:rPr lang="en-US" sz="1400" dirty="0" smtClean="0"/>
              <a:t>3. break down       </a:t>
            </a:r>
            <a:r>
              <a:rPr lang="ko-KR" altLang="en-US" sz="1400" dirty="0" smtClean="0">
                <a:solidFill>
                  <a:schemeClr val="accent2"/>
                </a:solidFill>
              </a:rPr>
              <a:t>분해하다</a:t>
            </a:r>
            <a:r>
              <a:rPr lang="en-US" sz="1400" dirty="0" smtClean="0"/>
              <a:t>                                8. Planet                 </a:t>
            </a:r>
            <a:r>
              <a:rPr lang="ko-KR" altLang="en-US" sz="1400" dirty="0" smtClean="0">
                <a:solidFill>
                  <a:schemeClr val="accent2"/>
                </a:solidFill>
              </a:rPr>
              <a:t>행성</a:t>
            </a:r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4. useful                </a:t>
            </a:r>
            <a:r>
              <a:rPr lang="ko-KR" altLang="en-US" sz="1400" dirty="0" smtClean="0">
                <a:solidFill>
                  <a:schemeClr val="accent2"/>
                </a:solidFill>
              </a:rPr>
              <a:t>유용한</a:t>
            </a:r>
            <a:r>
              <a:rPr lang="en-US" sz="1400" dirty="0" smtClean="0"/>
              <a:t>                                    9. Turn into             </a:t>
            </a:r>
            <a:r>
              <a:rPr lang="en-US" sz="1400" dirty="0" smtClean="0">
                <a:solidFill>
                  <a:schemeClr val="accent2"/>
                </a:solidFill>
              </a:rPr>
              <a:t>~</a:t>
            </a:r>
            <a:r>
              <a:rPr lang="ko-KR" altLang="en-US" sz="1400" dirty="0" smtClean="0">
                <a:solidFill>
                  <a:schemeClr val="accent2"/>
                </a:solidFill>
              </a:rPr>
              <a:t>으로 변하다</a:t>
            </a:r>
            <a:r>
              <a:rPr lang="en-US" sz="1400" dirty="0" smtClean="0">
                <a:solidFill>
                  <a:schemeClr val="accent2"/>
                </a:solidFill>
              </a:rPr>
              <a:t>, </a:t>
            </a:r>
            <a:r>
              <a:rPr lang="ko-KR" altLang="en-US" sz="1400" dirty="0" smtClean="0">
                <a:solidFill>
                  <a:schemeClr val="accent2"/>
                </a:solidFill>
              </a:rPr>
              <a:t>바뀌다</a:t>
            </a:r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5. mark                  </a:t>
            </a:r>
            <a:r>
              <a:rPr lang="ko-KR" altLang="en-US" sz="1400" dirty="0" smtClean="0">
                <a:solidFill>
                  <a:schemeClr val="accent2"/>
                </a:solidFill>
              </a:rPr>
              <a:t>표시</a:t>
            </a:r>
            <a:r>
              <a:rPr lang="en-US" sz="1400" dirty="0" smtClean="0">
                <a:solidFill>
                  <a:schemeClr val="accent2"/>
                </a:solidFill>
              </a:rPr>
              <a:t>,</a:t>
            </a:r>
            <a:r>
              <a:rPr lang="ko-KR" altLang="en-US" sz="1400" dirty="0" smtClean="0">
                <a:solidFill>
                  <a:schemeClr val="accent2"/>
                </a:solidFill>
              </a:rPr>
              <a:t>마크</a:t>
            </a:r>
            <a:r>
              <a:rPr lang="en-US" sz="1400" dirty="0" smtClean="0">
                <a:solidFill>
                  <a:schemeClr val="accent2"/>
                </a:solidFill>
              </a:rPr>
              <a:t>                              </a:t>
            </a:r>
            <a:r>
              <a:rPr lang="en-US" sz="1400" dirty="0" smtClean="0"/>
              <a:t>10. Throw away       </a:t>
            </a:r>
            <a:r>
              <a:rPr lang="ko-KR" altLang="en-US" sz="1400" dirty="0" smtClean="0">
                <a:solidFill>
                  <a:schemeClr val="accent2"/>
                </a:solidFill>
              </a:rPr>
              <a:t>내버리다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● Complete the sentences.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70000" lnSpcReduction="20000"/>
          </a:bodyPr>
          <a:lstStyle/>
          <a:p>
            <a:r>
              <a:rPr lang="en-US" sz="1800" dirty="0" smtClean="0"/>
              <a:t>-</a:t>
            </a:r>
            <a:r>
              <a:rPr lang="en-US" sz="1800" dirty="0" smtClean="0"/>
              <a:t>complete the sentences with the correct words</a:t>
            </a:r>
            <a:r>
              <a:rPr lang="en-US" sz="1800" dirty="0" smtClean="0"/>
              <a:t>.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1200" dirty="0" smtClean="0"/>
          </a:p>
          <a:p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</a:t>
            </a:r>
            <a:r>
              <a:rPr lang="en-US" sz="1400" dirty="0" smtClean="0"/>
              <a:t>1</a:t>
            </a:r>
            <a:r>
              <a:rPr lang="en-US" sz="1400" dirty="0" smtClean="0"/>
              <a:t>. Trash is buried and </a:t>
            </a:r>
            <a:r>
              <a:rPr lang="en-US" sz="1400" dirty="0" smtClean="0"/>
              <a:t>___________________ </a:t>
            </a:r>
            <a:r>
              <a:rPr lang="en-US" sz="1400" dirty="0" smtClean="0"/>
              <a:t>underground.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2. Tom does not like to take out the yucky and smelly ___________________.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3. The ship was ________  with a red cross.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4. You can __________________ your toys lf you no longer play with them.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5. The spy gave a _________________________tip to the police.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6. It is _____________to steal other people’s things.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7. A caterpillar ___________________ a butterfly.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8. Do you know the closest ___________________ to the Earth?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9. Do not____________________ your garbage anywhere.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10. Try to face your _________________________instead of running away.</a:t>
            </a:r>
            <a:endParaRPr lang="ko-KR" altLang="en-US" sz="1400" dirty="0" smtClean="0"/>
          </a:p>
          <a:p>
            <a:endParaRPr lang="en-US" altLang="ko-KR" sz="1200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714348" y="1357298"/>
            <a:ext cx="671517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      Garbage              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problem                break down                 planet               recycle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dirty="0">
                <a:latin typeface="Arial" pitchFamily="34" charset="0"/>
                <a:cs typeface="Arial" pitchFamily="34" charset="0"/>
              </a:rPr>
              <a:t> 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mark                      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throw away           useful                          turn into            wrong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ko-KR" altLang="en-US" sz="1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● Complete the sentences.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70000" lnSpcReduction="20000"/>
          </a:bodyPr>
          <a:lstStyle/>
          <a:p>
            <a:r>
              <a:rPr lang="en-US" sz="1800" dirty="0" smtClean="0"/>
              <a:t>-</a:t>
            </a:r>
            <a:r>
              <a:rPr lang="en-US" sz="1800" dirty="0" smtClean="0"/>
              <a:t>complete the sentences with the correct words</a:t>
            </a:r>
            <a:r>
              <a:rPr lang="en-US" sz="1800" dirty="0" smtClean="0"/>
              <a:t>.</a:t>
            </a:r>
          </a:p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sz="1200" dirty="0" smtClean="0"/>
          </a:p>
          <a:p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</a:t>
            </a:r>
            <a:r>
              <a:rPr lang="en-US" sz="1400" dirty="0" smtClean="0"/>
              <a:t>1</a:t>
            </a:r>
            <a:r>
              <a:rPr lang="en-US" sz="1400" dirty="0" smtClean="0"/>
              <a:t>. Trash is buried and </a:t>
            </a:r>
            <a:r>
              <a:rPr lang="en-US" sz="1400" u="sng" dirty="0" smtClean="0">
                <a:solidFill>
                  <a:schemeClr val="accent2"/>
                </a:solidFill>
              </a:rPr>
              <a:t>__broken down__ </a:t>
            </a:r>
            <a:r>
              <a:rPr lang="en-US" sz="1400" dirty="0" smtClean="0"/>
              <a:t>underground</a:t>
            </a:r>
            <a:r>
              <a:rPr lang="en-US" sz="1400" dirty="0" smtClean="0"/>
              <a:t>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2. Tom does not like to take out the yucky and smelly </a:t>
            </a:r>
            <a:r>
              <a:rPr lang="en-US" sz="1400" u="sng" dirty="0" smtClean="0">
                <a:solidFill>
                  <a:schemeClr val="accent2"/>
                </a:solidFill>
              </a:rPr>
              <a:t>_      garbage___.</a:t>
            </a:r>
            <a:endParaRPr lang="ko-KR" altLang="en-US" sz="1400" u="sng" dirty="0" smtClean="0">
              <a:solidFill>
                <a:schemeClr val="accent2"/>
              </a:solidFill>
            </a:endParaRPr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3. The ship was </a:t>
            </a:r>
            <a:r>
              <a:rPr lang="en-US" sz="1400" u="sng" dirty="0" smtClean="0">
                <a:solidFill>
                  <a:schemeClr val="accent2"/>
                </a:solidFill>
              </a:rPr>
              <a:t>__   mark___ </a:t>
            </a:r>
            <a:r>
              <a:rPr lang="en-US" sz="1400" dirty="0" smtClean="0"/>
              <a:t>with </a:t>
            </a:r>
            <a:r>
              <a:rPr lang="en-US" sz="1400" dirty="0" smtClean="0"/>
              <a:t>a red cross.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4. You can </a:t>
            </a:r>
            <a:r>
              <a:rPr lang="en-US" sz="1400" u="sng" dirty="0" smtClean="0">
                <a:solidFill>
                  <a:schemeClr val="accent2"/>
                </a:solidFill>
              </a:rPr>
              <a:t>__      recycle______ </a:t>
            </a:r>
            <a:r>
              <a:rPr lang="en-US" sz="1400" dirty="0" smtClean="0"/>
              <a:t>your </a:t>
            </a:r>
            <a:r>
              <a:rPr lang="en-US" sz="1400" dirty="0" smtClean="0"/>
              <a:t>toys lf you no longer play with them.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5. The spy gave a </a:t>
            </a:r>
            <a:r>
              <a:rPr lang="en-US" sz="1400" u="sng" dirty="0" smtClean="0">
                <a:solidFill>
                  <a:schemeClr val="accent2"/>
                </a:solidFill>
              </a:rPr>
              <a:t>___useful___ </a:t>
            </a:r>
            <a:r>
              <a:rPr lang="en-US" sz="1400" dirty="0" smtClean="0"/>
              <a:t>tip </a:t>
            </a:r>
            <a:r>
              <a:rPr lang="en-US" sz="1400" dirty="0" smtClean="0"/>
              <a:t>to the police.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6. It is </a:t>
            </a:r>
            <a:r>
              <a:rPr lang="en-US" sz="1400" u="sng" dirty="0" smtClean="0">
                <a:solidFill>
                  <a:schemeClr val="accent2"/>
                </a:solidFill>
              </a:rPr>
              <a:t>_     wrong___ </a:t>
            </a:r>
            <a:r>
              <a:rPr lang="en-US" sz="1400" dirty="0" smtClean="0"/>
              <a:t>to </a:t>
            </a:r>
            <a:r>
              <a:rPr lang="en-US" sz="1400" dirty="0" smtClean="0"/>
              <a:t>steal other people’s things.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7. A caterpillar </a:t>
            </a:r>
            <a:r>
              <a:rPr lang="en-US" sz="1400" u="sng" dirty="0" smtClean="0">
                <a:solidFill>
                  <a:schemeClr val="accent2"/>
                </a:solidFill>
              </a:rPr>
              <a:t>_         turns into___ </a:t>
            </a:r>
            <a:r>
              <a:rPr lang="en-US" sz="1400" dirty="0" smtClean="0"/>
              <a:t>a </a:t>
            </a:r>
            <a:r>
              <a:rPr lang="en-US" sz="1400" dirty="0" smtClean="0"/>
              <a:t>butterfly.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8. Do you know the closest </a:t>
            </a:r>
            <a:r>
              <a:rPr lang="en-US" sz="1400" u="sng" dirty="0" smtClean="0">
                <a:solidFill>
                  <a:schemeClr val="accent2"/>
                </a:solidFill>
              </a:rPr>
              <a:t>__      planet____ </a:t>
            </a:r>
            <a:r>
              <a:rPr lang="en-US" sz="1400" dirty="0" smtClean="0"/>
              <a:t>to </a:t>
            </a:r>
            <a:r>
              <a:rPr lang="en-US" sz="1400" dirty="0" smtClean="0"/>
              <a:t>the Earth?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9. Do </a:t>
            </a:r>
            <a:r>
              <a:rPr lang="en-US" sz="1400" dirty="0" smtClean="0"/>
              <a:t>not </a:t>
            </a:r>
            <a:r>
              <a:rPr lang="en-US" sz="1400" u="sng" dirty="0" smtClean="0">
                <a:solidFill>
                  <a:schemeClr val="accent2"/>
                </a:solidFill>
              </a:rPr>
              <a:t>___</a:t>
            </a:r>
            <a:r>
              <a:rPr lang="en-US" sz="1400" u="sng" dirty="0" smtClean="0">
                <a:solidFill>
                  <a:schemeClr val="accent2"/>
                </a:solidFill>
              </a:rPr>
              <a:t>throw away</a:t>
            </a:r>
            <a:r>
              <a:rPr lang="en-US" sz="1400" u="sng" dirty="0" smtClean="0">
                <a:solidFill>
                  <a:schemeClr val="accent2"/>
                </a:solidFill>
              </a:rPr>
              <a:t>___ </a:t>
            </a:r>
            <a:r>
              <a:rPr lang="en-US" sz="1400" dirty="0" smtClean="0"/>
              <a:t>your </a:t>
            </a:r>
            <a:r>
              <a:rPr lang="en-US" sz="1400" dirty="0" smtClean="0"/>
              <a:t>garbage anywhere.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endParaRPr lang="ko-KR" altLang="en-US" sz="1400" dirty="0" smtClean="0"/>
          </a:p>
          <a:p>
            <a:r>
              <a:rPr lang="en-US" sz="1400" dirty="0" smtClean="0"/>
              <a:t>10. Try to face your </a:t>
            </a:r>
            <a:r>
              <a:rPr lang="en-US" sz="1400" u="sng" dirty="0" smtClean="0">
                <a:solidFill>
                  <a:schemeClr val="accent2"/>
                </a:solidFill>
              </a:rPr>
              <a:t>____problems____ </a:t>
            </a:r>
            <a:r>
              <a:rPr lang="en-US" sz="1400" dirty="0" smtClean="0"/>
              <a:t>instead </a:t>
            </a:r>
            <a:r>
              <a:rPr lang="en-US" sz="1400" dirty="0" smtClean="0"/>
              <a:t>of running away.</a:t>
            </a:r>
            <a:endParaRPr lang="ko-KR" altLang="en-US" sz="1400" dirty="0" smtClean="0"/>
          </a:p>
          <a:p>
            <a:endParaRPr lang="en-US" altLang="ko-KR" sz="1200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714348" y="1357298"/>
            <a:ext cx="671517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        Garbage              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problem                break down                 planet               recycle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dirty="0">
                <a:latin typeface="Arial" pitchFamily="34" charset="0"/>
                <a:cs typeface="Arial" pitchFamily="34" charset="0"/>
              </a:rPr>
              <a:t> 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mark                      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throw away           useful                          turn into            wrong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ko-KR" altLang="en-US" sz="1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3571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● Choose the correct answers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467600" cy="5359556"/>
          </a:xfrm>
        </p:spPr>
        <p:txBody>
          <a:bodyPr/>
          <a:lstStyle/>
          <a:p>
            <a:r>
              <a:rPr lang="en-US" sz="1400" b="1" dirty="0" smtClean="0"/>
              <a:t>1. What is the passage mainly about?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r>
              <a:rPr lang="ko-KR" altLang="en-US" sz="1400" dirty="0" smtClean="0">
                <a:solidFill>
                  <a:schemeClr val="accent2"/>
                </a:solidFill>
              </a:rPr>
              <a:t>  </a:t>
            </a:r>
            <a:r>
              <a:rPr lang="ko-KR" altLang="en-US" sz="1400" dirty="0" smtClean="0"/>
              <a:t>ⓐ</a:t>
            </a:r>
            <a:r>
              <a:rPr lang="en-US" sz="1400" dirty="0" smtClean="0"/>
              <a:t>Importance of recycling</a:t>
            </a:r>
            <a:endParaRPr lang="ko-KR" altLang="en-US" sz="1400" dirty="0" smtClean="0"/>
          </a:p>
          <a:p>
            <a:r>
              <a:rPr lang="ko-KR" altLang="en-US" sz="1400" dirty="0" smtClean="0"/>
              <a:t>   ⓑ</a:t>
            </a:r>
            <a:r>
              <a:rPr lang="en-US" sz="1400" dirty="0" smtClean="0"/>
              <a:t>Importance of saving garbage? </a:t>
            </a:r>
            <a:endParaRPr lang="ko-KR" altLang="en-US" sz="1400" dirty="0" smtClean="0"/>
          </a:p>
          <a:p>
            <a:r>
              <a:rPr lang="ko-KR" altLang="en-US" sz="1400" dirty="0" smtClean="0"/>
              <a:t>   ⓒ</a:t>
            </a:r>
            <a:r>
              <a:rPr lang="en-US" sz="1400" dirty="0" smtClean="0"/>
              <a:t>Out dirty planet</a:t>
            </a:r>
            <a:r>
              <a:rPr lang="en-US" sz="1400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sz="1400" b="1" dirty="0" smtClean="0"/>
              <a:t>2. Which can NOT be recycled</a:t>
            </a:r>
            <a:r>
              <a:rPr lang="en-US" sz="1400" b="1" dirty="0" smtClean="0"/>
              <a:t>?</a:t>
            </a:r>
          </a:p>
          <a:p>
            <a:endParaRPr lang="ko-KR" altLang="en-US" sz="14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sz="1200" dirty="0" smtClean="0"/>
              <a:t> </a:t>
            </a:r>
            <a:r>
              <a:rPr lang="ko-KR" altLang="en-US" sz="1200" dirty="0" smtClean="0"/>
              <a:t>        ⓐ</a:t>
            </a:r>
            <a:r>
              <a:rPr lang="en-US" sz="1200" dirty="0" smtClean="0"/>
              <a:t> </a:t>
            </a:r>
            <a:r>
              <a:rPr lang="en-US" sz="1200" dirty="0" smtClean="0"/>
              <a:t>glass                                          </a:t>
            </a:r>
            <a:r>
              <a:rPr lang="ko-KR" altLang="en-US" sz="1200" dirty="0" smtClean="0"/>
              <a:t>ⓑ</a:t>
            </a:r>
            <a:r>
              <a:rPr lang="en-US" sz="1200" dirty="0" smtClean="0"/>
              <a:t> plastic                                     </a:t>
            </a:r>
            <a:r>
              <a:rPr lang="en-US" sz="1200" dirty="0" smtClean="0"/>
              <a:t> </a:t>
            </a:r>
            <a:r>
              <a:rPr lang="ko-KR" altLang="en-US" sz="1200" dirty="0" smtClean="0">
                <a:solidFill>
                  <a:schemeClr val="accent2"/>
                </a:solidFill>
              </a:rPr>
              <a:t>ⓒ</a:t>
            </a:r>
            <a:r>
              <a:rPr lang="en-US" sz="1200" dirty="0" smtClean="0">
                <a:solidFill>
                  <a:schemeClr val="accent2"/>
                </a:solidFill>
              </a:rPr>
              <a:t> fish bone</a:t>
            </a:r>
            <a:endParaRPr lang="ko-KR" altLang="en-US" sz="1200" dirty="0" smtClean="0">
              <a:solidFill>
                <a:schemeClr val="accent2"/>
              </a:solidFill>
            </a:endParaRPr>
          </a:p>
          <a:p>
            <a:endParaRPr lang="en-US" sz="1200" dirty="0" smtClean="0"/>
          </a:p>
          <a:p>
            <a:endParaRPr lang="en-US" altLang="ko-KR" sz="1200" dirty="0" smtClean="0"/>
          </a:p>
          <a:p>
            <a:r>
              <a:rPr lang="en-US" sz="1200" dirty="0" smtClean="0"/>
              <a:t> </a:t>
            </a:r>
            <a:endParaRPr lang="ko-KR" altLang="en-US" sz="1200" dirty="0" smtClean="0"/>
          </a:p>
          <a:p>
            <a:r>
              <a:rPr lang="ko-KR" altLang="en-US" sz="1400" b="1" dirty="0" smtClean="0"/>
              <a:t>              ⓐ</a:t>
            </a:r>
            <a:r>
              <a:rPr lang="en-US" sz="1400" b="1" dirty="0" smtClean="0"/>
              <a:t> </a:t>
            </a:r>
            <a:r>
              <a:rPr lang="en-US" sz="1400" b="1" dirty="0" smtClean="0"/>
              <a:t>glass                          </a:t>
            </a:r>
            <a:r>
              <a:rPr lang="en-US" sz="1400" b="1" dirty="0" smtClean="0"/>
              <a:t> </a:t>
            </a:r>
            <a:r>
              <a:rPr lang="ko-KR" altLang="en-US" sz="1400" b="1" dirty="0" smtClean="0"/>
              <a:t>ⓑ</a:t>
            </a:r>
            <a:r>
              <a:rPr lang="en-US" sz="1400" b="1" dirty="0" smtClean="0"/>
              <a:t> plastic                                    </a:t>
            </a:r>
            <a:r>
              <a:rPr lang="ko-KR" altLang="en-US" sz="1400" b="1" dirty="0" smtClean="0"/>
              <a:t>ⓒ</a:t>
            </a:r>
            <a:r>
              <a:rPr lang="en-US" sz="1400" b="1" dirty="0" smtClean="0"/>
              <a:t> </a:t>
            </a:r>
            <a:r>
              <a:rPr lang="en-US" sz="1400" b="1" dirty="0" smtClean="0"/>
              <a:t>fish bone</a:t>
            </a:r>
            <a:endParaRPr lang="ko-KR" altLang="en-US" sz="1400" b="1" dirty="0" smtClean="0"/>
          </a:p>
          <a:p>
            <a:pPr algn="ctr"/>
            <a:r>
              <a:rPr lang="en-US" sz="1400" b="1" dirty="0" smtClean="0"/>
              <a:t> </a:t>
            </a:r>
            <a:endParaRPr lang="ko-KR" altLang="en-US" sz="1400" b="1" dirty="0" smtClean="0"/>
          </a:p>
          <a:p>
            <a:endParaRPr lang="ko-KR" altLang="en-US" sz="1200" dirty="0" smtClean="0"/>
          </a:p>
          <a:p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그림 3" descr="ugcCAH3Y4F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357562"/>
            <a:ext cx="2214578" cy="1714512"/>
          </a:xfrm>
          <a:prstGeom prst="rect">
            <a:avLst/>
          </a:prstGeom>
        </p:spPr>
      </p:pic>
      <p:pic>
        <p:nvPicPr>
          <p:cNvPr id="5" name="그림 4" descr="ugcCAXTYIP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395326"/>
            <a:ext cx="2002348" cy="1605310"/>
          </a:xfrm>
          <a:prstGeom prst="rect">
            <a:avLst/>
          </a:prstGeom>
        </p:spPr>
      </p:pic>
      <p:pic>
        <p:nvPicPr>
          <p:cNvPr id="6" name="그림 5" descr="ug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887" y="3500438"/>
            <a:ext cx="1833832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3571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● Choose the correct answers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7467600" cy="5359556"/>
          </a:xfrm>
        </p:spPr>
        <p:txBody>
          <a:bodyPr/>
          <a:lstStyle/>
          <a:p>
            <a:r>
              <a:rPr lang="en-US" sz="1400" b="1" dirty="0" smtClean="0"/>
              <a:t>1. What is the passage mainly about?</a:t>
            </a:r>
            <a:endParaRPr lang="ko-KR" altLang="en-US" sz="1400" dirty="0" smtClean="0"/>
          </a:p>
          <a:p>
            <a:r>
              <a:rPr lang="en-US" sz="1400" dirty="0" smtClean="0"/>
              <a:t> </a:t>
            </a:r>
            <a:r>
              <a:rPr lang="ko-KR" altLang="en-US" sz="1400" b="1" dirty="0" smtClean="0">
                <a:solidFill>
                  <a:schemeClr val="accent2"/>
                </a:solidFill>
              </a:rPr>
              <a:t>  ⓐ</a:t>
            </a:r>
            <a:r>
              <a:rPr lang="en-US" sz="1400" b="1" dirty="0" smtClean="0">
                <a:solidFill>
                  <a:schemeClr val="accent2"/>
                </a:solidFill>
              </a:rPr>
              <a:t>Importance of recycling</a:t>
            </a:r>
            <a:endParaRPr lang="ko-KR" altLang="en-US" sz="1400" b="1" dirty="0" smtClean="0">
              <a:solidFill>
                <a:schemeClr val="accent2"/>
              </a:solidFill>
            </a:endParaRPr>
          </a:p>
          <a:p>
            <a:r>
              <a:rPr lang="ko-KR" altLang="en-US" sz="1400" dirty="0" smtClean="0"/>
              <a:t>   ⓑ</a:t>
            </a:r>
            <a:r>
              <a:rPr lang="en-US" sz="1400" dirty="0" smtClean="0"/>
              <a:t>Importance of saving garbage? </a:t>
            </a:r>
            <a:endParaRPr lang="ko-KR" altLang="en-US" sz="1400" dirty="0" smtClean="0"/>
          </a:p>
          <a:p>
            <a:r>
              <a:rPr lang="ko-KR" altLang="en-US" sz="1400" dirty="0" smtClean="0"/>
              <a:t>   ⓒ</a:t>
            </a:r>
            <a:r>
              <a:rPr lang="en-US" sz="1400" dirty="0" smtClean="0"/>
              <a:t>Out dirty planet</a:t>
            </a:r>
            <a:r>
              <a:rPr lang="en-US" sz="1400" dirty="0" smtClean="0"/>
              <a:t>.</a:t>
            </a:r>
          </a:p>
          <a:p>
            <a:endParaRPr lang="en-US" altLang="ko-KR" sz="1400" dirty="0" smtClean="0"/>
          </a:p>
          <a:p>
            <a:r>
              <a:rPr lang="en-US" sz="1400" b="1" dirty="0" smtClean="0"/>
              <a:t>2. Which can NOT be recycled</a:t>
            </a:r>
            <a:r>
              <a:rPr lang="en-US" sz="1400" b="1" dirty="0" smtClean="0"/>
              <a:t>?</a:t>
            </a:r>
          </a:p>
          <a:p>
            <a:endParaRPr lang="ko-KR" altLang="en-US" sz="14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sz="1200" dirty="0" smtClean="0"/>
              <a:t> </a:t>
            </a:r>
            <a:r>
              <a:rPr lang="ko-KR" altLang="en-US" sz="1200" dirty="0" smtClean="0"/>
              <a:t>        ⓐ</a:t>
            </a:r>
            <a:r>
              <a:rPr lang="en-US" sz="1200" dirty="0" smtClean="0"/>
              <a:t> </a:t>
            </a:r>
            <a:r>
              <a:rPr lang="en-US" sz="1200" dirty="0" smtClean="0"/>
              <a:t>glass                                          </a:t>
            </a:r>
            <a:r>
              <a:rPr lang="ko-KR" altLang="en-US" sz="1200" dirty="0" smtClean="0"/>
              <a:t>ⓑ</a:t>
            </a:r>
            <a:r>
              <a:rPr lang="en-US" sz="1200" dirty="0" smtClean="0"/>
              <a:t> plastic                                     </a:t>
            </a:r>
            <a:r>
              <a:rPr lang="en-US" sz="1200" dirty="0" smtClean="0"/>
              <a:t> </a:t>
            </a:r>
            <a:r>
              <a:rPr lang="ko-KR" altLang="en-US" sz="1200" dirty="0" smtClean="0">
                <a:solidFill>
                  <a:schemeClr val="accent2"/>
                </a:solidFill>
              </a:rPr>
              <a:t>ⓒ</a:t>
            </a:r>
            <a:r>
              <a:rPr lang="en-US" sz="1200" dirty="0" smtClean="0">
                <a:solidFill>
                  <a:schemeClr val="accent2"/>
                </a:solidFill>
              </a:rPr>
              <a:t> fish bone</a:t>
            </a:r>
            <a:endParaRPr lang="ko-KR" altLang="en-US" sz="1200" dirty="0" smtClean="0">
              <a:solidFill>
                <a:schemeClr val="accent2"/>
              </a:solidFill>
            </a:endParaRPr>
          </a:p>
          <a:p>
            <a:endParaRPr lang="en-US" sz="1200" dirty="0" smtClean="0"/>
          </a:p>
          <a:p>
            <a:endParaRPr lang="en-US" altLang="ko-KR" sz="1200" dirty="0" smtClean="0"/>
          </a:p>
          <a:p>
            <a:r>
              <a:rPr lang="en-US" sz="1200" dirty="0" smtClean="0"/>
              <a:t> </a:t>
            </a:r>
            <a:endParaRPr lang="ko-KR" altLang="en-US" sz="1200" dirty="0" smtClean="0"/>
          </a:p>
          <a:p>
            <a:r>
              <a:rPr lang="ko-KR" altLang="en-US" sz="1400" b="1" dirty="0" smtClean="0"/>
              <a:t>              ⓐ</a:t>
            </a:r>
            <a:r>
              <a:rPr lang="en-US" sz="1400" b="1" dirty="0" smtClean="0"/>
              <a:t> </a:t>
            </a:r>
            <a:r>
              <a:rPr lang="en-US" sz="1400" b="1" dirty="0" smtClean="0"/>
              <a:t>glass                          </a:t>
            </a:r>
            <a:r>
              <a:rPr lang="en-US" sz="1400" b="1" dirty="0" smtClean="0"/>
              <a:t> </a:t>
            </a:r>
            <a:r>
              <a:rPr lang="ko-KR" altLang="en-US" sz="1400" b="1" dirty="0" smtClean="0"/>
              <a:t>ⓑ</a:t>
            </a:r>
            <a:r>
              <a:rPr lang="en-US" sz="1400" b="1" dirty="0" smtClean="0"/>
              <a:t> plastic                                    </a:t>
            </a:r>
            <a:r>
              <a:rPr lang="ko-KR" altLang="en-US" sz="1400" b="1" dirty="0" smtClean="0">
                <a:solidFill>
                  <a:schemeClr val="accent2"/>
                </a:solidFill>
              </a:rPr>
              <a:t>ⓒ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en-US" sz="1400" b="1" dirty="0" smtClean="0">
                <a:solidFill>
                  <a:schemeClr val="accent2"/>
                </a:solidFill>
              </a:rPr>
              <a:t>fish bone</a:t>
            </a:r>
            <a:endParaRPr lang="ko-KR" altLang="en-US" sz="1400" b="1" dirty="0" smtClean="0">
              <a:solidFill>
                <a:schemeClr val="accent2"/>
              </a:solidFill>
            </a:endParaRPr>
          </a:p>
          <a:p>
            <a:pPr algn="ctr"/>
            <a:r>
              <a:rPr lang="en-US" sz="1400" b="1" dirty="0" smtClean="0"/>
              <a:t> </a:t>
            </a:r>
            <a:endParaRPr lang="ko-KR" altLang="en-US" sz="1400" b="1" dirty="0" smtClean="0"/>
          </a:p>
          <a:p>
            <a:endParaRPr lang="ko-KR" altLang="en-US" sz="1200" dirty="0" smtClean="0"/>
          </a:p>
          <a:p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그림 3" descr="ugcCAH3Y4F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357562"/>
            <a:ext cx="2214578" cy="1714512"/>
          </a:xfrm>
          <a:prstGeom prst="rect">
            <a:avLst/>
          </a:prstGeom>
        </p:spPr>
      </p:pic>
      <p:pic>
        <p:nvPicPr>
          <p:cNvPr id="5" name="그림 4" descr="ugcCAXTYIP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395326"/>
            <a:ext cx="2002348" cy="1605310"/>
          </a:xfrm>
          <a:prstGeom prst="rect">
            <a:avLst/>
          </a:prstGeom>
        </p:spPr>
      </p:pic>
      <p:pic>
        <p:nvPicPr>
          <p:cNvPr id="6" name="그림 5" descr="ug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500438"/>
            <a:ext cx="1833832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열정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</TotalTime>
  <Words>280</Words>
  <Application>Microsoft Office PowerPoint</Application>
  <PresentationFormat>화면 슬라이드 쇼(4:3)</PresentationFormat>
  <Paragraphs>327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오렌지</vt:lpstr>
      <vt:lpstr>Reading Lesson Plan</vt:lpstr>
      <vt:lpstr>● What do you recycle?</vt:lpstr>
      <vt:lpstr>Recycle</vt:lpstr>
      <vt:lpstr>●Vocabulary </vt:lpstr>
      <vt:lpstr>●Vocabulary answers</vt:lpstr>
      <vt:lpstr>● Complete the sentences. </vt:lpstr>
      <vt:lpstr>● Complete the sentences. </vt:lpstr>
      <vt:lpstr>● Choose the correct answers</vt:lpstr>
      <vt:lpstr>● Choose the correct answers</vt:lpstr>
      <vt:lpstr>● Complete the sentences. </vt:lpstr>
      <vt:lpstr>● Complete the sentences. </vt:lpstr>
      <vt:lpstr>●Choose the correct answers                                                 (True/ False) </vt:lpstr>
      <vt:lpstr>●Choose the correct answers                                                 (True/ False) </vt:lpstr>
      <vt:lpstr>● Complete the graphic organizer</vt:lpstr>
      <vt:lpstr>● Complete the graphic organizer</vt:lpstr>
      <vt:lpstr>● Write the passage summary. You can refer to the graphic organizer.    </vt:lpstr>
      <vt:lpstr>● Write the passage summary. You can refer to the graphic organizer.    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Lesson Plan</dc:title>
  <dc:creator>USER</dc:creator>
  <cp:lastModifiedBy>USER</cp:lastModifiedBy>
  <cp:revision>12</cp:revision>
  <dcterms:created xsi:type="dcterms:W3CDTF">2014-02-13T19:31:54Z</dcterms:created>
  <dcterms:modified xsi:type="dcterms:W3CDTF">2014-02-13T21:27:00Z</dcterms:modified>
</cp:coreProperties>
</file>