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265"/>
    <a:srgbClr val="D745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A13CBD-2601-4A20-9DDB-366D4C9C67D1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3359219-7E6E-4EAE-892A-0DB1E64B888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B002C8-01F9-4F0E-8C46-AF4010B1A414}" type="slidenum">
              <a:rPr lang="fr-CA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dirty="0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B002C8-01F9-4F0E-8C46-AF4010B1A414}" type="slidenum">
              <a:rPr lang="fr-CA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dirty="0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B002C8-01F9-4F0E-8C46-AF4010B1A414}" type="slidenum">
              <a:rPr lang="fr-CA"/>
              <a:pPr/>
              <a:t>10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dirty="0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B002C8-01F9-4F0E-8C46-AF4010B1A414}" type="slidenum">
              <a:rPr lang="fr-CA"/>
              <a:pPr/>
              <a:t>13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dirty="0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B002C8-01F9-4F0E-8C46-AF4010B1A414}" type="slidenum">
              <a:rPr lang="fr-CA"/>
              <a:pPr/>
              <a:t>16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04F47-38AB-4502-8A59-9B6E618A3B1C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DDD9F-6AB6-4071-950D-6B63D712100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BE3-FE4D-43E9-97E0-6E3AC2408BCD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4044-7F5F-42A0-B57A-5DE5C59E91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6B8CE-0F3D-4C28-8504-69DBBAB9267B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2B235-C40E-4704-9721-8E5BC1D6A23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E8A6-2C5B-4477-90B9-F5DC4D19F04D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5F7E8-E3AA-4C0F-A01D-EC096EB673D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49107-731A-4A2E-9FDE-46DC98E952B2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D1E04-0526-4005-8F70-AC22AC5C0A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7056-4F01-4B71-9CB4-E342B2287453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C00BC-73B3-4EA2-A72B-808CB8CED2C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C4841-02FF-4AB7-9D81-B3E08D520701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7A33A-F139-4875-93AA-243BF02CF9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2A46-4E18-4586-AAB2-B74C214A6401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71CD-A5D6-4276-806B-D8614237E3D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E947-1B38-438B-897B-9F9DE929C54C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AED5-771E-4AE3-ABB7-1CFC24CF40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7E9CD-F290-43B7-AB37-B37AA3516E23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4557-58F3-471E-806B-471CDD4643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E355-4520-4513-AD74-D22B0722A409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42B1-D789-48F6-AFE3-701CDEB6097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C2EBAE-7408-4137-B831-665BC12004BF}" type="datetimeFigureOut">
              <a:rPr lang="fr-FR"/>
              <a:pPr>
                <a:defRPr/>
              </a:pPr>
              <a:t>22/02/2014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642442-920A-4BB6-900C-994BB82AF0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1349375"/>
            <a:ext cx="7772400" cy="14700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CA" sz="4800" b="1" dirty="0" smtClean="0">
                <a:solidFill>
                  <a:srgbClr val="7030A0"/>
                </a:solidFill>
                <a:latin typeface="Kristen ITC" pitchFamily="66" charset="0"/>
              </a:rPr>
              <a:t>PREPOSITION                             </a:t>
            </a:r>
            <a:br>
              <a:rPr lang="fr-CA" sz="4800" b="1" dirty="0" smtClean="0">
                <a:solidFill>
                  <a:srgbClr val="7030A0"/>
                </a:solidFill>
                <a:latin typeface="Kristen ITC" pitchFamily="66" charset="0"/>
              </a:rPr>
            </a:br>
            <a:r>
              <a:rPr lang="fr-CA" sz="4800" b="1" dirty="0" smtClean="0">
                <a:solidFill>
                  <a:srgbClr val="7030A0"/>
                </a:solidFill>
                <a:latin typeface="Kristen ITC" pitchFamily="66" charset="0"/>
              </a:rPr>
              <a:t>                            POWER !!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67000" y="2438400"/>
            <a:ext cx="64008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en-US" sz="1800" i="1" dirty="0" smtClean="0">
              <a:solidFill>
                <a:srgbClr val="7030A0"/>
              </a:solidFill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sz="1800" i="1" dirty="0" smtClean="0">
              <a:solidFill>
                <a:srgbClr val="7030A0"/>
              </a:solidFill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sz="1800" i="1" dirty="0" smtClean="0">
              <a:solidFill>
                <a:srgbClr val="7030A0"/>
              </a:solidFill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1800" i="1" dirty="0" smtClean="0">
                <a:solidFill>
                  <a:srgbClr val="7030A0"/>
                </a:solidFill>
              </a:rPr>
              <a:t>Jessica Jo</a:t>
            </a:r>
            <a:endParaRPr lang="fr-CA" sz="18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7030A0"/>
                </a:solidFill>
                <a:latin typeface="Kristen ITC" pitchFamily="66" charset="0"/>
              </a:rPr>
              <a:t>‘‘ UNDER ’’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525000" cy="5257800"/>
          </a:xfrm>
        </p:spPr>
        <p:txBody>
          <a:bodyPr rtlCol="0">
            <a:normAutofit/>
          </a:bodyPr>
          <a:lstStyle/>
          <a:p>
            <a:pPr eaLnBrk="0" hangingPunct="0">
              <a:buFont typeface="Kristen ITC" pitchFamily="66" charset="0"/>
              <a:buChar char="√"/>
            </a:pPr>
            <a:r>
              <a:rPr lang="en-US" sz="2800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To describe something that is physically lower than another thing. In many cases you can use “below” as well.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r>
              <a:rPr lang="en-US" sz="2500" dirty="0" smtClean="0">
                <a:solidFill>
                  <a:srgbClr val="7030A0"/>
                </a:solidFill>
                <a:latin typeface="Kristen ITC" pitchFamily="66" charset="0"/>
              </a:rPr>
              <a:t>They stood under a tree (= below its branches) to avoid getting wet.</a:t>
            </a:r>
          </a:p>
          <a:p>
            <a:pPr>
              <a:buNone/>
            </a:pPr>
            <a:r>
              <a:rPr lang="en-US" sz="2500" dirty="0" smtClean="0">
                <a:solidFill>
                  <a:srgbClr val="7030A0"/>
                </a:solidFill>
                <a:latin typeface="Kristen ITC" pitchFamily="66" charset="0"/>
              </a:rPr>
              <a:t>		Her shoes were under the bed.</a:t>
            </a:r>
          </a:p>
          <a:p>
            <a:pPr lvl="2"/>
            <a:endParaRPr lang="en-US" sz="18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7030A0"/>
                </a:solidFill>
                <a:latin typeface="Kristen ITC" pitchFamily="66" charset="0"/>
              </a:rPr>
              <a:t>		</a:t>
            </a:r>
            <a:endParaRPr lang="en-US" sz="28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7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>
              <a:buNone/>
            </a:pP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		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7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953000"/>
            <a:ext cx="27336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14127" t="20714" r="5815" b="10714"/>
          <a:stretch>
            <a:fillRect/>
          </a:stretch>
        </p:blipFill>
        <p:spPr bwMode="auto">
          <a:xfrm>
            <a:off x="7315200" y="4038600"/>
            <a:ext cx="1295400" cy="13716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‘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</a:rPr>
              <a:t>‘ NEAR / NEARBY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 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</a:rPr>
              <a:t>/ CLOSE TO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’’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45075"/>
          </a:xfrm>
        </p:spPr>
        <p:txBody>
          <a:bodyPr rtlCol="0">
            <a:normAutofit fontScale="92500" lnSpcReduction="10000"/>
          </a:bodyPr>
          <a:lstStyle/>
          <a:p>
            <a:pPr eaLnBrk="0" hangingPunct="0">
              <a:buFont typeface="Kristen ITC" pitchFamily="66" charset="0"/>
              <a:buChar char="√"/>
            </a:pPr>
            <a:r>
              <a:rPr lang="en-US" sz="2900" dirty="0" smtClean="0">
                <a:solidFill>
                  <a:srgbClr val="E63265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 Near &amp; Close to: To describe things that are within a short distance of one another.</a:t>
            </a:r>
          </a:p>
          <a:p>
            <a:pPr eaLnBrk="0" hangingPunct="0">
              <a:buNone/>
            </a:pPr>
            <a:endParaRPr lang="en-US" sz="2900" dirty="0" smtClean="0">
              <a:solidFill>
                <a:srgbClr val="E63265"/>
              </a:solidFill>
              <a:latin typeface="Kristen ITC" pitchFamily="66" charset="0"/>
              <a:ea typeface="Calibri" pitchFamily="34" charset="0"/>
              <a:cs typeface="AJensonPro-Regular"/>
            </a:endParaRPr>
          </a:p>
          <a:p>
            <a:r>
              <a:rPr lang="en-US" sz="2700" dirty="0" smtClean="0">
                <a:solidFill>
                  <a:srgbClr val="E63265"/>
                </a:solidFill>
                <a:latin typeface="Kristen ITC" pitchFamily="66" charset="0"/>
              </a:rPr>
              <a:t>Jane’s house is close to/near the beach.</a:t>
            </a:r>
          </a:p>
          <a:p>
            <a:pPr>
              <a:buNone/>
            </a:pPr>
            <a:r>
              <a:rPr lang="en-US" sz="2700" dirty="0" smtClean="0">
                <a:solidFill>
                  <a:srgbClr val="E63265"/>
                </a:solidFill>
                <a:latin typeface="Kristen ITC" pitchFamily="66" charset="0"/>
              </a:rPr>
              <a:t>	</a:t>
            </a:r>
            <a:endParaRPr lang="en-US" sz="2900" dirty="0" smtClean="0">
              <a:solidFill>
                <a:srgbClr val="E63265"/>
              </a:solidFill>
              <a:latin typeface="Kristen ITC" pitchFamily="66" charset="0"/>
              <a:ea typeface="Calibri" pitchFamily="34" charset="0"/>
              <a:cs typeface="AJensonPro-Regular"/>
            </a:endParaRPr>
          </a:p>
          <a:p>
            <a:pPr eaLnBrk="0" hangingPunct="0">
              <a:buFont typeface="Kristen ITC" pitchFamily="66" charset="0"/>
              <a:buChar char="√"/>
            </a:pPr>
            <a:r>
              <a:rPr lang="en-US" sz="2900" dirty="0" smtClean="0">
                <a:solidFill>
                  <a:srgbClr val="E63265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Nearby = not far away</a:t>
            </a:r>
          </a:p>
          <a:p>
            <a:pPr eaLnBrk="0" hangingPunct="0"/>
            <a:r>
              <a:rPr lang="en-US" sz="2900" dirty="0" smtClean="0">
                <a:solidFill>
                  <a:srgbClr val="E63265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 </a:t>
            </a:r>
            <a:r>
              <a:rPr lang="en-US" sz="2700" dirty="0" smtClean="0">
                <a:solidFill>
                  <a:srgbClr val="E63265"/>
                </a:solidFill>
                <a:latin typeface="Kristen ITC" pitchFamily="66" charset="0"/>
              </a:rPr>
              <a:t>I noticed a policeman standing nearby.</a:t>
            </a:r>
          </a:p>
          <a:p>
            <a:pPr eaLnBrk="0" hangingPunct="0"/>
            <a:endParaRPr lang="en-US" sz="27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/>
            <a:r>
              <a:rPr lang="en-US" sz="2700" dirty="0" smtClean="0">
                <a:solidFill>
                  <a:srgbClr val="00B050"/>
                </a:solidFill>
                <a:latin typeface="Kristen ITC" pitchFamily="66" charset="0"/>
              </a:rPr>
              <a:t> Incorrect: I noticed a policeman standing nearby to the vehicle/ nearby the vehicle</a:t>
            </a:r>
          </a:p>
          <a:p>
            <a:pPr eaLnBrk="0" hangingPunct="0"/>
            <a:r>
              <a:rPr lang="en-US" sz="2700" dirty="0" smtClean="0">
                <a:solidFill>
                  <a:srgbClr val="00B050"/>
                </a:solidFill>
                <a:latin typeface="Kristen ITC" pitchFamily="66" charset="0"/>
              </a:rPr>
              <a:t> Trainer’s Note: Nearby is used with only </a:t>
            </a:r>
            <a:r>
              <a:rPr lang="en-US" sz="2700" b="1" i="1" dirty="0" smtClean="0">
                <a:solidFill>
                  <a:srgbClr val="00B050"/>
                </a:solidFill>
                <a:latin typeface="Kristen ITC" pitchFamily="66" charset="0"/>
              </a:rPr>
              <a:t>one</a:t>
            </a:r>
            <a:r>
              <a:rPr lang="en-US" sz="2700" dirty="0" smtClean="0">
                <a:solidFill>
                  <a:srgbClr val="00B050"/>
                </a:solidFill>
                <a:latin typeface="Kristen ITC" pitchFamily="66" charset="0"/>
              </a:rPr>
              <a:t>  point of reference.</a:t>
            </a:r>
          </a:p>
          <a:p>
            <a:pPr eaLnBrk="0" hangingPunct="0">
              <a:buFont typeface="Wingdings" pitchFamily="2" charset="2"/>
              <a:buChar char="ü"/>
            </a:pPr>
            <a:endParaRPr lang="en-US" sz="24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Font typeface="Courier New" pitchFamily="49" charset="0"/>
              <a:buChar char="o"/>
            </a:pPr>
            <a:endParaRPr lang="en-US" dirty="0" smtClean="0">
              <a:solidFill>
                <a:srgbClr val="E63265"/>
              </a:solidFill>
              <a:latin typeface="Century Schoolbook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rgbClr val="E63265"/>
              </a:solidFill>
              <a:latin typeface="Kristen ITC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175" y="1600200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Documents and Settings\Administrator.SK\My Documents\My Pictures\MH9000411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105400" y="1905000"/>
            <a:ext cx="3810001" cy="3810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‘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</a:rPr>
              <a:t>‘ 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NEXT TO / BESIDE ’’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 rtlCol="0">
            <a:normAutofit fontScale="92500" lnSpcReduction="20000"/>
          </a:bodyPr>
          <a:lstStyle/>
          <a:p>
            <a:pPr>
              <a:buFont typeface="Kristen ITC" pitchFamily="66" charset="0"/>
              <a:buChar char="√"/>
            </a:pP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To describe something that is very close to another thing, and almost touching that thing.</a:t>
            </a:r>
          </a:p>
          <a:p>
            <a:pPr eaLnBrk="0" hangingPunct="0"/>
            <a:endParaRPr lang="en-US" sz="27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</a:rPr>
              <a:t>He sat next to me at my birthday party.</a:t>
            </a:r>
          </a:p>
          <a:p>
            <a:pPr>
              <a:buNone/>
            </a:pP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</a:rPr>
              <a:t>		Go and sit beside the dog.</a:t>
            </a:r>
          </a:p>
          <a:p>
            <a:pPr>
              <a:buNone/>
            </a:pPr>
            <a:endParaRPr lang="en-US" sz="27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>
              <a:buNone/>
            </a:pPr>
            <a:r>
              <a:rPr lang="en-US" sz="2700" dirty="0" smtClean="0">
                <a:solidFill>
                  <a:srgbClr val="00B050"/>
                </a:solidFill>
                <a:latin typeface="Kristen ITC" pitchFamily="66" charset="0"/>
              </a:rPr>
              <a:t> Trainer’s Note: Do not use ‘Besides’ !</a:t>
            </a:r>
          </a:p>
          <a:p>
            <a:pPr>
              <a:buNone/>
            </a:pPr>
            <a:r>
              <a:rPr lang="en-US" sz="2700" dirty="0" smtClean="0">
                <a:solidFill>
                  <a:srgbClr val="00B050"/>
                </a:solidFill>
                <a:latin typeface="Kristen ITC" pitchFamily="66" charset="0"/>
              </a:rPr>
              <a:t>		  It means except/other than.</a:t>
            </a:r>
          </a:p>
          <a:p>
            <a:pPr>
              <a:buNone/>
            </a:pPr>
            <a:r>
              <a:rPr lang="en-US" sz="2700" dirty="0" err="1" smtClean="0">
                <a:solidFill>
                  <a:srgbClr val="00B050"/>
                </a:solidFill>
                <a:latin typeface="Kristen ITC" pitchFamily="66" charset="0"/>
              </a:rPr>
              <a:t>Eg</a:t>
            </a:r>
            <a:r>
              <a:rPr lang="en-US" sz="2700" dirty="0" smtClean="0">
                <a:solidFill>
                  <a:srgbClr val="00B050"/>
                </a:solidFill>
                <a:latin typeface="Kristen ITC" pitchFamily="66" charset="0"/>
              </a:rPr>
              <a:t>: Do you play any other sports besides football?</a:t>
            </a:r>
          </a:p>
          <a:p>
            <a:pPr eaLnBrk="0" hangingPunct="0"/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200" dirty="0" smtClean="0">
                <a:solidFill>
                  <a:srgbClr val="7030A0"/>
                </a:solidFill>
                <a:latin typeface="Kristen ITC" pitchFamily="66" charset="0"/>
              </a:rPr>
              <a:t>				</a:t>
            </a:r>
            <a:endParaRPr lang="fr-CA" sz="2200" dirty="0" smtClean="0">
              <a:solidFill>
                <a:srgbClr val="7030A0"/>
              </a:solidFill>
              <a:latin typeface="Kristen ITC" pitchFamily="66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362200"/>
            <a:ext cx="1866900" cy="220980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5333" t="2667" r="4000" b="6667"/>
          <a:stretch>
            <a:fillRect/>
          </a:stretch>
        </p:blipFill>
        <p:spPr bwMode="auto">
          <a:xfrm>
            <a:off x="4572000" y="5334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E63265"/>
                </a:solidFill>
                <a:latin typeface="Kristen ITC" pitchFamily="66" charset="0"/>
              </a:rPr>
              <a:t>‘‘ BETWEEN vs. AMONG ’’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525000" cy="5029200"/>
          </a:xfrm>
        </p:spPr>
        <p:txBody>
          <a:bodyPr rtlCol="0">
            <a:normAutofit fontScale="92500" lnSpcReduction="10000"/>
          </a:bodyPr>
          <a:lstStyle/>
          <a:p>
            <a:pPr eaLnBrk="0" hangingPunct="0">
              <a:buFont typeface="Kristen ITC" pitchFamily="66" charset="0"/>
              <a:buChar char="√"/>
            </a:pPr>
            <a:r>
              <a:rPr lang="en-US" sz="2800" dirty="0" smtClean="0">
                <a:solidFill>
                  <a:srgbClr val="E63265"/>
                </a:solidFill>
                <a:latin typeface="Kristen ITC" pitchFamily="66" charset="0"/>
              </a:rPr>
              <a:t> Between: </a:t>
            </a:r>
            <a:r>
              <a:rPr lang="en-US" sz="2500" dirty="0" smtClean="0">
                <a:solidFill>
                  <a:srgbClr val="E63265"/>
                </a:solidFill>
                <a:latin typeface="Kristen ITC" pitchFamily="66" charset="0"/>
              </a:rPr>
              <a:t>To describe something that is between </a:t>
            </a:r>
          </a:p>
          <a:p>
            <a:pPr eaLnBrk="0" hangingPunct="0">
              <a:buNone/>
            </a:pPr>
            <a:r>
              <a:rPr lang="en-US" sz="2500" b="1" i="1" dirty="0" smtClean="0">
                <a:solidFill>
                  <a:srgbClr val="E63265"/>
                </a:solidFill>
                <a:latin typeface="Kristen ITC" pitchFamily="66" charset="0"/>
              </a:rPr>
              <a:t>	two</a:t>
            </a:r>
            <a:r>
              <a:rPr lang="en-US" sz="2500" dirty="0" smtClean="0">
                <a:solidFill>
                  <a:srgbClr val="E63265"/>
                </a:solidFill>
                <a:latin typeface="Kristen ITC" pitchFamily="66" charset="0"/>
              </a:rPr>
              <a:t>  people/places/groups</a:t>
            </a:r>
          </a:p>
          <a:p>
            <a:pPr eaLnBrk="0" hangingPunct="0">
              <a:buNone/>
            </a:pPr>
            <a:endParaRPr lang="en-US" sz="25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/>
            <a:r>
              <a:rPr lang="en-US" sz="2200" dirty="0" smtClean="0">
                <a:solidFill>
                  <a:srgbClr val="E63265"/>
                </a:solidFill>
                <a:latin typeface="Kristen ITC" pitchFamily="66" charset="0"/>
              </a:rPr>
              <a:t>A pile of books lay between the students</a:t>
            </a:r>
          </a:p>
          <a:p>
            <a:pPr eaLnBrk="0" hangingPunct="0">
              <a:buNone/>
            </a:pPr>
            <a:r>
              <a:rPr lang="en-US" sz="2200" dirty="0" smtClean="0">
                <a:solidFill>
                  <a:srgbClr val="E63265"/>
                </a:solidFill>
                <a:latin typeface="Kristen ITC" pitchFamily="66" charset="0"/>
              </a:rPr>
              <a:t>		A narrow path ran between two rows of houses</a:t>
            </a:r>
          </a:p>
          <a:p>
            <a:pPr eaLnBrk="0" hangingPunct="0">
              <a:buNone/>
            </a:pPr>
            <a:endParaRPr lang="en-US" sz="25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Font typeface="Kristen ITC" pitchFamily="66" charset="0"/>
              <a:buChar char="√"/>
            </a:pPr>
            <a:endParaRPr lang="en-US" sz="25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Font typeface="Kristen ITC" pitchFamily="66" charset="0"/>
              <a:buChar char="√"/>
            </a:pPr>
            <a:r>
              <a:rPr lang="en-US" sz="2800" dirty="0" smtClean="0">
                <a:solidFill>
                  <a:srgbClr val="E63265"/>
                </a:solidFill>
                <a:latin typeface="Kristen ITC" pitchFamily="66" charset="0"/>
              </a:rPr>
              <a:t>Among: </a:t>
            </a:r>
            <a:r>
              <a:rPr lang="en-US" sz="2500" dirty="0" smtClean="0">
                <a:solidFill>
                  <a:srgbClr val="E63265"/>
                </a:solidFill>
                <a:latin typeface="Kristen ITC" pitchFamily="66" charset="0"/>
              </a:rPr>
              <a:t>To describe something  that is in the middle of</a:t>
            </a:r>
          </a:p>
          <a:p>
            <a:pPr eaLnBrk="0" hangingPunct="0">
              <a:buNone/>
            </a:pPr>
            <a:r>
              <a:rPr lang="en-US" sz="2500" dirty="0" smtClean="0">
                <a:solidFill>
                  <a:srgbClr val="E63265"/>
                </a:solidFill>
                <a:latin typeface="Kristen ITC" pitchFamily="66" charset="0"/>
              </a:rPr>
              <a:t>	 </a:t>
            </a:r>
            <a:r>
              <a:rPr lang="en-US" sz="2500" b="1" i="1" dirty="0" smtClean="0">
                <a:solidFill>
                  <a:srgbClr val="E63265"/>
                </a:solidFill>
                <a:latin typeface="Kristen ITC" pitchFamily="66" charset="0"/>
              </a:rPr>
              <a:t>many</a:t>
            </a:r>
            <a:r>
              <a:rPr lang="en-US" sz="2500" dirty="0" smtClean="0">
                <a:solidFill>
                  <a:srgbClr val="E63265"/>
                </a:solidFill>
                <a:latin typeface="Kristen ITC" pitchFamily="66" charset="0"/>
              </a:rPr>
              <a:t>  things.</a:t>
            </a:r>
          </a:p>
          <a:p>
            <a:pPr eaLnBrk="0" hangingPunct="0">
              <a:buNone/>
            </a:pPr>
            <a:endParaRPr lang="en-US" sz="25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/>
            <a:r>
              <a:rPr lang="en-US" sz="2200" dirty="0" smtClean="0">
                <a:solidFill>
                  <a:srgbClr val="E63265"/>
                </a:solidFill>
                <a:latin typeface="Kristen ITC" pitchFamily="66" charset="0"/>
              </a:rPr>
              <a:t>The green apple is among the red ones.</a:t>
            </a:r>
            <a:endParaRPr lang="en-US" sz="27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  <a:p>
            <a:pPr>
              <a:buNone/>
            </a:pPr>
            <a:r>
              <a:rPr lang="en-US" sz="2700" dirty="0" smtClean="0">
                <a:solidFill>
                  <a:srgbClr val="E63265"/>
                </a:solidFill>
                <a:latin typeface="Kristen ITC" pitchFamily="66" charset="0"/>
                <a:ea typeface="+mj-ea"/>
                <a:cs typeface="+mj-cs"/>
              </a:rPr>
              <a:t>		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7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</p:txBody>
      </p:sp>
      <p:pic>
        <p:nvPicPr>
          <p:cNvPr id="4" name="Picture 2" descr="C:\Documents and Settings\Administrator.SK\My Documents\My Pictures\MH90042656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981200"/>
            <a:ext cx="1219200" cy="1219200"/>
          </a:xfrm>
          <a:prstGeom prst="roundRect">
            <a:avLst/>
          </a:prstGeom>
          <a:noFill/>
        </p:spPr>
      </p:pic>
      <p:pic>
        <p:nvPicPr>
          <p:cNvPr id="1027" name="Picture 3" descr="C:\Documents and Settings\Administrator.SK\My Documents\My Pictures\MH900427889.JPG"/>
          <p:cNvPicPr>
            <a:picLocks noChangeAspect="1" noChangeArrowheads="1"/>
          </p:cNvPicPr>
          <p:nvPr/>
        </p:nvPicPr>
        <p:blipFill>
          <a:blip r:embed="rId5" cstate="print"/>
          <a:srcRect l="18000" t="8154" r="18000" b="22923"/>
          <a:stretch>
            <a:fillRect/>
          </a:stretch>
        </p:blipFill>
        <p:spPr bwMode="auto">
          <a:xfrm>
            <a:off x="7696200" y="2895600"/>
            <a:ext cx="1219200" cy="1312985"/>
          </a:xfrm>
          <a:prstGeom prst="roundRect">
            <a:avLst/>
          </a:prstGeom>
          <a:noFill/>
        </p:spPr>
      </p:pic>
      <p:pic>
        <p:nvPicPr>
          <p:cNvPr id="1028" name="Picture 4" descr="C:\Documents and Settings\Administrator.SK\My Documents\My Pictures\MH900439292.JPG"/>
          <p:cNvPicPr>
            <a:picLocks noChangeAspect="1" noChangeArrowheads="1"/>
          </p:cNvPicPr>
          <p:nvPr/>
        </p:nvPicPr>
        <p:blipFill>
          <a:blip r:embed="rId6" cstate="print"/>
          <a:srcRect t="17231" b="18769"/>
          <a:stretch>
            <a:fillRect/>
          </a:stretch>
        </p:blipFill>
        <p:spPr bwMode="auto">
          <a:xfrm>
            <a:off x="5362575" y="4940808"/>
            <a:ext cx="2638425" cy="168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29600" cy="857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‘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</a:rPr>
              <a:t>‘ OPPOSITE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’’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11675"/>
          </a:xfrm>
        </p:spPr>
        <p:txBody>
          <a:bodyPr rtlCol="0">
            <a:normAutofit/>
          </a:bodyPr>
          <a:lstStyle/>
          <a:p>
            <a:pPr eaLnBrk="0" hangingPunct="0">
              <a:buFont typeface="Kristen ITC" pitchFamily="66" charset="0"/>
              <a:buChar char="√"/>
            </a:pPr>
            <a:r>
              <a:rPr lang="en-US" sz="2900" dirty="0" smtClean="0">
                <a:solidFill>
                  <a:srgbClr val="7030A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 </a:t>
            </a: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</a:rPr>
              <a:t>We use “opposite” for two things that are facing one another.</a:t>
            </a:r>
          </a:p>
          <a:p>
            <a:pPr>
              <a:buNone/>
            </a:pPr>
            <a:endParaRPr lang="en-US" sz="29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They sat opposite each other in the meeting room.</a:t>
            </a:r>
          </a:p>
          <a:p>
            <a:endParaRPr lang="en-US" sz="24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endParaRPr lang="en-US" sz="24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Our office is right opposite the police station.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Trainer’s Note: Do </a:t>
            </a:r>
            <a:r>
              <a:rPr lang="en-US" sz="2000" b="1" i="1" dirty="0" smtClean="0">
                <a:solidFill>
                  <a:srgbClr val="00B05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not</a:t>
            </a:r>
            <a:r>
              <a:rPr lang="en-US" sz="2000" dirty="0" smtClean="0">
                <a:solidFill>
                  <a:srgbClr val="00B05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  say ‘opposite </a:t>
            </a:r>
            <a:r>
              <a:rPr lang="en-US" sz="2000" b="1" i="1" dirty="0" smtClean="0">
                <a:solidFill>
                  <a:srgbClr val="00B05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to</a:t>
            </a:r>
            <a:r>
              <a:rPr lang="en-US" sz="2000" dirty="0" smtClean="0">
                <a:solidFill>
                  <a:srgbClr val="00B05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  the police station’ </a:t>
            </a:r>
          </a:p>
          <a:p>
            <a:pPr eaLnBrk="0" hangingPunct="0">
              <a:buNone/>
            </a:pPr>
            <a:endParaRPr lang="en-US" sz="24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0" hangingPunct="0">
              <a:buFont typeface="Wingdings" pitchFamily="2" charset="2"/>
              <a:buChar char="ü"/>
            </a:pPr>
            <a:endParaRPr lang="en-US" sz="24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0" hangingPunct="0">
              <a:buFont typeface="Courier New" pitchFamily="49" charset="0"/>
              <a:buChar char="o"/>
            </a:pPr>
            <a:endParaRPr lang="en-US" dirty="0" smtClean="0">
              <a:solidFill>
                <a:srgbClr val="7030A0"/>
              </a:solidFill>
              <a:latin typeface="Century Schoolbook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rgbClr val="7030A0"/>
              </a:solidFill>
              <a:latin typeface="Kristen ITC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223986"/>
            <a:ext cx="1905000" cy="128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Documents and Settings\Administrator.SK\My Documents\My Pictures\opposite.JPG"/>
          <p:cNvPicPr>
            <a:picLocks noChangeAspect="1" noChangeArrowheads="1"/>
          </p:cNvPicPr>
          <p:nvPr/>
        </p:nvPicPr>
        <p:blipFill>
          <a:blip r:embed="rId4" cstate="print"/>
          <a:srcRect r="42188" b="29167"/>
          <a:stretch>
            <a:fillRect/>
          </a:stretch>
        </p:blipFill>
        <p:spPr bwMode="auto">
          <a:xfrm>
            <a:off x="6096000" y="5317524"/>
            <a:ext cx="1676400" cy="154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84582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7200" dirty="0" err="1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Hmmm</a:t>
            </a:r>
            <a:r>
              <a:rPr lang="fr-CA" sz="7200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….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62400" y="5257800"/>
            <a:ext cx="5181600" cy="944563"/>
          </a:xfrm>
        </p:spPr>
        <p:txBody>
          <a:bodyPr rtlCol="0"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rgbClr val="E63265"/>
                </a:solidFill>
                <a:latin typeface="Kristen ITC" pitchFamily="66" charset="0"/>
              </a:rPr>
              <a:t>	I was just wondering..</a:t>
            </a:r>
          </a:p>
          <a:p>
            <a:pPr eaLnBrk="0" hangingPunct="0"/>
            <a:endParaRPr lang="en-US" dirty="0" smtClean="0">
              <a:solidFill>
                <a:srgbClr val="E63265"/>
              </a:solidFill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E63265"/>
                </a:solidFill>
                <a:latin typeface="Kristen ITC" pitchFamily="66" charset="0"/>
              </a:rPr>
              <a:t>				</a:t>
            </a:r>
            <a:endParaRPr lang="fr-CA" dirty="0" smtClean="0">
              <a:solidFill>
                <a:srgbClr val="E63265"/>
              </a:solidFill>
              <a:latin typeface="Kristen ITC" pitchFamily="66" charset="0"/>
            </a:endParaRPr>
          </a:p>
        </p:txBody>
      </p:sp>
      <p:pic>
        <p:nvPicPr>
          <p:cNvPr id="3075" name="Picture 3" descr="C:\Documents and Settings\Administrator.SK\My Documents\My Pictures\MB90004373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5240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96000"/>
          </a:xfrm>
        </p:spPr>
        <p:txBody>
          <a:bodyPr rtlCol="0">
            <a:normAutofit/>
          </a:bodyPr>
          <a:lstStyle/>
          <a:p>
            <a:pPr eaLnBrk="0" hangingPunct="0">
              <a:buNone/>
            </a:pPr>
            <a:r>
              <a:rPr lang="en-US" sz="2500" dirty="0" smtClean="0">
                <a:solidFill>
                  <a:srgbClr val="E63265"/>
                </a:solidFill>
                <a:latin typeface="Kristen ITC" pitchFamily="66" charset="0"/>
              </a:rPr>
              <a:t>	</a:t>
            </a:r>
            <a:r>
              <a:rPr lang="fr-CA" sz="2800" dirty="0" smtClean="0">
                <a:solidFill>
                  <a:srgbClr val="7030A0"/>
                </a:solidFill>
                <a:latin typeface="Kristen ITC" pitchFamily="66" charset="0"/>
              </a:rPr>
              <a:t>In the </a:t>
            </a:r>
            <a:r>
              <a:rPr lang="fr-CA" sz="2800" dirty="0" err="1" smtClean="0">
                <a:solidFill>
                  <a:srgbClr val="7030A0"/>
                </a:solidFill>
                <a:latin typeface="Kristen ITC" pitchFamily="66" charset="0"/>
              </a:rPr>
              <a:t>bed</a:t>
            </a:r>
            <a:r>
              <a:rPr lang="fr-CA" sz="2800" dirty="0" smtClean="0">
                <a:solidFill>
                  <a:srgbClr val="7030A0"/>
                </a:solidFill>
                <a:latin typeface="Kristen ITC" pitchFamily="66" charset="0"/>
              </a:rPr>
              <a:t>  OR  On the </a:t>
            </a:r>
            <a:r>
              <a:rPr lang="fr-CA" sz="2800" dirty="0" err="1" smtClean="0">
                <a:solidFill>
                  <a:srgbClr val="7030A0"/>
                </a:solidFill>
                <a:latin typeface="Kristen ITC" pitchFamily="66" charset="0"/>
              </a:rPr>
              <a:t>bed</a:t>
            </a:r>
            <a:r>
              <a:rPr lang="fr-CA" sz="2800" dirty="0" smtClean="0">
                <a:solidFill>
                  <a:srgbClr val="7030A0"/>
                </a:solidFill>
                <a:latin typeface="Kristen ITC" pitchFamily="66" charset="0"/>
              </a:rPr>
              <a:t> ??</a:t>
            </a:r>
            <a:r>
              <a:rPr lang="en-US" sz="2800" dirty="0" smtClean="0">
                <a:solidFill>
                  <a:srgbClr val="E63265"/>
                </a:solidFill>
                <a:latin typeface="Kristen ITC" pitchFamily="66" charset="0"/>
              </a:rPr>
              <a:t>	</a:t>
            </a:r>
          </a:p>
          <a:p>
            <a:pPr eaLnBrk="0" hangingPunct="0">
              <a:buNone/>
            </a:pPr>
            <a:endParaRPr lang="en-US" sz="25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/>
            <a:r>
              <a:rPr lang="en-US" sz="1900" dirty="0" smtClean="0">
                <a:solidFill>
                  <a:srgbClr val="7030A0"/>
                </a:solidFill>
                <a:latin typeface="Kristen ITC" pitchFamily="66" charset="0"/>
              </a:rPr>
              <a:t>Both. </a:t>
            </a:r>
          </a:p>
          <a:p>
            <a:pPr eaLnBrk="0" hangingPunct="0"/>
            <a:endParaRPr lang="en-US" sz="19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0" hangingPunct="0">
              <a:buNone/>
            </a:pPr>
            <a:r>
              <a:rPr lang="en-US" sz="1900" dirty="0" smtClean="0">
                <a:solidFill>
                  <a:srgbClr val="7030A0"/>
                </a:solidFill>
                <a:latin typeface="Kristen ITC" pitchFamily="66" charset="0"/>
              </a:rPr>
              <a:t>	ON the bed = laying (or standing/sitting) on top of the covers of the bed.</a:t>
            </a:r>
          </a:p>
          <a:p>
            <a:pPr eaLnBrk="0" hangingPunct="0">
              <a:buNone/>
            </a:pPr>
            <a:r>
              <a:rPr lang="en-US" sz="1900" dirty="0" smtClean="0">
                <a:solidFill>
                  <a:srgbClr val="7030A0"/>
                </a:solidFill>
                <a:latin typeface="Kristen ITC" pitchFamily="66" charset="0"/>
              </a:rPr>
              <a:t/>
            </a:r>
            <a:br>
              <a:rPr lang="en-US" sz="1900" dirty="0" smtClean="0">
                <a:solidFill>
                  <a:srgbClr val="7030A0"/>
                </a:solidFill>
                <a:latin typeface="Kristen ITC" pitchFamily="66" charset="0"/>
              </a:rPr>
            </a:br>
            <a:r>
              <a:rPr lang="en-US" sz="1900" dirty="0" smtClean="0">
                <a:solidFill>
                  <a:srgbClr val="7030A0"/>
                </a:solidFill>
                <a:latin typeface="Kristen ITC" pitchFamily="66" charset="0"/>
              </a:rPr>
              <a:t>IN the bed = between the covers, retired for the night, and preparing to sleep; or possibly between the covers and resting due to sickness, etc.</a:t>
            </a:r>
          </a:p>
          <a:p>
            <a:pPr algn="r" eaLnBrk="0" hangingPunct="0">
              <a:buNone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algn="r" eaLnBrk="0" hangingPunct="0">
              <a:buNone/>
            </a:pPr>
            <a:r>
              <a:rPr lang="en-US" sz="2800" dirty="0" smtClean="0">
                <a:solidFill>
                  <a:srgbClr val="7030A0"/>
                </a:solidFill>
                <a:latin typeface="Kristen ITC" pitchFamily="66" charset="0"/>
              </a:rPr>
              <a:t>	In the corner  OR  At the corner ?? </a:t>
            </a:r>
          </a:p>
          <a:p>
            <a:pPr eaLnBrk="0" hangingPunct="0">
              <a:buNone/>
            </a:pPr>
            <a:endParaRPr lang="en-US" sz="25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r>
              <a:rPr lang="en-US" sz="1900" dirty="0" smtClean="0">
                <a:solidFill>
                  <a:srgbClr val="7030A0"/>
                </a:solidFill>
                <a:latin typeface="Kristen ITC" pitchFamily="66" charset="0"/>
              </a:rPr>
              <a:t>We say 'in the corner of a room', but 'at the corner (or 'on the corner') of a street‘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dirty="0" smtClean="0">
              <a:solidFill>
                <a:srgbClr val="E63265"/>
              </a:solidFill>
              <a:latin typeface="Kristen ITC" pitchFamily="66" charset="0"/>
              <a:ea typeface="+mj-ea"/>
              <a:cs typeface="+mj-cs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81000"/>
            <a:ext cx="2532786" cy="175260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733800"/>
            <a:ext cx="1683456" cy="128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857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2800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I live ON/AT/IN  </a:t>
            </a:r>
            <a:r>
              <a:rPr lang="fr-CA" sz="2800" dirty="0" err="1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Downing</a:t>
            </a:r>
            <a:r>
              <a:rPr lang="fr-CA" sz="2800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 Street ??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812925"/>
            <a:ext cx="8686800" cy="4511675"/>
          </a:xfrm>
        </p:spPr>
        <p:txBody>
          <a:bodyPr rtlCol="0">
            <a:normAutofit/>
          </a:bodyPr>
          <a:lstStyle/>
          <a:p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For an exact point on the street, use at.</a:t>
            </a:r>
          </a:p>
          <a:p>
            <a:pPr>
              <a:buNone/>
            </a:pP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	</a:t>
            </a:r>
            <a:r>
              <a:rPr lang="en-US" sz="2400" dirty="0" err="1" smtClean="0">
                <a:solidFill>
                  <a:srgbClr val="E63265"/>
                </a:solidFill>
                <a:latin typeface="Kristen ITC" pitchFamily="66" charset="0"/>
              </a:rPr>
              <a:t>Eg</a:t>
            </a: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: I live at 10 Downing Street.</a:t>
            </a:r>
          </a:p>
          <a:p>
            <a:pPr>
              <a:buNone/>
            </a:pPr>
            <a:endParaRPr lang="en-US" sz="24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With street/avenue names, use on.</a:t>
            </a:r>
          </a:p>
          <a:p>
            <a:pPr>
              <a:buNone/>
            </a:pP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	</a:t>
            </a:r>
            <a:r>
              <a:rPr lang="en-US" sz="2400" dirty="0" err="1" smtClean="0">
                <a:solidFill>
                  <a:srgbClr val="E63265"/>
                </a:solidFill>
                <a:latin typeface="Kristen ITC" pitchFamily="66" charset="0"/>
              </a:rPr>
              <a:t>Eg</a:t>
            </a: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: I live on Downing Street.</a:t>
            </a:r>
          </a:p>
          <a:p>
            <a:pPr>
              <a:buNone/>
            </a:pP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		The best shopping places are on the 5</a:t>
            </a:r>
            <a:r>
              <a:rPr lang="en-US" sz="2400" baseline="30000" dirty="0" smtClean="0">
                <a:solidFill>
                  <a:srgbClr val="E63265"/>
                </a:solidFill>
                <a:latin typeface="Kristen ITC" pitchFamily="66" charset="0"/>
              </a:rPr>
              <a:t>th</a:t>
            </a: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 avenue.</a:t>
            </a:r>
          </a:p>
          <a:p>
            <a:pPr>
              <a:buNone/>
            </a:pPr>
            <a:endParaRPr lang="en-US" sz="24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Kristen ITC" pitchFamily="66" charset="0"/>
              </a:rPr>
              <a:t>		Trainer’s Note: Do not use ‘the’ with street names.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8109" cy="183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 l="20825"/>
          <a:stretch>
            <a:fillRect/>
          </a:stretch>
        </p:blipFill>
        <p:spPr bwMode="auto">
          <a:xfrm flipH="1">
            <a:off x="0" y="4495800"/>
            <a:ext cx="1219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Congratulations !! </a:t>
            </a:r>
            <a:endParaRPr lang="en-US" dirty="0">
              <a:solidFill>
                <a:srgbClr val="7030A0"/>
              </a:solidFill>
              <a:latin typeface="Kristen ITC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	</a:t>
            </a:r>
            <a:r>
              <a:rPr lang="en-US" sz="30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You have Preposition Power 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8600"/>
            <a:ext cx="2177222" cy="182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200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What </a:t>
            </a:r>
            <a:r>
              <a:rPr lang="fr-CA" sz="3200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are </a:t>
            </a:r>
            <a:r>
              <a:rPr lang="fr-CA" sz="2600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PREPOSITIONS</a:t>
            </a:r>
            <a:r>
              <a:rPr lang="fr-CA" sz="3200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917700"/>
            <a:ext cx="8686800" cy="4511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Words which show relationships among other words in the sentence.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The relationships include direction, place, time, cause, manner and amount.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4582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CA" sz="4800" dirty="0" err="1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Let’s start with Lesson</a:t>
            </a:r>
            <a:r>
              <a:rPr lang="fr-CA" sz="4800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     !!!</a:t>
            </a:r>
            <a:endParaRPr lang="fr-CA" sz="4800" dirty="0" err="1" smtClean="0">
              <a:solidFill>
                <a:srgbClr val="E63265"/>
              </a:solidFill>
              <a:latin typeface="Kristen ITC" pitchFamily="66" charset="0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7800" y="1600200"/>
            <a:ext cx="79248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48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48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sz="4800" dirty="0" err="1" smtClean="0">
                <a:solidFill>
                  <a:srgbClr val="E63265"/>
                </a:solidFill>
                <a:latin typeface="Kristen ITC" pitchFamily="66" charset="0"/>
              </a:rPr>
              <a:t>PREPOSITIONS OF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sz="4800" dirty="0" err="1" smtClean="0">
                <a:solidFill>
                  <a:srgbClr val="E63265"/>
                </a:solidFill>
                <a:latin typeface="Kristen ITC" pitchFamily="66" charset="0"/>
              </a:rPr>
              <a:t>           PLACE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066800"/>
            <a:ext cx="806076" cy="82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7030A0"/>
                </a:solidFill>
                <a:latin typeface="Kristen ITC" pitchFamily="66" charset="0"/>
              </a:rPr>
              <a:t>‘‘ AT ’’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1798638"/>
            <a:ext cx="9525000" cy="4525962"/>
          </a:xfrm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We use “at” to refer to a specific &amp; precise place. (when we see it as a point)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7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At the bus stop.</a:t>
            </a:r>
          </a:p>
          <a:p>
            <a:pPr>
              <a:buNone/>
            </a:pP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		At the back of the bus.</a:t>
            </a:r>
          </a:p>
          <a:p>
            <a:pPr>
              <a:buNone/>
            </a:pP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			At the top of the page.</a:t>
            </a:r>
          </a:p>
          <a:p>
            <a:pPr>
              <a:buNone/>
            </a:pP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				At the bottom of the page.</a:t>
            </a:r>
          </a:p>
          <a:p>
            <a:pPr lvl="1">
              <a:buNone/>
            </a:pP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					     At the front of the cinema.		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7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8646" y="3524250"/>
            <a:ext cx="807554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29600" cy="857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‘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</a:rPr>
              <a:t>‘ 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IN ’’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355725"/>
            <a:ext cx="8686800" cy="4511675"/>
          </a:xfrm>
        </p:spPr>
        <p:txBody>
          <a:bodyPr rtlCol="0">
            <a:normAutofit fontScale="92500" lnSpcReduction="10000"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en-US" dirty="0" smtClean="0">
                <a:solidFill>
                  <a:srgbClr val="E63265"/>
                </a:solidFill>
                <a:latin typeface="Kristen ITC" pitchFamily="66" charset="0"/>
              </a:rPr>
              <a:t>We use “in” to refer to something that is inside a space, often with four walls around it.</a:t>
            </a:r>
            <a:endParaRPr lang="en-US" sz="8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Font typeface="Arial" pitchFamily="34" charset="0"/>
              <a:buChar char="•"/>
            </a:pPr>
            <a:endParaRPr lang="en-US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0" hangingPunct="0"/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The hammers are in the bag.</a:t>
            </a:r>
          </a:p>
          <a:p>
            <a:pPr eaLnBrk="0" hangingPunct="0"/>
            <a:endParaRPr lang="en-US" sz="24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None/>
            </a:pP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		There are some cows in the field.</a:t>
            </a:r>
          </a:p>
          <a:p>
            <a:pPr eaLnBrk="0" hangingPunct="0">
              <a:buNone/>
            </a:pPr>
            <a:endParaRPr lang="en-US" sz="24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None/>
            </a:pP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			Tim is in the bathtub.</a:t>
            </a:r>
          </a:p>
          <a:p>
            <a:pPr eaLnBrk="0" hangingPunct="0">
              <a:buNone/>
            </a:pPr>
            <a:endParaRPr lang="en-US" sz="24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None/>
            </a:pPr>
            <a:r>
              <a:rPr lang="en-US" sz="2400" dirty="0" smtClean="0">
                <a:solidFill>
                  <a:srgbClr val="E63265"/>
                </a:solidFill>
                <a:latin typeface="Kristen ITC" pitchFamily="66" charset="0"/>
              </a:rPr>
              <a:t>				The mouse is in the box.</a:t>
            </a:r>
          </a:p>
          <a:p>
            <a:pPr eaLnBrk="0" hangingPunct="0">
              <a:buFont typeface="Courier New" pitchFamily="49" charset="0"/>
              <a:buChar char="o"/>
            </a:pPr>
            <a:endParaRPr lang="en-US" dirty="0" smtClean="0">
              <a:solidFill>
                <a:srgbClr val="00B0F0"/>
              </a:solidFill>
              <a:latin typeface="Century Schoolbook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7021" t="9220"/>
          <a:stretch>
            <a:fillRect/>
          </a:stretch>
        </p:blipFill>
        <p:spPr bwMode="auto">
          <a:xfrm>
            <a:off x="7620000" y="4800600"/>
            <a:ext cx="11144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 l="9524" r="9524"/>
          <a:stretch>
            <a:fillRect/>
          </a:stretch>
        </p:blipFill>
        <p:spPr bwMode="auto">
          <a:xfrm>
            <a:off x="228600" y="4114800"/>
            <a:ext cx="990600" cy="123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796284"/>
            <a:ext cx="1521995" cy="115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2209800"/>
            <a:ext cx="1130300" cy="152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‘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</a:rPr>
              <a:t>‘ 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ON ’’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7030A0"/>
                </a:solidFill>
                <a:latin typeface="Kristen ITC" pitchFamily="66" charset="0"/>
              </a:rPr>
              <a:t>We use “on”  if something is on a horizontal or vertical surface.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The picture is on the wall.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On the front cover of the magazine.</a:t>
            </a:r>
            <a:endParaRPr lang="fr-CA" sz="24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	The spider is on the ceiling.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		We are travelling on the road.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		</a:t>
            </a:r>
            <a:endParaRPr lang="fr-CA" sz="2400" dirty="0" smtClean="0">
              <a:solidFill>
                <a:srgbClr val="7030A0"/>
              </a:solidFill>
              <a:latin typeface="Kristen ITC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962400"/>
            <a:ext cx="18002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057400"/>
            <a:ext cx="14954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4953000"/>
            <a:ext cx="30099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E63265"/>
                </a:solidFill>
                <a:latin typeface="Kristen ITC" pitchFamily="66" charset="0"/>
              </a:rPr>
              <a:t>‘‘ OVER ’’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1874838"/>
            <a:ext cx="9525000" cy="4525962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Kristen ITC" pitchFamily="66" charset="0"/>
              <a:buChar char="√"/>
              <a:defRPr/>
            </a:pPr>
            <a:r>
              <a:rPr lang="en-US" sz="2800" dirty="0" smtClean="0">
                <a:solidFill>
                  <a:srgbClr val="E63265"/>
                </a:solidFill>
                <a:latin typeface="Kristen ITC" pitchFamily="66" charset="0"/>
              </a:rPr>
              <a:t> With numbers  in a general sense, “over” means “more than”.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8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E63265"/>
                </a:solidFill>
                <a:latin typeface="Kristen ITC" pitchFamily="66" charset="0"/>
              </a:rPr>
              <a:t>There were over 1,000 people at the station.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E63265"/>
                </a:solidFill>
                <a:latin typeface="Kristen ITC" pitchFamily="66" charset="0"/>
              </a:rPr>
              <a:t>	You have to be over 18 yrs of age to see the film.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Kristen ITC" pitchFamily="66" charset="0"/>
              <a:buChar char="√"/>
              <a:defRPr/>
            </a:pPr>
            <a:r>
              <a:rPr lang="en-US" sz="2800" dirty="0" smtClean="0">
                <a:solidFill>
                  <a:srgbClr val="E63265"/>
                </a:solidFill>
                <a:latin typeface="Kristen ITC" pitchFamily="66" charset="0"/>
              </a:rPr>
              <a:t> We also use “over” if something is covering another thing.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6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E63265"/>
                </a:solidFill>
                <a:latin typeface="Kristen ITC" pitchFamily="66" charset="0"/>
              </a:rPr>
              <a:t>He had a towel over his face.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7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>
              <a:buNone/>
            </a:pPr>
            <a:r>
              <a:rPr lang="en-US" sz="2700" dirty="0" smtClean="0">
                <a:solidFill>
                  <a:srgbClr val="7030A0"/>
                </a:solidFill>
                <a:latin typeface="Kristen ITC" pitchFamily="66" charset="0"/>
                <a:ea typeface="+mj-ea"/>
                <a:cs typeface="+mj-cs"/>
              </a:rPr>
              <a:t>		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7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dirty="0" smtClean="0">
              <a:solidFill>
                <a:srgbClr val="7030A0"/>
              </a:solidFill>
              <a:latin typeface="Kristen ITC" pitchFamily="66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l="10860" r="9502"/>
          <a:stretch>
            <a:fillRect/>
          </a:stretch>
        </p:blipFill>
        <p:spPr bwMode="auto">
          <a:xfrm>
            <a:off x="5029200" y="4572001"/>
            <a:ext cx="1676400" cy="1905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t="13260" b="11602"/>
          <a:stretch>
            <a:fillRect/>
          </a:stretch>
        </p:blipFill>
        <p:spPr bwMode="auto">
          <a:xfrm>
            <a:off x="7315200" y="2286000"/>
            <a:ext cx="1724025" cy="1295400"/>
          </a:xfrm>
          <a:prstGeom prst="pentagon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229600" cy="857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‘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</a:rPr>
              <a:t>‘ </a:t>
            </a:r>
            <a:r>
              <a:rPr lang="fr-CA" dirty="0" smtClean="0">
                <a:solidFill>
                  <a:srgbClr val="7030A0"/>
                </a:solidFill>
                <a:latin typeface="Kristen ITC" pitchFamily="66" charset="0"/>
                <a:ea typeface="+mn-ea"/>
                <a:cs typeface="+mn-cs"/>
              </a:rPr>
              <a:t>ABOVE ’’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355725"/>
            <a:ext cx="8686800" cy="4511675"/>
          </a:xfrm>
        </p:spPr>
        <p:txBody>
          <a:bodyPr rtlCol="0">
            <a:normAutofit fontScale="92500" lnSpcReduction="20000"/>
          </a:bodyPr>
          <a:lstStyle/>
          <a:p>
            <a:pPr eaLnBrk="0" hangingPunct="0">
              <a:buFont typeface="Kristen ITC" pitchFamily="66" charset="0"/>
              <a:buChar char="√"/>
            </a:pPr>
            <a:r>
              <a:rPr lang="en-US" sz="2900" dirty="0" smtClean="0">
                <a:solidFill>
                  <a:srgbClr val="7030A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To describe a point on a scale (such as a thermometer)</a:t>
            </a:r>
            <a:r>
              <a:rPr lang="en-US" sz="2900" dirty="0" smtClean="0">
                <a:solidFill>
                  <a:srgbClr val="7030A0"/>
                </a:solidFill>
                <a:latin typeface="Kristen ITC" pitchFamily="66" charset="0"/>
              </a:rPr>
              <a:t> that is higher than the starting point.</a:t>
            </a:r>
          </a:p>
          <a:p>
            <a:pPr eaLnBrk="0" hangingPunct="0"/>
            <a:endParaRPr lang="en-US" sz="29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0" hangingPunct="0"/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Fifteen degrees above zero.</a:t>
            </a:r>
          </a:p>
          <a:p>
            <a:pPr eaLnBrk="0" hangingPunct="0">
              <a:buNone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100 meters above sea level</a:t>
            </a:r>
          </a:p>
          <a:p>
            <a:pPr eaLnBrk="0" hangingPunct="0">
              <a:buNone/>
            </a:pPr>
            <a:endParaRPr lang="en-US" sz="2400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eaLnBrk="0" hangingPunct="0">
              <a:buFont typeface="Kristen ITC" pitchFamily="66" charset="0"/>
              <a:buChar char="√"/>
            </a:pPr>
            <a:r>
              <a:rPr lang="en-US" sz="2900" dirty="0" smtClean="0">
                <a:solidFill>
                  <a:srgbClr val="7030A0"/>
                </a:solidFill>
                <a:latin typeface="Kristen ITC" pitchFamily="66" charset="0"/>
                <a:ea typeface="Calibri" pitchFamily="34" charset="0"/>
                <a:cs typeface="AJensonPro-Regular"/>
              </a:rPr>
              <a:t> To refer to an object that is higher than another object.</a:t>
            </a:r>
          </a:p>
          <a:p>
            <a:pPr eaLnBrk="0" hangingPunct="0">
              <a:buFont typeface="Kristen ITC" pitchFamily="66" charset="0"/>
              <a:buChar char="√"/>
            </a:pPr>
            <a:endParaRPr lang="en-US" sz="2900" dirty="0" smtClean="0">
              <a:solidFill>
                <a:srgbClr val="7030A0"/>
              </a:solidFill>
              <a:latin typeface="Kristen ITC" pitchFamily="66" charset="0"/>
              <a:ea typeface="Calibri" pitchFamily="34" charset="0"/>
              <a:cs typeface="AJensonPro-Regular"/>
            </a:endParaRPr>
          </a:p>
          <a:p>
            <a:pPr eaLnBrk="0" hangingPunct="0"/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 There is a light above your desk.</a:t>
            </a:r>
          </a:p>
          <a:p>
            <a:pPr eaLnBrk="0" hangingPunct="0">
              <a:buNone/>
            </a:pPr>
            <a:r>
              <a:rPr lang="en-US" sz="2400" dirty="0" smtClean="0">
                <a:solidFill>
                  <a:srgbClr val="7030A0"/>
                </a:solidFill>
                <a:latin typeface="Kristen ITC" pitchFamily="66" charset="0"/>
              </a:rPr>
              <a:t>		There is a mirror above the washbasin.</a:t>
            </a:r>
          </a:p>
          <a:p>
            <a:pPr eaLnBrk="0" hangingPunct="0">
              <a:buFont typeface="Arial" pitchFamily="34" charset="0"/>
              <a:buChar char="•"/>
            </a:pPr>
            <a:endParaRPr lang="en-US" sz="2900" dirty="0" smtClean="0">
              <a:solidFill>
                <a:srgbClr val="7030A0"/>
              </a:solidFill>
              <a:latin typeface="Kristen ITC" pitchFamily="66" charset="0"/>
              <a:ea typeface="Calibri" pitchFamily="34" charset="0"/>
              <a:cs typeface="AJensonPro-Regular"/>
            </a:endParaRPr>
          </a:p>
          <a:p>
            <a:pPr eaLnBrk="0" hangingPunct="0">
              <a:buNone/>
            </a:pPr>
            <a:endParaRPr lang="en-US" sz="24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Font typeface="Wingdings" pitchFamily="2" charset="2"/>
              <a:buChar char="ü"/>
            </a:pPr>
            <a:endParaRPr lang="en-US" sz="24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Font typeface="Courier New" pitchFamily="49" charset="0"/>
              <a:buChar char="o"/>
            </a:pPr>
            <a:endParaRPr lang="en-US" dirty="0" smtClean="0">
              <a:solidFill>
                <a:srgbClr val="00B0F0"/>
              </a:solidFill>
              <a:latin typeface="Century Schoolbook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267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362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‘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</a:rPr>
              <a:t>‘ </a:t>
            </a:r>
            <a:r>
              <a:rPr lang="fr-CA" dirty="0" smtClean="0">
                <a:solidFill>
                  <a:srgbClr val="E63265"/>
                </a:solidFill>
                <a:latin typeface="Kristen ITC" pitchFamily="66" charset="0"/>
                <a:ea typeface="+mn-ea"/>
                <a:cs typeface="+mn-cs"/>
              </a:rPr>
              <a:t>BELOW ’’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25963"/>
          </a:xfrm>
        </p:spPr>
        <p:txBody>
          <a:bodyPr rtlCol="0">
            <a:normAutofit/>
          </a:bodyPr>
          <a:lstStyle/>
          <a:p>
            <a:pPr eaLnBrk="0" hangingPunct="0">
              <a:buFont typeface="Kristen ITC" pitchFamily="66" charset="0"/>
              <a:buChar char="√"/>
            </a:pPr>
            <a:r>
              <a:rPr lang="en-US" sz="2700" dirty="0" smtClean="0">
                <a:solidFill>
                  <a:srgbClr val="E63265"/>
                </a:solidFill>
                <a:latin typeface="Kristen ITC" pitchFamily="66" charset="0"/>
              </a:rPr>
              <a:t>To describe a point on a scale (such as a thermometer) that is lower than the starting point</a:t>
            </a:r>
          </a:p>
          <a:p>
            <a:pPr eaLnBrk="0" hangingPunct="0"/>
            <a:endParaRPr lang="en-US" sz="27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/>
            <a:r>
              <a:rPr lang="pt-PT" sz="2200" dirty="0" smtClean="0">
                <a:solidFill>
                  <a:srgbClr val="E63265"/>
                </a:solidFill>
                <a:latin typeface="Kristen ITC" pitchFamily="66" charset="0"/>
              </a:rPr>
              <a:t>Three degrees below zero.</a:t>
            </a:r>
            <a:endParaRPr lang="en-US" sz="2200" dirty="0" smtClean="0">
              <a:solidFill>
                <a:srgbClr val="E63265"/>
              </a:solidFill>
              <a:latin typeface="Kristen ITC" pitchFamily="66" charset="0"/>
            </a:endParaRPr>
          </a:p>
          <a:p>
            <a:pPr eaLnBrk="0" hangingPunct="0">
              <a:buNone/>
            </a:pPr>
            <a:r>
              <a:rPr lang="en-US" sz="2200" dirty="0" smtClean="0">
                <a:solidFill>
                  <a:srgbClr val="E63265"/>
                </a:solidFill>
                <a:latin typeface="Kristen ITC" pitchFamily="66" charset="0"/>
              </a:rPr>
              <a:t>		Twenty </a:t>
            </a:r>
            <a:r>
              <a:rPr lang="en-US" sz="2200" dirty="0" err="1" smtClean="0">
                <a:solidFill>
                  <a:srgbClr val="E63265"/>
                </a:solidFill>
                <a:latin typeface="Kristen ITC" pitchFamily="66" charset="0"/>
              </a:rPr>
              <a:t>metres</a:t>
            </a:r>
            <a:r>
              <a:rPr lang="en-US" sz="2200" dirty="0" smtClean="0">
                <a:solidFill>
                  <a:srgbClr val="E63265"/>
                </a:solidFill>
                <a:latin typeface="Kristen ITC" pitchFamily="66" charset="0"/>
              </a:rPr>
              <a:t> below sea level.</a:t>
            </a:r>
          </a:p>
          <a:p>
            <a:pPr eaLnBrk="0" hangingPunct="0">
              <a:buNone/>
            </a:pPr>
            <a:r>
              <a:rPr lang="en-US" sz="2200" dirty="0" smtClean="0">
                <a:solidFill>
                  <a:srgbClr val="E63265"/>
                </a:solidFill>
                <a:latin typeface="Kristen ITC" pitchFamily="66" charset="0"/>
              </a:rPr>
              <a:t>			The author's name was printed below the title.</a:t>
            </a:r>
          </a:p>
          <a:p>
            <a:pPr eaLnBrk="0" hangingPunct="0"/>
            <a:endParaRPr lang="en-US" sz="22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2200" dirty="0" smtClean="0">
                <a:solidFill>
                  <a:srgbClr val="7030A0"/>
                </a:solidFill>
                <a:latin typeface="Kristen ITC" pitchFamily="66" charset="0"/>
              </a:rPr>
              <a:t>				</a:t>
            </a:r>
            <a:endParaRPr lang="fr-CA" sz="2200" dirty="0" smtClean="0">
              <a:solidFill>
                <a:srgbClr val="7030A0"/>
              </a:solidFill>
              <a:latin typeface="Kristen ITC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5000"/>
          <a:stretch>
            <a:fillRect/>
          </a:stretch>
        </p:blipFill>
        <p:spPr bwMode="auto">
          <a:xfrm>
            <a:off x="5486400" y="23622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12245" t="12245" r="14286" b="14285"/>
          <a:stretch>
            <a:fillRect/>
          </a:stretch>
        </p:blipFill>
        <p:spPr bwMode="auto">
          <a:xfrm>
            <a:off x="7239000" y="4648200"/>
            <a:ext cx="152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3007</TotalTime>
  <Words>386</Words>
  <Application>Microsoft Office PowerPoint</Application>
  <PresentationFormat>화면 슬라이드 쇼(4:3)</PresentationFormat>
  <Paragraphs>168</Paragraphs>
  <Slides>18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80</vt:lpstr>
      <vt:lpstr>PREPOSITION                                                          POWER !!</vt:lpstr>
      <vt:lpstr>What are PREPOSITIONS?</vt:lpstr>
      <vt:lpstr>Let’s start with Lesson     !!!</vt:lpstr>
      <vt:lpstr>‘‘ AT ’’</vt:lpstr>
      <vt:lpstr>‘‘ IN ’’</vt:lpstr>
      <vt:lpstr>‘‘ ON ’’</vt:lpstr>
      <vt:lpstr>‘‘ OVER ’’</vt:lpstr>
      <vt:lpstr>‘‘ ABOVE ’’</vt:lpstr>
      <vt:lpstr>‘‘ BELOW ’’</vt:lpstr>
      <vt:lpstr>‘‘ UNDER ’’</vt:lpstr>
      <vt:lpstr>‘‘ NEAR / NEARBY / CLOSE TO’’</vt:lpstr>
      <vt:lpstr>‘‘ NEXT TO / BESIDE ’’</vt:lpstr>
      <vt:lpstr>‘‘ BETWEEN vs. AMONG ’’</vt:lpstr>
      <vt:lpstr>‘‘ OPPOSITE’’</vt:lpstr>
      <vt:lpstr>Hmmm….</vt:lpstr>
      <vt:lpstr>슬라이드 16</vt:lpstr>
      <vt:lpstr>I live ON/AT/IN  Downing Street ??</vt:lpstr>
      <vt:lpstr>   Congratulations !!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 POWER !!</dc:title>
  <dc:creator>koenig</dc:creator>
  <cp:lastModifiedBy>USER</cp:lastModifiedBy>
  <cp:revision>173</cp:revision>
  <dcterms:created xsi:type="dcterms:W3CDTF">2011-09-22T04:13:21Z</dcterms:created>
  <dcterms:modified xsi:type="dcterms:W3CDTF">2014-02-21T23:47:39Z</dcterms:modified>
</cp:coreProperties>
</file>