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7"/>
  </p:handoutMasterIdLst>
  <p:sldIdLst>
    <p:sldId id="258" r:id="rId2"/>
    <p:sldId id="263" r:id="rId3"/>
    <p:sldId id="259" r:id="rId4"/>
    <p:sldId id="264" r:id="rId5"/>
    <p:sldId id="260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2" autoAdjust="0"/>
    <p:restoredTop sz="94660"/>
  </p:normalViewPr>
  <p:slideViewPr>
    <p:cSldViewPr>
      <p:cViewPr varScale="1">
        <p:scale>
          <a:sx n="107" d="100"/>
          <a:sy n="107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06E09A-1FF9-4EDC-91B8-506B96CF7BC3}" type="datetimeFigureOut">
              <a:rPr lang="ko-KR" altLang="en-US" smtClean="0"/>
              <a:t>2014-03-19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E87D8C-4765-4CF7-8988-4C2A0CC38C9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6137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151E6-D3E5-4BB1-9436-A053BA571E3F}" type="datetimeFigureOut">
              <a:rPr lang="ko-KR" altLang="en-US" smtClean="0"/>
              <a:t>2014-03-19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C2168-BE56-459F-B5FC-BC7CA89C9B2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059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151E6-D3E5-4BB1-9436-A053BA571E3F}" type="datetimeFigureOut">
              <a:rPr lang="ko-KR" altLang="en-US" smtClean="0"/>
              <a:t>2014-03-19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C2168-BE56-459F-B5FC-BC7CA89C9B2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2155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151E6-D3E5-4BB1-9436-A053BA571E3F}" type="datetimeFigureOut">
              <a:rPr lang="ko-KR" altLang="en-US" smtClean="0"/>
              <a:t>2014-03-19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C2168-BE56-459F-B5FC-BC7CA89C9B2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3404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151E6-D3E5-4BB1-9436-A053BA571E3F}" type="datetimeFigureOut">
              <a:rPr lang="ko-KR" altLang="en-US" smtClean="0"/>
              <a:t>2014-03-19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C2168-BE56-459F-B5FC-BC7CA89C9B2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1530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151E6-D3E5-4BB1-9436-A053BA571E3F}" type="datetimeFigureOut">
              <a:rPr lang="ko-KR" altLang="en-US" smtClean="0"/>
              <a:t>2014-03-19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C2168-BE56-459F-B5FC-BC7CA89C9B2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2579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151E6-D3E5-4BB1-9436-A053BA571E3F}" type="datetimeFigureOut">
              <a:rPr lang="ko-KR" altLang="en-US" smtClean="0"/>
              <a:t>2014-03-19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C2168-BE56-459F-B5FC-BC7CA89C9B2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6002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151E6-D3E5-4BB1-9436-A053BA571E3F}" type="datetimeFigureOut">
              <a:rPr lang="ko-KR" altLang="en-US" smtClean="0"/>
              <a:t>2014-03-19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C2168-BE56-459F-B5FC-BC7CA89C9B2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3263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151E6-D3E5-4BB1-9436-A053BA571E3F}" type="datetimeFigureOut">
              <a:rPr lang="ko-KR" altLang="en-US" smtClean="0"/>
              <a:t>2014-03-19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C2168-BE56-459F-B5FC-BC7CA89C9B2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4880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151E6-D3E5-4BB1-9436-A053BA571E3F}" type="datetimeFigureOut">
              <a:rPr lang="ko-KR" altLang="en-US" smtClean="0"/>
              <a:t>2014-03-19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C2168-BE56-459F-B5FC-BC7CA89C9B2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03069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151E6-D3E5-4BB1-9436-A053BA571E3F}" type="datetimeFigureOut">
              <a:rPr lang="ko-KR" altLang="en-US" smtClean="0"/>
              <a:t>2014-03-19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C2168-BE56-459F-B5FC-BC7CA89C9B2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9824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151E6-D3E5-4BB1-9436-A053BA571E3F}" type="datetimeFigureOut">
              <a:rPr lang="ko-KR" altLang="en-US" smtClean="0"/>
              <a:t>2014-03-19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C2168-BE56-459F-B5FC-BC7CA89C9B2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4891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151E6-D3E5-4BB1-9436-A053BA571E3F}" type="datetimeFigureOut">
              <a:rPr lang="ko-KR" altLang="en-US" smtClean="0"/>
              <a:t>2014-03-19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C2168-BE56-459F-B5FC-BC7CA89C9B2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8774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7906" y="1633068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ex. Do you usually _____ _____ your notes before class? – go over 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62962" y="2003147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ex. Please _____ _____ your answers before you submit your test. – go over </a:t>
            </a:r>
            <a:endParaRPr lang="ko-KR" altLang="en-US" dirty="0"/>
          </a:p>
        </p:txBody>
      </p:sp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922114"/>
          </a:xfrm>
        </p:spPr>
        <p:txBody>
          <a:bodyPr>
            <a:normAutofit/>
          </a:bodyPr>
          <a:lstStyle/>
          <a:p>
            <a:endParaRPr lang="ko-KR" alt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67544" y="116632"/>
            <a:ext cx="8424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dirty="0" smtClean="0"/>
              <a:t>◈ </a:t>
            </a:r>
            <a:r>
              <a:rPr lang="en-US" altLang="ko-KR" sz="2000" b="1" dirty="0" smtClean="0"/>
              <a:t>Complete the sentences. </a:t>
            </a:r>
            <a:endParaRPr lang="ko-KR" altLang="en-US" sz="2000" b="1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2" descr="C:\Users\HKMC\Desktop\phrasal-verb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06684">
            <a:off x="5220072" y="1556792"/>
            <a:ext cx="3429781" cy="2870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" name="그룹 15"/>
          <p:cNvGrpSpPr/>
          <p:nvPr/>
        </p:nvGrpSpPr>
        <p:grpSpPr>
          <a:xfrm>
            <a:off x="249026" y="132054"/>
            <a:ext cx="4353545" cy="3472353"/>
            <a:chOff x="249026" y="132054"/>
            <a:chExt cx="4353545" cy="3472353"/>
          </a:xfrm>
        </p:grpSpPr>
        <p:sp>
          <p:nvSpPr>
            <p:cNvPr id="12" name="모서리가 둥근 사각형 설명선 11"/>
            <p:cNvSpPr/>
            <p:nvPr/>
          </p:nvSpPr>
          <p:spPr>
            <a:xfrm>
              <a:off x="292432" y="132054"/>
              <a:ext cx="4310139" cy="3472353"/>
            </a:xfrm>
            <a:prstGeom prst="wedgeRoundRectCallout">
              <a:avLst>
                <a:gd name="adj1" fmla="val 39328"/>
                <a:gd name="adj2" fmla="val 60771"/>
                <a:gd name="adj3" fmla="val 16667"/>
              </a:avLst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49026" y="190849"/>
              <a:ext cx="4322974" cy="33547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800" dirty="0">
                  <a:latin typeface="Tw Cen MT Condensed Extra Bold" panose="020B0803020202020204" pitchFamily="34" charset="0"/>
                  <a:ea typeface="Arial Unicode MS" panose="020B0604020202020204" pitchFamily="50" charset="-127"/>
                  <a:cs typeface="Arial Unicode MS" panose="020B0604020202020204" pitchFamily="50" charset="-127"/>
                </a:rPr>
                <a:t>A phrasal verb is </a:t>
              </a:r>
              <a:r>
                <a:rPr lang="en-US" altLang="ko-KR" sz="3200" dirty="0">
                  <a:solidFill>
                    <a:schemeClr val="accent2"/>
                  </a:solidFill>
                  <a:latin typeface="Tw Cen MT Condensed Extra Bold" panose="020B0803020202020204" pitchFamily="34" charset="0"/>
                  <a:ea typeface="Arial Unicode MS" panose="020B0604020202020204" pitchFamily="50" charset="-127"/>
                  <a:cs typeface="Arial Unicode MS" panose="020B0604020202020204" pitchFamily="50" charset="-127"/>
                </a:rPr>
                <a:t>a verb followed by </a:t>
              </a:r>
              <a:endParaRPr lang="en-US" altLang="ko-KR" sz="3200" dirty="0" smtClean="0">
                <a:solidFill>
                  <a:schemeClr val="accent2"/>
                </a:solidFill>
                <a:latin typeface="Tw Cen MT Condensed Extra Bold" panose="020B0803020202020204" pitchFamily="34" charset="0"/>
                <a:ea typeface="Arial Unicode MS" panose="020B0604020202020204" pitchFamily="50" charset="-127"/>
                <a:cs typeface="Arial Unicode MS" panose="020B0604020202020204" pitchFamily="50" charset="-127"/>
              </a:endParaRPr>
            </a:p>
            <a:p>
              <a:pPr algn="ctr"/>
              <a:r>
                <a:rPr lang="en-US" altLang="ko-KR" sz="3200" dirty="0" smtClean="0">
                  <a:solidFill>
                    <a:schemeClr val="accent2"/>
                  </a:solidFill>
                  <a:latin typeface="Tw Cen MT Condensed Extra Bold" panose="020B0803020202020204" pitchFamily="34" charset="0"/>
                  <a:ea typeface="Arial Unicode MS" panose="020B0604020202020204" pitchFamily="50" charset="-127"/>
                  <a:cs typeface="Arial Unicode MS" panose="020B0604020202020204" pitchFamily="50" charset="-127"/>
                </a:rPr>
                <a:t>a </a:t>
              </a:r>
              <a:r>
                <a:rPr lang="en-US" altLang="ko-KR" sz="3200" dirty="0">
                  <a:solidFill>
                    <a:schemeClr val="accent2"/>
                  </a:solidFill>
                  <a:latin typeface="Tw Cen MT Condensed Extra Bold" panose="020B0803020202020204" pitchFamily="34" charset="0"/>
                  <a:ea typeface="Arial Unicode MS" panose="020B0604020202020204" pitchFamily="50" charset="-127"/>
                  <a:cs typeface="Arial Unicode MS" panose="020B0604020202020204" pitchFamily="50" charset="-127"/>
                </a:rPr>
                <a:t>preposition or </a:t>
              </a:r>
              <a:endParaRPr lang="en-US" altLang="ko-KR" sz="3200" dirty="0" smtClean="0">
                <a:solidFill>
                  <a:schemeClr val="accent2"/>
                </a:solidFill>
                <a:latin typeface="Tw Cen MT Condensed Extra Bold" panose="020B0803020202020204" pitchFamily="34" charset="0"/>
                <a:ea typeface="Arial Unicode MS" panose="020B0604020202020204" pitchFamily="50" charset="-127"/>
                <a:cs typeface="Arial Unicode MS" panose="020B0604020202020204" pitchFamily="50" charset="-127"/>
              </a:endParaRPr>
            </a:p>
            <a:p>
              <a:pPr algn="ctr"/>
              <a:r>
                <a:rPr lang="en-US" altLang="ko-KR" sz="3200" dirty="0" smtClean="0">
                  <a:solidFill>
                    <a:schemeClr val="accent2"/>
                  </a:solidFill>
                  <a:latin typeface="Tw Cen MT Condensed Extra Bold" panose="020B0803020202020204" pitchFamily="34" charset="0"/>
                  <a:ea typeface="Arial Unicode MS" panose="020B0604020202020204" pitchFamily="50" charset="-127"/>
                  <a:cs typeface="Arial Unicode MS" panose="020B0604020202020204" pitchFamily="50" charset="-127"/>
                </a:rPr>
                <a:t>an </a:t>
              </a:r>
              <a:r>
                <a:rPr lang="en-US" altLang="ko-KR" sz="3200" dirty="0">
                  <a:solidFill>
                    <a:schemeClr val="accent2"/>
                  </a:solidFill>
                  <a:latin typeface="Tw Cen MT Condensed Extra Bold" panose="020B0803020202020204" pitchFamily="34" charset="0"/>
                  <a:ea typeface="Arial Unicode MS" panose="020B0604020202020204" pitchFamily="50" charset="-127"/>
                  <a:cs typeface="Arial Unicode MS" panose="020B0604020202020204" pitchFamily="50" charset="-127"/>
                </a:rPr>
                <a:t>adverb;</a:t>
              </a:r>
              <a:r>
                <a:rPr lang="en-US" altLang="ko-KR" sz="3200" dirty="0">
                  <a:latin typeface="Tw Cen MT Condensed Extra Bold" panose="020B0803020202020204" pitchFamily="34" charset="0"/>
                  <a:ea typeface="Arial Unicode MS" panose="020B0604020202020204" pitchFamily="50" charset="-127"/>
                  <a:cs typeface="Arial Unicode MS" panose="020B0604020202020204" pitchFamily="50" charset="-127"/>
                </a:rPr>
                <a:t> </a:t>
              </a:r>
              <a:endParaRPr lang="en-US" altLang="ko-KR" sz="3200" dirty="0" smtClean="0">
                <a:latin typeface="Tw Cen MT Condensed Extra Bold" panose="020B0803020202020204" pitchFamily="34" charset="0"/>
                <a:ea typeface="Arial Unicode MS" panose="020B0604020202020204" pitchFamily="50" charset="-127"/>
                <a:cs typeface="Arial Unicode MS" panose="020B0604020202020204" pitchFamily="50" charset="-127"/>
              </a:endParaRPr>
            </a:p>
            <a:p>
              <a:pPr algn="ctr"/>
              <a:r>
                <a:rPr lang="en-US" altLang="ko-KR" sz="2800" dirty="0" smtClean="0">
                  <a:latin typeface="Tw Cen MT Condensed Extra Bold" panose="020B0803020202020204" pitchFamily="34" charset="0"/>
                  <a:ea typeface="Arial Unicode MS" panose="020B0604020202020204" pitchFamily="50" charset="-127"/>
                  <a:cs typeface="Arial Unicode MS" panose="020B0604020202020204" pitchFamily="50" charset="-127"/>
                </a:rPr>
                <a:t>the </a:t>
              </a:r>
              <a:r>
                <a:rPr lang="en-US" altLang="ko-KR" sz="2800" dirty="0">
                  <a:latin typeface="Tw Cen MT Condensed Extra Bold" panose="020B0803020202020204" pitchFamily="34" charset="0"/>
                  <a:ea typeface="Arial Unicode MS" panose="020B0604020202020204" pitchFamily="50" charset="-127"/>
                  <a:cs typeface="Arial Unicode MS" panose="020B0604020202020204" pitchFamily="50" charset="-127"/>
                </a:rPr>
                <a:t>combination creates a meaning different from the original verb alone.</a:t>
              </a:r>
              <a:endParaRPr lang="ko-KR" altLang="ko-KR" sz="2800" dirty="0">
                <a:latin typeface="Tw Cen MT Condensed Extra Bold" panose="020B0803020202020204" pitchFamily="34" charset="0"/>
                <a:ea typeface="Arial Unicode MS" panose="020B0604020202020204" pitchFamily="50" charset="-127"/>
                <a:cs typeface="Arial Unicode MS" panose="020B0604020202020204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49021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13184" y="188640"/>
            <a:ext cx="8229600" cy="571500"/>
          </a:xfrm>
        </p:spPr>
        <p:txBody>
          <a:bodyPr>
            <a:noAutofit/>
          </a:bodyPr>
          <a:lstStyle/>
          <a:p>
            <a:r>
              <a:rPr lang="en-US" altLang="ko-KR" sz="3600" b="1" dirty="0" smtClean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What is a phrasal verb? </a:t>
            </a:r>
            <a:endParaRPr lang="ko-KR" altLang="en-US" sz="3600" b="1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grpSp>
        <p:nvGrpSpPr>
          <p:cNvPr id="5" name="그룹 4"/>
          <p:cNvGrpSpPr/>
          <p:nvPr/>
        </p:nvGrpSpPr>
        <p:grpSpPr>
          <a:xfrm>
            <a:off x="495164" y="931577"/>
            <a:ext cx="1238921" cy="986046"/>
            <a:chOff x="395536" y="138698"/>
            <a:chExt cx="1238921" cy="986046"/>
          </a:xfrm>
        </p:grpSpPr>
        <p:sp>
          <p:nvSpPr>
            <p:cNvPr id="6" name="직사각형 5"/>
            <p:cNvSpPr/>
            <p:nvPr/>
          </p:nvSpPr>
          <p:spPr>
            <a:xfrm>
              <a:off x="395536" y="260648"/>
              <a:ext cx="1224136" cy="86409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23156" y="138698"/>
              <a:ext cx="121130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5400" dirty="0" smtClean="0"/>
                <a:t>go</a:t>
              </a:r>
              <a:endParaRPr lang="ko-KR" altLang="en-US" sz="5400" dirty="0"/>
            </a:p>
          </p:txBody>
        </p:sp>
      </p:grpSp>
      <p:sp>
        <p:nvSpPr>
          <p:cNvPr id="8" name="덧셈 기호 7"/>
          <p:cNvSpPr/>
          <p:nvPr/>
        </p:nvSpPr>
        <p:spPr>
          <a:xfrm>
            <a:off x="1835696" y="1162002"/>
            <a:ext cx="792088" cy="64807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9" name="그룹 8"/>
          <p:cNvGrpSpPr/>
          <p:nvPr/>
        </p:nvGrpSpPr>
        <p:grpSpPr>
          <a:xfrm>
            <a:off x="2728890" y="1049781"/>
            <a:ext cx="2232248" cy="893501"/>
            <a:chOff x="2838379" y="231243"/>
            <a:chExt cx="2232248" cy="893501"/>
          </a:xfrm>
        </p:grpSpPr>
        <p:sp>
          <p:nvSpPr>
            <p:cNvPr id="10" name="직사각형 9"/>
            <p:cNvSpPr/>
            <p:nvPr/>
          </p:nvSpPr>
          <p:spPr>
            <a:xfrm>
              <a:off x="2843808" y="260648"/>
              <a:ext cx="1368152" cy="86409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838379" y="231243"/>
              <a:ext cx="223224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4800" dirty="0" smtClean="0">
                  <a:solidFill>
                    <a:schemeClr val="bg1"/>
                  </a:solidFill>
                </a:rPr>
                <a:t>over</a:t>
              </a:r>
              <a:endParaRPr lang="ko-KR" altLang="en-US" sz="4800" dirty="0">
                <a:solidFill>
                  <a:schemeClr val="bg1"/>
                </a:solidFill>
              </a:endParaRPr>
            </a:p>
          </p:txBody>
        </p:sp>
      </p:grpSp>
      <p:sp>
        <p:nvSpPr>
          <p:cNvPr id="12" name="등호 11"/>
          <p:cNvSpPr/>
          <p:nvPr/>
        </p:nvSpPr>
        <p:spPr>
          <a:xfrm>
            <a:off x="4427984" y="1161539"/>
            <a:ext cx="792088" cy="64807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grpSp>
        <p:nvGrpSpPr>
          <p:cNvPr id="13" name="그룹 12"/>
          <p:cNvGrpSpPr/>
          <p:nvPr/>
        </p:nvGrpSpPr>
        <p:grpSpPr>
          <a:xfrm>
            <a:off x="5711475" y="3039083"/>
            <a:ext cx="2886154" cy="1167289"/>
            <a:chOff x="5464792" y="172365"/>
            <a:chExt cx="2886154" cy="1167289"/>
          </a:xfrm>
        </p:grpSpPr>
        <p:sp>
          <p:nvSpPr>
            <p:cNvPr id="14" name="구름 13"/>
            <p:cNvSpPr/>
            <p:nvPr/>
          </p:nvSpPr>
          <p:spPr>
            <a:xfrm rot="250485">
              <a:off x="5464792" y="172365"/>
              <a:ext cx="2376264" cy="1167289"/>
            </a:xfrm>
            <a:prstGeom prst="clou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686650" y="277197"/>
              <a:ext cx="266429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4800" dirty="0" smtClean="0"/>
                <a:t>follow</a:t>
              </a:r>
              <a:endParaRPr lang="ko-KR" altLang="en-US" sz="4800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495164" y="2164699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ex. Do you usually _______ ________ your notes before class? </a:t>
            </a:r>
            <a:endParaRPr lang="ko-KR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95164" y="2534031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ex. Please </a:t>
            </a:r>
            <a:r>
              <a:rPr lang="en-US" altLang="ko-KR" dirty="0"/>
              <a:t>_______ ________ </a:t>
            </a:r>
            <a:r>
              <a:rPr lang="en-US" altLang="ko-KR" dirty="0" smtClean="0"/>
              <a:t>your answers before you submit your test.  </a:t>
            </a:r>
            <a:endParaRPr lang="ko-KR" altLang="en-US" dirty="0"/>
          </a:p>
        </p:txBody>
      </p:sp>
      <p:grpSp>
        <p:nvGrpSpPr>
          <p:cNvPr id="24" name="그룹 23"/>
          <p:cNvGrpSpPr/>
          <p:nvPr/>
        </p:nvGrpSpPr>
        <p:grpSpPr>
          <a:xfrm>
            <a:off x="508973" y="3068960"/>
            <a:ext cx="1238921" cy="986046"/>
            <a:chOff x="395536" y="138698"/>
            <a:chExt cx="1238921" cy="986046"/>
          </a:xfrm>
        </p:grpSpPr>
        <p:sp>
          <p:nvSpPr>
            <p:cNvPr id="25" name="직사각형 24"/>
            <p:cNvSpPr/>
            <p:nvPr/>
          </p:nvSpPr>
          <p:spPr>
            <a:xfrm>
              <a:off x="395536" y="260648"/>
              <a:ext cx="1224136" cy="86409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23156" y="138698"/>
              <a:ext cx="121130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5400" dirty="0" smtClean="0"/>
                <a:t>go</a:t>
              </a:r>
              <a:endParaRPr lang="ko-KR" altLang="en-US" sz="5400" dirty="0"/>
            </a:p>
          </p:txBody>
        </p:sp>
      </p:grpSp>
      <p:grpSp>
        <p:nvGrpSpPr>
          <p:cNvPr id="27" name="그룹 26"/>
          <p:cNvGrpSpPr/>
          <p:nvPr/>
        </p:nvGrpSpPr>
        <p:grpSpPr>
          <a:xfrm>
            <a:off x="2734319" y="3207230"/>
            <a:ext cx="2318058" cy="880263"/>
            <a:chOff x="2752569" y="231243"/>
            <a:chExt cx="2318058" cy="880263"/>
          </a:xfrm>
        </p:grpSpPr>
        <p:sp>
          <p:nvSpPr>
            <p:cNvPr id="28" name="직사각형 27"/>
            <p:cNvSpPr/>
            <p:nvPr/>
          </p:nvSpPr>
          <p:spPr>
            <a:xfrm>
              <a:off x="2843808" y="247410"/>
              <a:ext cx="1602426" cy="86409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752569" y="231243"/>
              <a:ext cx="231805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4800" dirty="0" smtClean="0">
                  <a:solidFill>
                    <a:schemeClr val="bg1"/>
                  </a:solidFill>
                </a:rPr>
                <a:t> after</a:t>
              </a:r>
              <a:endParaRPr lang="ko-KR" altLang="en-US" sz="4800" dirty="0">
                <a:solidFill>
                  <a:schemeClr val="bg1"/>
                </a:solidFill>
              </a:endParaRPr>
            </a:p>
          </p:txBody>
        </p:sp>
      </p:grpSp>
      <p:sp>
        <p:nvSpPr>
          <p:cNvPr id="30" name="덧셈 기호 29"/>
          <p:cNvSpPr/>
          <p:nvPr/>
        </p:nvSpPr>
        <p:spPr>
          <a:xfrm>
            <a:off x="1915093" y="3331409"/>
            <a:ext cx="792088" cy="64807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등호 30"/>
          <p:cNvSpPr/>
          <p:nvPr/>
        </p:nvSpPr>
        <p:spPr>
          <a:xfrm>
            <a:off x="4565094" y="3344218"/>
            <a:ext cx="792088" cy="64807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grpSp>
        <p:nvGrpSpPr>
          <p:cNvPr id="35" name="그룹 34"/>
          <p:cNvGrpSpPr/>
          <p:nvPr/>
        </p:nvGrpSpPr>
        <p:grpSpPr>
          <a:xfrm>
            <a:off x="5600546" y="901930"/>
            <a:ext cx="2886154" cy="1167289"/>
            <a:chOff x="5464792" y="172365"/>
            <a:chExt cx="2886154" cy="1167289"/>
          </a:xfrm>
        </p:grpSpPr>
        <p:sp>
          <p:nvSpPr>
            <p:cNvPr id="36" name="구름 35"/>
            <p:cNvSpPr/>
            <p:nvPr/>
          </p:nvSpPr>
          <p:spPr>
            <a:xfrm rot="250485">
              <a:off x="5464792" y="172365"/>
              <a:ext cx="2376264" cy="1167289"/>
            </a:xfrm>
            <a:prstGeom prst="clou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686650" y="277197"/>
              <a:ext cx="266429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4800" dirty="0" smtClean="0"/>
                <a:t>review</a:t>
              </a:r>
              <a:endParaRPr lang="ko-KR" altLang="en-US" sz="4800" dirty="0"/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539552" y="4291318"/>
            <a:ext cx="8424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ex</a:t>
            </a:r>
            <a:r>
              <a:rPr lang="en-US" altLang="ko-KR" dirty="0"/>
              <a:t>. The </a:t>
            </a:r>
            <a:r>
              <a:rPr lang="en-US" altLang="ko-KR" dirty="0" smtClean="0"/>
              <a:t>cat </a:t>
            </a:r>
            <a:r>
              <a:rPr lang="en-US" altLang="ko-KR" dirty="0"/>
              <a:t>_______ ________ </a:t>
            </a:r>
            <a:r>
              <a:rPr lang="en-US" altLang="ko-KR" dirty="0" smtClean="0"/>
              <a:t>the </a:t>
            </a:r>
            <a:r>
              <a:rPr lang="en-US" altLang="ko-KR" dirty="0"/>
              <a:t>pigeon, but it </a:t>
            </a:r>
            <a:r>
              <a:rPr lang="en-US" altLang="ko-KR" sz="2000" i="1" u="sng" dirty="0"/>
              <a:t>flew</a:t>
            </a:r>
            <a:r>
              <a:rPr lang="en-US" altLang="ko-KR" dirty="0"/>
              <a:t> away</a:t>
            </a:r>
            <a:r>
              <a:rPr lang="en-US" altLang="ko-KR" dirty="0" smtClean="0"/>
              <a:t>. </a:t>
            </a:r>
            <a:endParaRPr lang="en-US" altLang="ko-KR" dirty="0"/>
          </a:p>
        </p:txBody>
      </p:sp>
      <p:sp>
        <p:nvSpPr>
          <p:cNvPr id="39" name="TextBox 38"/>
          <p:cNvSpPr txBox="1"/>
          <p:nvPr/>
        </p:nvSpPr>
        <p:spPr>
          <a:xfrm>
            <a:off x="522784" y="4678306"/>
            <a:ext cx="8424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ex. She </a:t>
            </a:r>
            <a:r>
              <a:rPr lang="en-US" altLang="ko-KR" i="1" u="sng" dirty="0" smtClean="0"/>
              <a:t>l</a:t>
            </a:r>
            <a:r>
              <a:rPr lang="en-US" altLang="ko-KR" sz="2000" i="1" u="sng" dirty="0" smtClean="0"/>
              <a:t>eft</a:t>
            </a:r>
            <a:r>
              <a:rPr lang="en-US" altLang="ko-KR" dirty="0" smtClean="0"/>
              <a:t> the room in tears so I </a:t>
            </a:r>
            <a:r>
              <a:rPr lang="en-US" altLang="ko-KR" dirty="0"/>
              <a:t>_______ ________ </a:t>
            </a:r>
            <a:r>
              <a:rPr lang="en-US" altLang="ko-KR" dirty="0" smtClean="0"/>
              <a:t>her. 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55775" y="2060848"/>
            <a:ext cx="17281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/>
              <a:t> g</a:t>
            </a:r>
            <a:r>
              <a:rPr lang="en-US" altLang="ko-KR" sz="2000" b="1" dirty="0" smtClean="0"/>
              <a:t>o     over </a:t>
            </a:r>
            <a:endParaRPr lang="ko-KR" altLang="en-US" sz="20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1626053" y="2460958"/>
            <a:ext cx="17281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/>
              <a:t> g</a:t>
            </a:r>
            <a:r>
              <a:rPr lang="en-US" altLang="ko-KR" sz="2000" b="1" dirty="0" smtClean="0"/>
              <a:t>o     over </a:t>
            </a:r>
            <a:endParaRPr lang="ko-KR" altLang="en-US" sz="20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1844078" y="4260540"/>
            <a:ext cx="17281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/>
              <a:t>went  after</a:t>
            </a:r>
            <a:endParaRPr lang="ko-KR" altLang="en-US" sz="20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4188280" y="4638777"/>
            <a:ext cx="17281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/>
              <a:t>went  after</a:t>
            </a:r>
            <a:endParaRPr lang="ko-KR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09071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2" grpId="0"/>
      <p:bldP spid="33" grpId="0"/>
      <p:bldP spid="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13184" y="188640"/>
            <a:ext cx="8229600" cy="571500"/>
          </a:xfrm>
        </p:spPr>
        <p:txBody>
          <a:bodyPr>
            <a:noAutofit/>
          </a:bodyPr>
          <a:lstStyle/>
          <a:p>
            <a:r>
              <a:rPr lang="en-US" altLang="ko-KR" sz="3600" b="1" dirty="0" smtClean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What is a phrasal verb? </a:t>
            </a:r>
            <a:endParaRPr lang="ko-KR" altLang="en-US" sz="3600" b="1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grpSp>
        <p:nvGrpSpPr>
          <p:cNvPr id="5" name="그룹 4"/>
          <p:cNvGrpSpPr/>
          <p:nvPr/>
        </p:nvGrpSpPr>
        <p:grpSpPr>
          <a:xfrm>
            <a:off x="269891" y="1026406"/>
            <a:ext cx="1715852" cy="923330"/>
            <a:chOff x="395536" y="247581"/>
            <a:chExt cx="1224136" cy="923330"/>
          </a:xfrm>
        </p:grpSpPr>
        <p:sp>
          <p:nvSpPr>
            <p:cNvPr id="6" name="직사각형 5"/>
            <p:cNvSpPr/>
            <p:nvPr/>
          </p:nvSpPr>
          <p:spPr>
            <a:xfrm>
              <a:off x="395536" y="260648"/>
              <a:ext cx="1224136" cy="86409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28956" y="247581"/>
              <a:ext cx="113504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5400" dirty="0" smtClean="0"/>
                <a:t>look</a:t>
              </a:r>
              <a:endParaRPr lang="ko-KR" altLang="en-US" sz="5400" dirty="0"/>
            </a:p>
          </p:txBody>
        </p:sp>
      </p:grpSp>
      <p:sp>
        <p:nvSpPr>
          <p:cNvPr id="8" name="덧셈 기호 7"/>
          <p:cNvSpPr/>
          <p:nvPr/>
        </p:nvSpPr>
        <p:spPr>
          <a:xfrm>
            <a:off x="2051720" y="1154190"/>
            <a:ext cx="792088" cy="648072"/>
          </a:xfrm>
          <a:prstGeom prst="mathPlus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등호 11"/>
          <p:cNvSpPr/>
          <p:nvPr/>
        </p:nvSpPr>
        <p:spPr>
          <a:xfrm>
            <a:off x="4750958" y="1180395"/>
            <a:ext cx="792088" cy="648072"/>
          </a:xfrm>
          <a:prstGeom prst="mathEqual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grpSp>
        <p:nvGrpSpPr>
          <p:cNvPr id="13" name="그룹 12"/>
          <p:cNvGrpSpPr/>
          <p:nvPr/>
        </p:nvGrpSpPr>
        <p:grpSpPr>
          <a:xfrm>
            <a:off x="5581087" y="943342"/>
            <a:ext cx="3390864" cy="1167289"/>
            <a:chOff x="5462492" y="235448"/>
            <a:chExt cx="4155978" cy="1167289"/>
          </a:xfrm>
        </p:grpSpPr>
        <p:sp>
          <p:nvSpPr>
            <p:cNvPr id="14" name="구름 13"/>
            <p:cNvSpPr/>
            <p:nvPr/>
          </p:nvSpPr>
          <p:spPr>
            <a:xfrm rot="250485">
              <a:off x="5462492" y="235448"/>
              <a:ext cx="4109354" cy="1167289"/>
            </a:xfrm>
            <a:prstGeom prst="cloud">
              <a:avLst/>
            </a:prstGeom>
            <a:solidFill>
              <a:schemeClr val="accent3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849218" y="348128"/>
              <a:ext cx="376925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4400" dirty="0" smtClean="0"/>
                <a:t>investigate</a:t>
              </a:r>
              <a:endParaRPr lang="ko-KR" altLang="en-US" sz="4400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253110" y="2164699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ex</a:t>
            </a:r>
            <a:r>
              <a:rPr lang="en-US" altLang="ko-KR" dirty="0"/>
              <a:t>. Astronomers </a:t>
            </a:r>
            <a:r>
              <a:rPr lang="en-US" altLang="ko-KR" dirty="0" smtClean="0"/>
              <a:t>______ _______ </a:t>
            </a:r>
            <a:r>
              <a:rPr lang="en-US" altLang="ko-KR" dirty="0"/>
              <a:t>the universe for new </a:t>
            </a:r>
            <a:r>
              <a:rPr lang="en-US" altLang="ko-KR" dirty="0" smtClean="0"/>
              <a:t>stars.</a:t>
            </a:r>
            <a:endParaRPr lang="ko-KR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53110" y="2564559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ex. I didn’t ______ ______ the manual hard enough. </a:t>
            </a:r>
            <a:endParaRPr lang="ko-KR" alt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17911" y="4988270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ex. When my sister goes on vacation, I ______ ______ her dog. </a:t>
            </a:r>
            <a:endParaRPr lang="ko-KR" alt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323528" y="4437112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ex. I have to ______ ______ my younger sister.</a:t>
            </a:r>
            <a:endParaRPr lang="ko-KR" altLang="en-US" dirty="0"/>
          </a:p>
        </p:txBody>
      </p:sp>
      <p:grpSp>
        <p:nvGrpSpPr>
          <p:cNvPr id="40" name="그룹 39"/>
          <p:cNvGrpSpPr/>
          <p:nvPr/>
        </p:nvGrpSpPr>
        <p:grpSpPr>
          <a:xfrm>
            <a:off x="290384" y="3212976"/>
            <a:ext cx="1695359" cy="1754326"/>
            <a:chOff x="395536" y="201474"/>
            <a:chExt cx="1231293" cy="1754326"/>
          </a:xfrm>
        </p:grpSpPr>
        <p:sp>
          <p:nvSpPr>
            <p:cNvPr id="41" name="직사각형 40"/>
            <p:cNvSpPr/>
            <p:nvPr/>
          </p:nvSpPr>
          <p:spPr>
            <a:xfrm>
              <a:off x="395536" y="260648"/>
              <a:ext cx="1224136" cy="86409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15528" y="201474"/>
              <a:ext cx="1211301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5400" dirty="0" smtClean="0"/>
                <a:t>look</a:t>
              </a:r>
              <a:endParaRPr lang="ko-KR" altLang="en-US" sz="5400" dirty="0"/>
            </a:p>
          </p:txBody>
        </p:sp>
      </p:grpSp>
      <p:grpSp>
        <p:nvGrpSpPr>
          <p:cNvPr id="43" name="그룹 42"/>
          <p:cNvGrpSpPr/>
          <p:nvPr/>
        </p:nvGrpSpPr>
        <p:grpSpPr>
          <a:xfrm>
            <a:off x="2955640" y="1025870"/>
            <a:ext cx="1743387" cy="923330"/>
            <a:chOff x="395536" y="247045"/>
            <a:chExt cx="1243780" cy="923330"/>
          </a:xfrm>
        </p:grpSpPr>
        <p:sp>
          <p:nvSpPr>
            <p:cNvPr id="44" name="직사각형 43"/>
            <p:cNvSpPr/>
            <p:nvPr/>
          </p:nvSpPr>
          <p:spPr>
            <a:xfrm>
              <a:off x="395536" y="260648"/>
              <a:ext cx="1224136" cy="86409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28015" y="247045"/>
              <a:ext cx="121130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5400" dirty="0" smtClean="0">
                  <a:solidFill>
                    <a:schemeClr val="bg1"/>
                  </a:solidFill>
                </a:rPr>
                <a:t>into</a:t>
              </a:r>
              <a:endParaRPr lang="ko-KR" altLang="en-US" sz="5400" dirty="0">
                <a:solidFill>
                  <a:schemeClr val="bg1"/>
                </a:solidFill>
              </a:endParaRPr>
            </a:p>
          </p:txBody>
        </p:sp>
      </p:grpSp>
      <p:sp>
        <p:nvSpPr>
          <p:cNvPr id="46" name="덧셈 기호 45"/>
          <p:cNvSpPr/>
          <p:nvPr/>
        </p:nvSpPr>
        <p:spPr>
          <a:xfrm>
            <a:off x="2086237" y="3385936"/>
            <a:ext cx="792088" cy="648072"/>
          </a:xfrm>
          <a:prstGeom prst="mathPlus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47" name="그룹 46"/>
          <p:cNvGrpSpPr/>
          <p:nvPr/>
        </p:nvGrpSpPr>
        <p:grpSpPr>
          <a:xfrm>
            <a:off x="3040120" y="3272150"/>
            <a:ext cx="1743387" cy="923330"/>
            <a:chOff x="395536" y="247045"/>
            <a:chExt cx="1243780" cy="923330"/>
          </a:xfrm>
        </p:grpSpPr>
        <p:sp>
          <p:nvSpPr>
            <p:cNvPr id="48" name="직사각형 47"/>
            <p:cNvSpPr/>
            <p:nvPr/>
          </p:nvSpPr>
          <p:spPr>
            <a:xfrm>
              <a:off x="395536" y="260648"/>
              <a:ext cx="1224136" cy="86409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28015" y="247045"/>
              <a:ext cx="121130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5400" dirty="0" smtClean="0">
                  <a:solidFill>
                    <a:schemeClr val="bg1"/>
                  </a:solidFill>
                </a:rPr>
                <a:t>after</a:t>
              </a:r>
              <a:endParaRPr lang="ko-KR" altLang="en-US" sz="5400" dirty="0">
                <a:solidFill>
                  <a:schemeClr val="bg1"/>
                </a:solidFill>
              </a:endParaRPr>
            </a:p>
          </p:txBody>
        </p:sp>
      </p:grpSp>
      <p:sp>
        <p:nvSpPr>
          <p:cNvPr id="50" name="등호 49"/>
          <p:cNvSpPr/>
          <p:nvPr/>
        </p:nvSpPr>
        <p:spPr>
          <a:xfrm>
            <a:off x="4888565" y="3393765"/>
            <a:ext cx="792088" cy="648072"/>
          </a:xfrm>
          <a:prstGeom prst="mathEqual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grpSp>
        <p:nvGrpSpPr>
          <p:cNvPr id="51" name="그룹 50"/>
          <p:cNvGrpSpPr/>
          <p:nvPr/>
        </p:nvGrpSpPr>
        <p:grpSpPr>
          <a:xfrm>
            <a:off x="5714466" y="3120553"/>
            <a:ext cx="3390864" cy="1167289"/>
            <a:chOff x="5462492" y="235448"/>
            <a:chExt cx="4155978" cy="1167289"/>
          </a:xfrm>
        </p:grpSpPr>
        <p:sp>
          <p:nvSpPr>
            <p:cNvPr id="52" name="구름 51"/>
            <p:cNvSpPr/>
            <p:nvPr/>
          </p:nvSpPr>
          <p:spPr>
            <a:xfrm rot="250485">
              <a:off x="5462492" y="235448"/>
              <a:ext cx="4109354" cy="1167289"/>
            </a:xfrm>
            <a:prstGeom prst="cloud">
              <a:avLst/>
            </a:prstGeom>
            <a:solidFill>
              <a:schemeClr val="accent3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849218" y="431399"/>
              <a:ext cx="376925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4000" dirty="0" smtClean="0"/>
                <a:t>take care of</a:t>
              </a:r>
              <a:endParaRPr lang="ko-KR" altLang="en-US" sz="4000" dirty="0"/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2086237" y="2158279"/>
            <a:ext cx="1405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l</a:t>
            </a:r>
            <a:r>
              <a:rPr lang="en-US" altLang="ko-KR" b="1" dirty="0" smtClean="0"/>
              <a:t>ook   </a:t>
            </a:r>
            <a:r>
              <a:rPr lang="en-US" altLang="ko-KR" b="1" dirty="0"/>
              <a:t>into</a:t>
            </a:r>
            <a:endParaRPr lang="ko-KR" altLang="en-US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1472682" y="2527611"/>
            <a:ext cx="1405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l</a:t>
            </a:r>
            <a:r>
              <a:rPr lang="en-US" altLang="ko-KR" b="1" dirty="0" smtClean="0"/>
              <a:t>ook   </a:t>
            </a:r>
            <a:r>
              <a:rPr lang="en-US" altLang="ko-KR" b="1" dirty="0"/>
              <a:t>into</a:t>
            </a:r>
            <a:endParaRPr lang="ko-KR" altLang="en-US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1699227" y="4408334"/>
            <a:ext cx="1504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 look  after</a:t>
            </a:r>
            <a:endParaRPr lang="ko-KR" altLang="en-US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4394691" y="4967302"/>
            <a:ext cx="1504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 look  after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3543354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  <p:bldP spid="56" grpId="0"/>
      <p:bldP spid="5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13184" y="188640"/>
            <a:ext cx="8229600" cy="571500"/>
          </a:xfrm>
        </p:spPr>
        <p:txBody>
          <a:bodyPr>
            <a:noAutofit/>
          </a:bodyPr>
          <a:lstStyle/>
          <a:p>
            <a:r>
              <a:rPr lang="en-US" altLang="ko-KR" sz="3600" b="1" dirty="0" smtClean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What is a phrasal verb? </a:t>
            </a:r>
            <a:endParaRPr lang="ko-KR" altLang="en-US" sz="3600" b="1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8" name="덧셈 기호 7"/>
          <p:cNvSpPr/>
          <p:nvPr/>
        </p:nvSpPr>
        <p:spPr>
          <a:xfrm>
            <a:off x="2051720" y="1154190"/>
            <a:ext cx="792088" cy="648072"/>
          </a:xfrm>
          <a:prstGeom prst="mathPlu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등호 11"/>
          <p:cNvSpPr/>
          <p:nvPr/>
        </p:nvSpPr>
        <p:spPr>
          <a:xfrm>
            <a:off x="4944959" y="1180395"/>
            <a:ext cx="792088" cy="648072"/>
          </a:xfrm>
          <a:prstGeom prst="mathEqual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3110" y="2164699"/>
            <a:ext cx="8424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ex</a:t>
            </a:r>
            <a:r>
              <a:rPr lang="en-US" altLang="ko-KR" dirty="0"/>
              <a:t>. </a:t>
            </a:r>
            <a:r>
              <a:rPr lang="en-US" altLang="ko-KR" dirty="0" smtClean="0"/>
              <a:t>My stomach </a:t>
            </a:r>
            <a:r>
              <a:rPr lang="en-US" altLang="ko-KR" sz="2000" i="1" u="sng" dirty="0" smtClean="0"/>
              <a:t>felt</a:t>
            </a:r>
            <a:r>
              <a:rPr lang="en-US" altLang="ko-KR" dirty="0" smtClean="0"/>
              <a:t>  funny when the plane ______ _______.</a:t>
            </a:r>
            <a:endParaRPr lang="ko-KR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53110" y="2564559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ex. Why don’t you ______ ______ your shirt? </a:t>
            </a:r>
            <a:endParaRPr lang="ko-KR" alt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4939043" y="2149401"/>
            <a:ext cx="1405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took    off</a:t>
            </a:r>
            <a:endParaRPr lang="ko-KR" altLang="en-US" b="1" dirty="0"/>
          </a:p>
        </p:txBody>
      </p:sp>
      <p:grpSp>
        <p:nvGrpSpPr>
          <p:cNvPr id="4" name="그룹 3"/>
          <p:cNvGrpSpPr/>
          <p:nvPr/>
        </p:nvGrpSpPr>
        <p:grpSpPr>
          <a:xfrm>
            <a:off x="269891" y="1039473"/>
            <a:ext cx="1784778" cy="926623"/>
            <a:chOff x="269891" y="1039473"/>
            <a:chExt cx="1784778" cy="926623"/>
          </a:xfrm>
        </p:grpSpPr>
        <p:sp>
          <p:nvSpPr>
            <p:cNvPr id="6" name="직사각형 5"/>
            <p:cNvSpPr/>
            <p:nvPr/>
          </p:nvSpPr>
          <p:spPr>
            <a:xfrm>
              <a:off x="269891" y="1039473"/>
              <a:ext cx="1715852" cy="86409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96691" y="1042766"/>
              <a:ext cx="165797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5400" dirty="0"/>
                <a:t>t</a:t>
              </a:r>
              <a:r>
                <a:rPr lang="en-US" altLang="ko-KR" sz="5400" dirty="0" smtClean="0"/>
                <a:t>ake </a:t>
              </a:r>
              <a:endParaRPr lang="ko-KR" altLang="en-US" sz="5400" dirty="0"/>
            </a:p>
          </p:txBody>
        </p:sp>
      </p:grpSp>
      <p:grpSp>
        <p:nvGrpSpPr>
          <p:cNvPr id="35" name="그룹 34"/>
          <p:cNvGrpSpPr/>
          <p:nvPr/>
        </p:nvGrpSpPr>
        <p:grpSpPr>
          <a:xfrm>
            <a:off x="3005125" y="1039473"/>
            <a:ext cx="2000717" cy="929981"/>
            <a:chOff x="396691" y="1015272"/>
            <a:chExt cx="2000717" cy="929981"/>
          </a:xfrm>
        </p:grpSpPr>
        <p:sp>
          <p:nvSpPr>
            <p:cNvPr id="36" name="직사각형 35"/>
            <p:cNvSpPr/>
            <p:nvPr/>
          </p:nvSpPr>
          <p:spPr>
            <a:xfrm>
              <a:off x="396691" y="1015272"/>
              <a:ext cx="1715852" cy="86409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39430" y="1021923"/>
              <a:ext cx="165797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5400" dirty="0" smtClean="0"/>
                <a:t>off </a:t>
              </a:r>
              <a:endParaRPr lang="ko-KR" altLang="en-US" sz="5400" dirty="0"/>
            </a:p>
          </p:txBody>
        </p:sp>
      </p:grpSp>
      <p:grpSp>
        <p:nvGrpSpPr>
          <p:cNvPr id="10" name="그룹 9"/>
          <p:cNvGrpSpPr/>
          <p:nvPr/>
        </p:nvGrpSpPr>
        <p:grpSpPr>
          <a:xfrm>
            <a:off x="5822170" y="894581"/>
            <a:ext cx="2758522" cy="1167289"/>
            <a:chOff x="5581988" y="918610"/>
            <a:chExt cx="2758522" cy="1167289"/>
          </a:xfrm>
        </p:grpSpPr>
        <p:sp>
          <p:nvSpPr>
            <p:cNvPr id="14" name="구름 13"/>
            <p:cNvSpPr/>
            <p:nvPr/>
          </p:nvSpPr>
          <p:spPr>
            <a:xfrm rot="250485">
              <a:off x="5581988" y="918610"/>
              <a:ext cx="2673357" cy="1167289"/>
            </a:xfrm>
            <a:prstGeom prst="cloud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012160" y="980239"/>
              <a:ext cx="2328350" cy="9233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sz="5400" dirty="0" smtClean="0">
                  <a:solidFill>
                    <a:schemeClr val="bg1"/>
                  </a:solidFill>
                </a:rPr>
                <a:t>leave</a:t>
              </a:r>
              <a:endParaRPr lang="ko-KR" altLang="en-US" sz="5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8" name="그룹 57"/>
          <p:cNvGrpSpPr/>
          <p:nvPr/>
        </p:nvGrpSpPr>
        <p:grpSpPr>
          <a:xfrm>
            <a:off x="323528" y="3285048"/>
            <a:ext cx="1784014" cy="923330"/>
            <a:chOff x="269891" y="1039473"/>
            <a:chExt cx="1784014" cy="923330"/>
          </a:xfrm>
        </p:grpSpPr>
        <p:sp>
          <p:nvSpPr>
            <p:cNvPr id="59" name="직사각형 58"/>
            <p:cNvSpPr/>
            <p:nvPr/>
          </p:nvSpPr>
          <p:spPr>
            <a:xfrm>
              <a:off x="269891" y="1039473"/>
              <a:ext cx="1715852" cy="86409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5927" y="1039473"/>
              <a:ext cx="165797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5400" dirty="0"/>
                <a:t>t</a:t>
              </a:r>
              <a:r>
                <a:rPr lang="en-US" altLang="ko-KR" sz="5400" dirty="0" smtClean="0"/>
                <a:t>ake </a:t>
              </a:r>
              <a:endParaRPr lang="ko-KR" altLang="en-US" sz="5400" dirty="0"/>
            </a:p>
          </p:txBody>
        </p:sp>
      </p:grpSp>
      <p:sp>
        <p:nvSpPr>
          <p:cNvPr id="61" name="덧셈 기호 60"/>
          <p:cNvSpPr/>
          <p:nvPr/>
        </p:nvSpPr>
        <p:spPr>
          <a:xfrm>
            <a:off x="2107542" y="3392905"/>
            <a:ext cx="792088" cy="648072"/>
          </a:xfrm>
          <a:prstGeom prst="mathPlu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62" name="그룹 61"/>
          <p:cNvGrpSpPr/>
          <p:nvPr/>
        </p:nvGrpSpPr>
        <p:grpSpPr>
          <a:xfrm>
            <a:off x="3047940" y="3284893"/>
            <a:ext cx="1934576" cy="923485"/>
            <a:chOff x="313778" y="1036521"/>
            <a:chExt cx="1934576" cy="923485"/>
          </a:xfrm>
        </p:grpSpPr>
        <p:sp>
          <p:nvSpPr>
            <p:cNvPr id="63" name="직사각형 62"/>
            <p:cNvSpPr/>
            <p:nvPr/>
          </p:nvSpPr>
          <p:spPr>
            <a:xfrm>
              <a:off x="313778" y="1036521"/>
              <a:ext cx="1715852" cy="86409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90376" y="1036676"/>
              <a:ext cx="165797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5400" dirty="0" smtClean="0"/>
                <a:t>off </a:t>
              </a:r>
              <a:endParaRPr lang="ko-KR" altLang="en-US" sz="5400" dirty="0"/>
            </a:p>
          </p:txBody>
        </p:sp>
      </p:grpSp>
      <p:sp>
        <p:nvSpPr>
          <p:cNvPr id="65" name="등호 64"/>
          <p:cNvSpPr/>
          <p:nvPr/>
        </p:nvSpPr>
        <p:spPr>
          <a:xfrm>
            <a:off x="4982516" y="3422677"/>
            <a:ext cx="792088" cy="648072"/>
          </a:xfrm>
          <a:prstGeom prst="mathEqual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grpSp>
        <p:nvGrpSpPr>
          <p:cNvPr id="66" name="그룹 65"/>
          <p:cNvGrpSpPr/>
          <p:nvPr/>
        </p:nvGrpSpPr>
        <p:grpSpPr>
          <a:xfrm>
            <a:off x="5899313" y="3147419"/>
            <a:ext cx="3426795" cy="1182938"/>
            <a:chOff x="5581988" y="902961"/>
            <a:chExt cx="2942854" cy="1182938"/>
          </a:xfrm>
        </p:grpSpPr>
        <p:sp>
          <p:nvSpPr>
            <p:cNvPr id="67" name="구름 66"/>
            <p:cNvSpPr/>
            <p:nvPr/>
          </p:nvSpPr>
          <p:spPr>
            <a:xfrm rot="250485">
              <a:off x="5581988" y="918610"/>
              <a:ext cx="2673357" cy="1167289"/>
            </a:xfrm>
            <a:prstGeom prst="cloud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5889838" y="902961"/>
              <a:ext cx="263500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5400" dirty="0" smtClean="0">
                  <a:solidFill>
                    <a:schemeClr val="bg1"/>
                  </a:solidFill>
                </a:rPr>
                <a:t>remove</a:t>
              </a:r>
              <a:endParaRPr lang="ko-KR" altLang="en-US" sz="5400" dirty="0">
                <a:solidFill>
                  <a:schemeClr val="bg1"/>
                </a:solidFill>
              </a:endParaRPr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2302303" y="2566853"/>
            <a:ext cx="1405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t</a:t>
            </a:r>
            <a:r>
              <a:rPr lang="en-US" altLang="ko-KR" b="1" dirty="0" smtClean="0"/>
              <a:t>ake   off</a:t>
            </a:r>
            <a:endParaRPr lang="ko-KR" altLang="en-US" b="1" dirty="0"/>
          </a:p>
        </p:txBody>
      </p:sp>
      <p:sp>
        <p:nvSpPr>
          <p:cNvPr id="70" name="TextBox 69"/>
          <p:cNvSpPr txBox="1"/>
          <p:nvPr/>
        </p:nvSpPr>
        <p:spPr>
          <a:xfrm>
            <a:off x="2457408" y="4874421"/>
            <a:ext cx="1405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t</a:t>
            </a:r>
            <a:r>
              <a:rPr lang="en-US" altLang="ko-KR" b="1" dirty="0" smtClean="0"/>
              <a:t>ake   off</a:t>
            </a:r>
            <a:endParaRPr lang="ko-KR" altLang="en-US" b="1" dirty="0"/>
          </a:p>
        </p:txBody>
      </p:sp>
      <p:sp>
        <p:nvSpPr>
          <p:cNvPr id="71" name="TextBox 70"/>
          <p:cNvSpPr txBox="1"/>
          <p:nvPr/>
        </p:nvSpPr>
        <p:spPr>
          <a:xfrm>
            <a:off x="1673236" y="4365104"/>
            <a:ext cx="1405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t</a:t>
            </a:r>
            <a:r>
              <a:rPr lang="en-US" altLang="ko-KR" b="1" dirty="0" smtClean="0"/>
              <a:t>ake    off</a:t>
            </a:r>
            <a:endParaRPr lang="ko-KR" altLang="en-US" b="1" dirty="0"/>
          </a:p>
        </p:txBody>
      </p:sp>
      <p:sp>
        <p:nvSpPr>
          <p:cNvPr id="72" name="TextBox 71"/>
          <p:cNvSpPr txBox="1"/>
          <p:nvPr/>
        </p:nvSpPr>
        <p:spPr>
          <a:xfrm>
            <a:off x="323528" y="4365104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ex</a:t>
            </a:r>
            <a:r>
              <a:rPr lang="en-US" altLang="ko-KR" dirty="0"/>
              <a:t>. </a:t>
            </a:r>
            <a:r>
              <a:rPr lang="en-US" altLang="ko-KR" dirty="0" smtClean="0"/>
              <a:t>I always ______ _______ my shoes as soon as I get home.</a:t>
            </a:r>
            <a:endParaRPr lang="ko-KR" alt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323528" y="4876636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ex. Why don’t you ______ ______ your shirt? </a:t>
            </a:r>
            <a:endParaRPr lang="ko-KR" alt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328449" y="5338050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ex. ______ ______ your </a:t>
            </a:r>
            <a:r>
              <a:rPr lang="en-US" altLang="ko-KR" dirty="0"/>
              <a:t>headphones and listen to me.</a:t>
            </a:r>
            <a:endParaRPr lang="ko-KR" alt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785774" y="5328437"/>
            <a:ext cx="1405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T</a:t>
            </a:r>
            <a:r>
              <a:rPr lang="en-US" altLang="ko-KR" b="1" dirty="0" smtClean="0"/>
              <a:t>ake   </a:t>
            </a:r>
            <a:r>
              <a:rPr lang="en-US" altLang="ko-KR" b="1" dirty="0" smtClean="0"/>
              <a:t>off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871306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69" grpId="0"/>
      <p:bldP spid="70" grpId="0"/>
      <p:bldP spid="71" grpId="0"/>
      <p:bldP spid="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713" y="1"/>
            <a:ext cx="9164713" cy="6957392"/>
          </a:xfrm>
        </p:spPr>
      </p:pic>
      <p:sp>
        <p:nvSpPr>
          <p:cNvPr id="5" name="TextBox 4"/>
          <p:cNvSpPr txBox="1"/>
          <p:nvPr/>
        </p:nvSpPr>
        <p:spPr>
          <a:xfrm>
            <a:off x="1043608" y="2492896"/>
            <a:ext cx="69847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600" dirty="0" smtClean="0"/>
              <a:t>Thank you !</a:t>
            </a:r>
            <a:endParaRPr lang="ko-KR" altLang="en-US" sz="9600" dirty="0"/>
          </a:p>
        </p:txBody>
      </p:sp>
    </p:spTree>
    <p:extLst>
      <p:ext uri="{BB962C8B-B14F-4D97-AF65-F5344CB8AC3E}">
        <p14:creationId xmlns:p14="http://schemas.microsoft.com/office/powerpoint/2010/main" val="40580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481</TotalTime>
  <Words>292</Words>
  <Application>Microsoft Office PowerPoint</Application>
  <PresentationFormat>화면 슬라이드 쇼(4:3)</PresentationFormat>
  <Paragraphs>55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PowerPoint 프레젠테이션</vt:lpstr>
      <vt:lpstr>What is a phrasal verb? </vt:lpstr>
      <vt:lpstr>What is a phrasal verb? </vt:lpstr>
      <vt:lpstr>What is a phrasal verb? </vt:lpstr>
      <vt:lpstr>PowerPoint 프레젠테이션</vt:lpstr>
    </vt:vector>
  </TitlesOfParts>
  <Company>KIA Motors Corp.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HKMC</dc:creator>
  <cp:lastModifiedBy>HKMC</cp:lastModifiedBy>
  <cp:revision>38</cp:revision>
  <dcterms:created xsi:type="dcterms:W3CDTF">2014-03-18T23:50:58Z</dcterms:created>
  <dcterms:modified xsi:type="dcterms:W3CDTF">2014-03-19T08:16:02Z</dcterms:modified>
</cp:coreProperties>
</file>