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3D05527-AA95-438A-8530-01083FDC78A1}" type="datetimeFigureOut">
              <a:rPr lang="ko-KR" altLang="en-US" smtClean="0"/>
              <a:pPr/>
              <a:t>2015-02-13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990E5F7-44FF-46F1-A0E7-42269364A774}"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05527-AA95-438A-8530-01083FDC78A1}" type="datetimeFigureOut">
              <a:rPr lang="ko-KR" altLang="en-US" smtClean="0"/>
              <a:pPr/>
              <a:t>2015-02-13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0E5F7-44FF-46F1-A0E7-42269364A774}"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395536" y="1196752"/>
            <a:ext cx="8496944" cy="5478423"/>
          </a:xfrm>
          <a:prstGeom prst="rect">
            <a:avLst/>
          </a:prstGeom>
        </p:spPr>
        <p:txBody>
          <a:bodyPr wrap="square">
            <a:spAutoFit/>
          </a:bodyPr>
          <a:lstStyle/>
          <a:p>
            <a:r>
              <a:rPr lang="ko-KR" altLang="en-US" sz="1400" dirty="0" smtClean="0"/>
              <a:t> </a:t>
            </a:r>
            <a:r>
              <a:rPr lang="en-US" altLang="ko-KR" sz="1400" dirty="0" smtClean="0"/>
              <a:t>A few years ago, I felt like I was </a:t>
            </a:r>
            <a:r>
              <a:rPr lang="en-US" altLang="ko-KR" sz="1400" u="sng" dirty="0" smtClean="0"/>
              <a:t>stuck in a rut</a:t>
            </a:r>
            <a:r>
              <a:rPr lang="en-US" altLang="ko-KR" sz="1400" dirty="0" smtClean="0"/>
              <a:t>, so I decided </a:t>
            </a:r>
            <a:r>
              <a:rPr lang="en-US" altLang="ko-KR" sz="1400" u="sng" dirty="0" smtClean="0"/>
              <a:t>to follow in the footsteps </a:t>
            </a:r>
            <a:r>
              <a:rPr lang="en-US" altLang="ko-KR" sz="1400" dirty="0" smtClean="0"/>
              <a:t>of the great American philosopher, Morgan Spurlock, and try something new for 30 days. The idea is actually pretty simple. Think about something you've always wanted to add to your life and try it for the next 30 days. It turns out, 30 days is just about the right amount of time to add a new habit or subtract </a:t>
            </a:r>
            <a:endParaRPr lang="en-US" altLang="ko-KR" sz="1400" dirty="0" smtClean="0"/>
          </a:p>
          <a:p>
            <a:r>
              <a:rPr lang="en-US" altLang="ko-KR" sz="1400" dirty="0" smtClean="0"/>
              <a:t>a </a:t>
            </a:r>
            <a:r>
              <a:rPr lang="en-US" altLang="ko-KR" sz="1400" dirty="0" smtClean="0"/>
              <a:t>habit -- like watching the news -- from your life. There's a few things I learned while doing these 30-day challenges. The first was, instead of the months </a:t>
            </a:r>
            <a:r>
              <a:rPr lang="en-US" altLang="ko-KR" sz="1400" u="sng" dirty="0" smtClean="0"/>
              <a:t>flying by</a:t>
            </a:r>
            <a:r>
              <a:rPr lang="en-US" altLang="ko-KR" sz="1400" dirty="0" smtClean="0"/>
              <a:t>, forgotten, the time was much more memorable. This was part of a challenge I did to take a picture everyday for a month. </a:t>
            </a:r>
            <a:endParaRPr lang="en-US" altLang="ko-KR" sz="1400" dirty="0" smtClean="0"/>
          </a:p>
          <a:p>
            <a:r>
              <a:rPr lang="en-US" altLang="ko-KR" sz="1400" dirty="0" smtClean="0"/>
              <a:t> </a:t>
            </a:r>
            <a:r>
              <a:rPr lang="en-US" altLang="ko-KR" sz="1400" dirty="0" smtClean="0"/>
              <a:t>And </a:t>
            </a:r>
            <a:r>
              <a:rPr lang="en-US" altLang="ko-KR" sz="1400" dirty="0" smtClean="0"/>
              <a:t>I remember exactly where I was and what I was doing that day. I also noticed that as I started to do more and harder 30-day challenges, my self-confidence grew. I went from desk-dwelling computer nerd to the kind of guy who bikes to work -- for fun. Even last year, I ended up hiking up Mt. Kilimanjaro, the highest mountain in Africa. I would never have been that adventurous before </a:t>
            </a:r>
            <a:endParaRPr lang="en-US" altLang="ko-KR" sz="1400" dirty="0" smtClean="0"/>
          </a:p>
          <a:p>
            <a:r>
              <a:rPr lang="en-US" altLang="ko-KR" sz="1400" dirty="0" smtClean="0"/>
              <a:t>I </a:t>
            </a:r>
            <a:r>
              <a:rPr lang="en-US" altLang="ko-KR" sz="1400" dirty="0" smtClean="0"/>
              <a:t>started my 30-day challenges. I also figured out that if you really want something badly enough, you can do anything for 30 days. Have you ever wanted to write a novel? Every November, tens of thousands of people try to write their own 50,000 word novel </a:t>
            </a:r>
            <a:r>
              <a:rPr lang="en-US" altLang="ko-KR" sz="1400" u="sng" dirty="0" smtClean="0"/>
              <a:t>from scratch </a:t>
            </a:r>
            <a:r>
              <a:rPr lang="en-US" altLang="ko-KR" sz="1400" dirty="0" smtClean="0"/>
              <a:t>in 30 days. It turns out, all you have to do is write 1,667 words a day for a month. So I did. By the way, the secret is not to go to sleep until you've written your words for the day. You might be sleep-deprived, but you'll finish your novel. Now is my book the next great American novel? No. I wrote it in a month. It's awful. But for the rest of my life, if I meet john </a:t>
            </a:r>
            <a:r>
              <a:rPr lang="en-US" altLang="ko-KR" sz="1400" dirty="0" err="1" smtClean="0"/>
              <a:t>Hodgman</a:t>
            </a:r>
            <a:r>
              <a:rPr lang="en-US" altLang="ko-KR" sz="1400" dirty="0" smtClean="0"/>
              <a:t> at a TED party, I don't have to say, "I'm a computer scientist." No, no, if I want to I can say, "I'm a novelist." So here's one last thing I'd like to mention. I learned that when I made small, sustainable changes, things I could keep doing, they were more likely to stick. There's nothing wrong with big, crazy challenges. In fact, they're a ton of fun. But they're less likely to stick. When I gave up sugar for 30 days, day 31 looked like this. So here's my question to you: What are you waiting for? I guarantee you the next 30 days are going to pass whether you like it or not, so why not think about something you have always wanted to try and </a:t>
            </a:r>
            <a:r>
              <a:rPr lang="en-US" altLang="ko-KR" sz="1400" u="sng" dirty="0" smtClean="0"/>
              <a:t>give it a shot </a:t>
            </a:r>
            <a:r>
              <a:rPr lang="en-US" altLang="ko-KR" sz="1400" dirty="0" smtClean="0"/>
              <a:t>for the next 30 days. Thanks.</a:t>
            </a:r>
            <a:endParaRPr lang="ko-KR" altLang="en-US" sz="1400" dirty="0"/>
          </a:p>
        </p:txBody>
      </p:sp>
      <p:sp>
        <p:nvSpPr>
          <p:cNvPr id="3" name="직사각형 2"/>
          <p:cNvSpPr/>
          <p:nvPr/>
        </p:nvSpPr>
        <p:spPr>
          <a:xfrm>
            <a:off x="611560" y="260648"/>
            <a:ext cx="7927298" cy="1015663"/>
          </a:xfrm>
          <a:prstGeom prst="rect">
            <a:avLst/>
          </a:prstGeom>
          <a:noFill/>
        </p:spPr>
        <p:txBody>
          <a:bodyPr wrap="none" lIns="91440" tIns="45720" rIns="91440" bIns="45720">
            <a:spAutoFit/>
          </a:bodyPr>
          <a:lstStyle/>
          <a:p>
            <a:pPr algn="ctr"/>
            <a:r>
              <a:rPr lang="en-US" altLang="ko-KR"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Try something new for 30days</a:t>
            </a:r>
          </a:p>
          <a:p>
            <a:pPr algn="ctr"/>
            <a:r>
              <a:rPr lang="en-US" altLang="ko-KR" sz="2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SCRIPT</a:t>
            </a:r>
            <a:endParaRPr lang="en-US" altLang="ko-KR" sz="25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692696"/>
            <a:ext cx="5544616" cy="923330"/>
          </a:xfrm>
          <a:prstGeom prst="rect">
            <a:avLst/>
          </a:prstGeom>
          <a:noFill/>
        </p:spPr>
        <p:txBody>
          <a:bodyPr wrap="square" rtlCol="0">
            <a:spAutoFit/>
          </a:bodyPr>
          <a:lstStyle/>
          <a:p>
            <a:r>
              <a:rPr lang="en-US" altLang="ko-KR" sz="5400" b="1" dirty="0" smtClean="0">
                <a:latin typeface="Comic Sans MS" pitchFamily="66" charset="0"/>
              </a:rPr>
              <a:t>Stuck in a rut</a:t>
            </a:r>
            <a:endParaRPr lang="ko-KR" altLang="en-US" sz="5400" b="1" dirty="0">
              <a:latin typeface="Comic Sans MS" pitchFamily="66" charset="0"/>
            </a:endParaRPr>
          </a:p>
        </p:txBody>
      </p:sp>
      <p:sp>
        <p:nvSpPr>
          <p:cNvPr id="1026" name="AutoShape 2" descr="stuck in a rut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
        <p:nvSpPr>
          <p:cNvPr id="1028" name="AutoShape 4" descr="stuck in a rut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pic>
        <p:nvPicPr>
          <p:cNvPr id="1030" name="Picture 6" descr="stuck in a rut에 대한 이미지 검색결과"/>
          <p:cNvPicPr>
            <a:picLocks noChangeAspect="1" noChangeArrowheads="1"/>
          </p:cNvPicPr>
          <p:nvPr/>
        </p:nvPicPr>
        <p:blipFill>
          <a:blip r:embed="rId2" cstate="print"/>
          <a:srcRect/>
          <a:stretch>
            <a:fillRect/>
          </a:stretch>
        </p:blipFill>
        <p:spPr bwMode="auto">
          <a:xfrm>
            <a:off x="683568" y="2060848"/>
            <a:ext cx="7848872" cy="35283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ollow in the footsteps에 대한 이미지 검색결과"/>
          <p:cNvPicPr>
            <a:picLocks noChangeAspect="1" noChangeArrowheads="1"/>
          </p:cNvPicPr>
          <p:nvPr/>
        </p:nvPicPr>
        <p:blipFill>
          <a:blip r:embed="rId2" cstate="print"/>
          <a:srcRect/>
          <a:stretch>
            <a:fillRect/>
          </a:stretch>
        </p:blipFill>
        <p:spPr bwMode="auto">
          <a:xfrm>
            <a:off x="3923928" y="2492896"/>
            <a:ext cx="4248472" cy="3600400"/>
          </a:xfrm>
          <a:prstGeom prst="rect">
            <a:avLst/>
          </a:prstGeom>
          <a:noFill/>
        </p:spPr>
      </p:pic>
      <p:sp>
        <p:nvSpPr>
          <p:cNvPr id="8196" name="AutoShape 4" descr="follow in the footsteps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pic>
        <p:nvPicPr>
          <p:cNvPr id="8198" name="Picture 6" descr="follow in the footsteps에 대한 이미지 검색결과"/>
          <p:cNvPicPr>
            <a:picLocks noChangeAspect="1" noChangeArrowheads="1"/>
          </p:cNvPicPr>
          <p:nvPr/>
        </p:nvPicPr>
        <p:blipFill>
          <a:blip r:embed="rId3" cstate="print"/>
          <a:srcRect/>
          <a:stretch>
            <a:fillRect/>
          </a:stretch>
        </p:blipFill>
        <p:spPr bwMode="auto">
          <a:xfrm>
            <a:off x="971600" y="2780928"/>
            <a:ext cx="2664296" cy="3096344"/>
          </a:xfrm>
          <a:prstGeom prst="rect">
            <a:avLst/>
          </a:prstGeom>
          <a:noFill/>
        </p:spPr>
      </p:pic>
      <p:sp>
        <p:nvSpPr>
          <p:cNvPr id="5" name="TextBox 4"/>
          <p:cNvSpPr txBox="1"/>
          <p:nvPr/>
        </p:nvSpPr>
        <p:spPr>
          <a:xfrm>
            <a:off x="539552" y="692696"/>
            <a:ext cx="8100392" cy="923330"/>
          </a:xfrm>
          <a:prstGeom prst="rect">
            <a:avLst/>
          </a:prstGeom>
          <a:noFill/>
        </p:spPr>
        <p:txBody>
          <a:bodyPr wrap="square" rtlCol="0">
            <a:spAutoFit/>
          </a:bodyPr>
          <a:lstStyle/>
          <a:p>
            <a:r>
              <a:rPr lang="en-US" altLang="ko-KR" sz="5400" b="1" dirty="0" smtClean="0">
                <a:latin typeface="Comic Sans MS" pitchFamily="66" charset="0"/>
              </a:rPr>
              <a:t>Follow in the footsteps</a:t>
            </a:r>
            <a:endParaRPr lang="ko-KR" altLang="en-US" sz="5400" b="1"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time flies by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pic>
        <p:nvPicPr>
          <p:cNvPr id="7172" name="Picture 4" descr="time flies by에 대한 이미지 검색결과"/>
          <p:cNvPicPr>
            <a:picLocks noChangeAspect="1" noChangeArrowheads="1"/>
          </p:cNvPicPr>
          <p:nvPr/>
        </p:nvPicPr>
        <p:blipFill>
          <a:blip r:embed="rId2" cstate="print"/>
          <a:srcRect/>
          <a:stretch>
            <a:fillRect/>
          </a:stretch>
        </p:blipFill>
        <p:spPr bwMode="auto">
          <a:xfrm>
            <a:off x="1187624" y="1844824"/>
            <a:ext cx="6624736" cy="4032448"/>
          </a:xfrm>
          <a:prstGeom prst="rect">
            <a:avLst/>
          </a:prstGeom>
          <a:noFill/>
        </p:spPr>
      </p:pic>
      <p:sp>
        <p:nvSpPr>
          <p:cNvPr id="4" name="TextBox 3"/>
          <p:cNvSpPr txBox="1"/>
          <p:nvPr/>
        </p:nvSpPr>
        <p:spPr>
          <a:xfrm>
            <a:off x="3563888" y="692696"/>
            <a:ext cx="2664296" cy="923330"/>
          </a:xfrm>
          <a:prstGeom prst="rect">
            <a:avLst/>
          </a:prstGeom>
          <a:noFill/>
        </p:spPr>
        <p:txBody>
          <a:bodyPr wrap="square" rtlCol="0">
            <a:spAutoFit/>
          </a:bodyPr>
          <a:lstStyle/>
          <a:p>
            <a:r>
              <a:rPr lang="en-US" altLang="ko-KR" sz="5400" b="1" dirty="0" smtClean="0">
                <a:latin typeface="Comic Sans MS" pitchFamily="66" charset="0"/>
              </a:rPr>
              <a:t>Fly by</a:t>
            </a:r>
            <a:endParaRPr lang="ko-KR" altLang="en-US" sz="5400" b="1"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rom scratch에 대한 이미지 검색결과"/>
          <p:cNvPicPr>
            <a:picLocks noChangeAspect="1" noChangeArrowheads="1"/>
          </p:cNvPicPr>
          <p:nvPr/>
        </p:nvPicPr>
        <p:blipFill>
          <a:blip r:embed="rId2" cstate="print"/>
          <a:srcRect/>
          <a:stretch>
            <a:fillRect/>
          </a:stretch>
        </p:blipFill>
        <p:spPr bwMode="auto">
          <a:xfrm>
            <a:off x="1331640" y="1916832"/>
            <a:ext cx="6408712" cy="4248472"/>
          </a:xfrm>
          <a:prstGeom prst="rect">
            <a:avLst/>
          </a:prstGeom>
          <a:noFill/>
        </p:spPr>
      </p:pic>
      <p:sp>
        <p:nvSpPr>
          <p:cNvPr id="3" name="TextBox 2"/>
          <p:cNvSpPr txBox="1"/>
          <p:nvPr/>
        </p:nvSpPr>
        <p:spPr>
          <a:xfrm>
            <a:off x="1907704" y="692696"/>
            <a:ext cx="5544616" cy="923330"/>
          </a:xfrm>
          <a:prstGeom prst="rect">
            <a:avLst/>
          </a:prstGeom>
          <a:noFill/>
        </p:spPr>
        <p:txBody>
          <a:bodyPr wrap="square" rtlCol="0">
            <a:spAutoFit/>
          </a:bodyPr>
          <a:lstStyle/>
          <a:p>
            <a:r>
              <a:rPr lang="en-US" altLang="ko-KR" sz="5400" b="1" dirty="0" smtClean="0">
                <a:latin typeface="Comic Sans MS" pitchFamily="66" charset="0"/>
              </a:rPr>
              <a:t>From scratch</a:t>
            </a:r>
            <a:endParaRPr lang="ko-KR" altLang="en-US" sz="5400" b="1"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try something new for 30 days에 대한 이미지 검색결과"/>
          <p:cNvPicPr>
            <a:picLocks noChangeAspect="1" noChangeArrowheads="1"/>
          </p:cNvPicPr>
          <p:nvPr/>
        </p:nvPicPr>
        <p:blipFill>
          <a:blip r:embed="rId2" cstate="print">
            <a:lum bright="40000" contrast="-40000"/>
          </a:blip>
          <a:srcRect/>
          <a:stretch>
            <a:fillRect/>
          </a:stretch>
        </p:blipFill>
        <p:spPr bwMode="auto">
          <a:xfrm rot="21063254">
            <a:off x="305026" y="357319"/>
            <a:ext cx="2979924" cy="2315552"/>
          </a:xfrm>
          <a:prstGeom prst="rect">
            <a:avLst/>
          </a:prstGeom>
          <a:ln>
            <a:noFill/>
          </a:ln>
          <a:effectLst>
            <a:softEdge rad="112500"/>
          </a:effectLst>
        </p:spPr>
      </p:pic>
      <p:graphicFrame>
        <p:nvGraphicFramePr>
          <p:cNvPr id="2" name="표 1"/>
          <p:cNvGraphicFramePr>
            <a:graphicFrameLocks noGrp="1"/>
          </p:cNvGraphicFramePr>
          <p:nvPr/>
        </p:nvGraphicFramePr>
        <p:xfrm>
          <a:off x="611562" y="1842904"/>
          <a:ext cx="7992888" cy="4811710"/>
        </p:xfrm>
        <a:graphic>
          <a:graphicData uri="http://schemas.openxmlformats.org/drawingml/2006/table">
            <a:tbl>
              <a:tblPr firstRow="1" bandRow="1">
                <a:tableStyleId>{5940675A-B579-460E-94D1-54222C63F5DA}</a:tableStyleId>
              </a:tblPr>
              <a:tblGrid>
                <a:gridCol w="1332148"/>
                <a:gridCol w="1332148"/>
                <a:gridCol w="1332148"/>
                <a:gridCol w="1332148"/>
                <a:gridCol w="1332148"/>
                <a:gridCol w="1332148"/>
              </a:tblGrid>
              <a:tr h="962342">
                <a:tc>
                  <a:txBody>
                    <a:bodyPr/>
                    <a:lstStyle/>
                    <a:p>
                      <a:pPr latinLnBrk="1"/>
                      <a:endParaRPr lang="ko-KR" altLang="en-US" dirty="0"/>
                    </a:p>
                  </a:txBody>
                  <a:tcPr/>
                </a:tc>
                <a:tc>
                  <a:txBody>
                    <a:bodyPr/>
                    <a:lstStyle/>
                    <a:p>
                      <a:pPr latinLnBrk="1"/>
                      <a:endParaRPr lang="ko-KR" altLang="en-US" dirty="0"/>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r>
              <a:tr h="962342">
                <a:tc>
                  <a:txBody>
                    <a:bodyPr/>
                    <a:lstStyle/>
                    <a:p>
                      <a:pPr latinLnBrk="1"/>
                      <a:endParaRPr lang="ko-KR" altLang="en-US" dirty="0"/>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r>
              <a:tr h="962342">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r>
              <a:tr h="962342">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r>
              <a:tr h="962342">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a:p>
                  </a:txBody>
                  <a:tcPr/>
                </a:tc>
                <a:tc>
                  <a:txBody>
                    <a:bodyPr/>
                    <a:lstStyle/>
                    <a:p>
                      <a:pPr latinLnBrk="1"/>
                      <a:endParaRPr lang="ko-KR" altLang="en-US" dirty="0"/>
                    </a:p>
                  </a:txBody>
                  <a:tcPr/>
                </a:tc>
              </a:tr>
            </a:tbl>
          </a:graphicData>
        </a:graphic>
      </p:graphicFrame>
      <p:sp>
        <p:nvSpPr>
          <p:cNvPr id="3" name="웃는 얼굴 2"/>
          <p:cNvSpPr/>
          <p:nvPr/>
        </p:nvSpPr>
        <p:spPr>
          <a:xfrm>
            <a:off x="899592"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웃는 얼굴 3"/>
          <p:cNvSpPr/>
          <p:nvPr/>
        </p:nvSpPr>
        <p:spPr>
          <a:xfrm>
            <a:off x="899592"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웃는 얼굴 4"/>
          <p:cNvSpPr/>
          <p:nvPr/>
        </p:nvSpPr>
        <p:spPr>
          <a:xfrm>
            <a:off x="899592"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웃는 얼굴 5"/>
          <p:cNvSpPr/>
          <p:nvPr/>
        </p:nvSpPr>
        <p:spPr>
          <a:xfrm>
            <a:off x="899592"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웃는 얼굴 6"/>
          <p:cNvSpPr/>
          <p:nvPr/>
        </p:nvSpPr>
        <p:spPr>
          <a:xfrm>
            <a:off x="899592"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웃는 얼굴 7"/>
          <p:cNvSpPr/>
          <p:nvPr/>
        </p:nvSpPr>
        <p:spPr>
          <a:xfrm>
            <a:off x="2195736"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웃는 얼굴 8"/>
          <p:cNvSpPr/>
          <p:nvPr/>
        </p:nvSpPr>
        <p:spPr>
          <a:xfrm>
            <a:off x="2195736"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웃는 얼굴 9"/>
          <p:cNvSpPr/>
          <p:nvPr/>
        </p:nvSpPr>
        <p:spPr>
          <a:xfrm>
            <a:off x="2195736"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웃는 얼굴 10"/>
          <p:cNvSpPr/>
          <p:nvPr/>
        </p:nvSpPr>
        <p:spPr>
          <a:xfrm>
            <a:off x="2195736"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웃는 얼굴 11"/>
          <p:cNvSpPr/>
          <p:nvPr/>
        </p:nvSpPr>
        <p:spPr>
          <a:xfrm>
            <a:off x="2195736"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웃는 얼굴 12"/>
          <p:cNvSpPr/>
          <p:nvPr/>
        </p:nvSpPr>
        <p:spPr>
          <a:xfrm>
            <a:off x="3563888"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웃는 얼굴 13"/>
          <p:cNvSpPr/>
          <p:nvPr/>
        </p:nvSpPr>
        <p:spPr>
          <a:xfrm>
            <a:off x="3563888"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웃는 얼굴 14"/>
          <p:cNvSpPr/>
          <p:nvPr/>
        </p:nvSpPr>
        <p:spPr>
          <a:xfrm>
            <a:off x="3563888"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웃는 얼굴 15"/>
          <p:cNvSpPr/>
          <p:nvPr/>
        </p:nvSpPr>
        <p:spPr>
          <a:xfrm>
            <a:off x="3563888"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웃는 얼굴 16"/>
          <p:cNvSpPr/>
          <p:nvPr/>
        </p:nvSpPr>
        <p:spPr>
          <a:xfrm>
            <a:off x="3563888"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웃는 얼굴 17"/>
          <p:cNvSpPr/>
          <p:nvPr/>
        </p:nvSpPr>
        <p:spPr>
          <a:xfrm>
            <a:off x="4932040"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웃는 얼굴 18"/>
          <p:cNvSpPr/>
          <p:nvPr/>
        </p:nvSpPr>
        <p:spPr>
          <a:xfrm>
            <a:off x="4932040"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웃는 얼굴 19"/>
          <p:cNvSpPr/>
          <p:nvPr/>
        </p:nvSpPr>
        <p:spPr>
          <a:xfrm>
            <a:off x="4932040"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웃는 얼굴 20"/>
          <p:cNvSpPr/>
          <p:nvPr/>
        </p:nvSpPr>
        <p:spPr>
          <a:xfrm>
            <a:off x="4932040"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웃는 얼굴 21"/>
          <p:cNvSpPr/>
          <p:nvPr/>
        </p:nvSpPr>
        <p:spPr>
          <a:xfrm>
            <a:off x="4932040"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웃는 얼굴 22"/>
          <p:cNvSpPr/>
          <p:nvPr/>
        </p:nvSpPr>
        <p:spPr>
          <a:xfrm>
            <a:off x="6228184"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웃는 얼굴 23"/>
          <p:cNvSpPr/>
          <p:nvPr/>
        </p:nvSpPr>
        <p:spPr>
          <a:xfrm>
            <a:off x="6228184"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웃는 얼굴 24"/>
          <p:cNvSpPr/>
          <p:nvPr/>
        </p:nvSpPr>
        <p:spPr>
          <a:xfrm>
            <a:off x="6228184"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웃는 얼굴 25"/>
          <p:cNvSpPr/>
          <p:nvPr/>
        </p:nvSpPr>
        <p:spPr>
          <a:xfrm>
            <a:off x="6228184"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웃는 얼굴 26"/>
          <p:cNvSpPr/>
          <p:nvPr/>
        </p:nvSpPr>
        <p:spPr>
          <a:xfrm>
            <a:off x="6228184"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웃는 얼굴 27"/>
          <p:cNvSpPr/>
          <p:nvPr/>
        </p:nvSpPr>
        <p:spPr>
          <a:xfrm>
            <a:off x="7596336" y="191683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웃는 얼굴 28"/>
          <p:cNvSpPr/>
          <p:nvPr/>
        </p:nvSpPr>
        <p:spPr>
          <a:xfrm>
            <a:off x="7596336" y="292494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웃는 얼굴 29"/>
          <p:cNvSpPr/>
          <p:nvPr/>
        </p:nvSpPr>
        <p:spPr>
          <a:xfrm>
            <a:off x="7596336" y="3861048"/>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웃는 얼굴 30"/>
          <p:cNvSpPr/>
          <p:nvPr/>
        </p:nvSpPr>
        <p:spPr>
          <a:xfrm>
            <a:off x="7596336" y="4797152"/>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웃는 얼굴 31"/>
          <p:cNvSpPr/>
          <p:nvPr/>
        </p:nvSpPr>
        <p:spPr>
          <a:xfrm>
            <a:off x="7596336" y="5805264"/>
            <a:ext cx="792088" cy="705332"/>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p:cNvSpPr/>
          <p:nvPr/>
        </p:nvSpPr>
        <p:spPr>
          <a:xfrm>
            <a:off x="611560" y="332656"/>
            <a:ext cx="7927298" cy="630942"/>
          </a:xfrm>
          <a:prstGeom prst="rect">
            <a:avLst/>
          </a:prstGeom>
          <a:noFill/>
        </p:spPr>
        <p:txBody>
          <a:bodyPr wrap="none" lIns="91440" tIns="45720" rIns="91440" bIns="45720">
            <a:spAutoFit/>
          </a:bodyPr>
          <a:lstStyle/>
          <a:p>
            <a:pPr algn="ctr"/>
            <a:r>
              <a:rPr lang="en-US" altLang="ko-KR"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Try something new for 30days</a:t>
            </a:r>
            <a:endParaRPr lang="en-US" altLang="ko-KR" sz="35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4" name="TextBox 33"/>
          <p:cNvSpPr txBox="1"/>
          <p:nvPr/>
        </p:nvSpPr>
        <p:spPr>
          <a:xfrm>
            <a:off x="467544" y="908720"/>
            <a:ext cx="8280920" cy="923330"/>
          </a:xfrm>
          <a:prstGeom prst="rect">
            <a:avLst/>
          </a:prstGeom>
          <a:noFill/>
        </p:spPr>
        <p:txBody>
          <a:bodyPr wrap="square" rtlCol="0">
            <a:spAutoFit/>
          </a:bodyPr>
          <a:lstStyle/>
          <a:p>
            <a:r>
              <a:rPr lang="en-US" altLang="ko-KR" i="1" dirty="0" smtClean="0"/>
              <a:t>When you carry out the plan , please check it out on this checklist.</a:t>
            </a:r>
          </a:p>
          <a:p>
            <a:endParaRPr lang="en-US" altLang="ko-KR" i="1" dirty="0"/>
          </a:p>
          <a:p>
            <a:r>
              <a:rPr lang="en-US" altLang="ko-KR" i="1" dirty="0" smtClean="0"/>
              <a:t>                                                       class:                 name:</a:t>
            </a:r>
            <a:endParaRPr lang="ko-KR" altLang="en-US" i="1" dirty="0"/>
          </a:p>
        </p:txBody>
      </p:sp>
      <p:sp>
        <p:nvSpPr>
          <p:cNvPr id="19458" name="AutoShape 2" descr="try something new for 30 days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
        <p:nvSpPr>
          <p:cNvPr id="19460" name="AutoShape 4" descr="try something new for 30 days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
        <p:nvSpPr>
          <p:cNvPr id="19464" name="AutoShape 8" descr="try something new for 30 days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
        <p:nvSpPr>
          <p:cNvPr id="19466" name="AutoShape 10" descr="try something new for 30 days에 대한 이미지 검색결과"/>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연결선 3"/>
          <p:cNvCxnSpPr/>
          <p:nvPr/>
        </p:nvCxnSpPr>
        <p:spPr>
          <a:xfrm>
            <a:off x="4716016" y="0"/>
            <a:ext cx="0" cy="68580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5" name="표 4"/>
          <p:cNvGraphicFramePr>
            <a:graphicFrameLocks noGrp="1"/>
          </p:cNvGraphicFramePr>
          <p:nvPr/>
        </p:nvGraphicFramePr>
        <p:xfrm>
          <a:off x="4860032" y="188640"/>
          <a:ext cx="4032448" cy="6556048"/>
        </p:xfrm>
        <a:graphic>
          <a:graphicData uri="http://schemas.openxmlformats.org/drawingml/2006/table">
            <a:tbl>
              <a:tblPr firstRow="1" bandRow="1">
                <a:tableStyleId>{5940675A-B579-460E-94D1-54222C63F5DA}</a:tableStyleId>
              </a:tblPr>
              <a:tblGrid>
                <a:gridCol w="496300"/>
                <a:gridCol w="3536148"/>
              </a:tblGrid>
              <a:tr h="839072">
                <a:tc>
                  <a:txBody>
                    <a:bodyPr/>
                    <a:lstStyle/>
                    <a:p>
                      <a:pPr latinLnBrk="1"/>
                      <a:endParaRPr lang="ko-KR" altLang="en-US" dirty="0"/>
                    </a:p>
                  </a:txBody>
                  <a:tcPr/>
                </a:tc>
                <a:tc>
                  <a:txBody>
                    <a:bodyPr/>
                    <a:lstStyle/>
                    <a:p>
                      <a:pPr latinLnBrk="1"/>
                      <a:r>
                        <a:rPr lang="en-GB" altLang="ko-KR" sz="1800" kern="1200" dirty="0" smtClean="0">
                          <a:solidFill>
                            <a:schemeClr val="tx1"/>
                          </a:solidFill>
                          <a:latin typeface="+mn-lt"/>
                          <a:ea typeface="+mn-ea"/>
                          <a:cs typeface="+mn-cs"/>
                        </a:rPr>
                        <a:t>Ask</a:t>
                      </a:r>
                      <a:r>
                        <a:rPr lang="en-GB" altLang="ko-KR" sz="1800" kern="1200" baseline="0" dirty="0" smtClean="0">
                          <a:solidFill>
                            <a:schemeClr val="tx1"/>
                          </a:solidFill>
                          <a:latin typeface="+mn-lt"/>
                          <a:ea typeface="+mn-ea"/>
                          <a:cs typeface="+mn-cs"/>
                        </a:rPr>
                        <a:t> and</a:t>
                      </a:r>
                      <a:r>
                        <a:rPr lang="en-GB" altLang="ko-KR" sz="1800" kern="1200" dirty="0" smtClean="0">
                          <a:solidFill>
                            <a:schemeClr val="tx1"/>
                          </a:solidFill>
                          <a:latin typeface="+mn-lt"/>
                          <a:ea typeface="+mn-ea"/>
                          <a:cs typeface="+mn-cs"/>
                        </a:rPr>
                        <a:t> write down partner's New Year's resolutions</a:t>
                      </a:r>
                      <a:r>
                        <a:rPr lang="en-GB" altLang="ko-KR" sz="1800" kern="1200" baseline="0" dirty="0" smtClean="0">
                          <a:solidFill>
                            <a:schemeClr val="tx1"/>
                          </a:solidFill>
                          <a:latin typeface="+mn-lt"/>
                          <a:ea typeface="+mn-ea"/>
                          <a:cs typeface="+mn-cs"/>
                        </a:rPr>
                        <a:t> relevant to English</a:t>
                      </a:r>
                      <a:r>
                        <a:rPr lang="en-GB" altLang="ko-KR" sz="1800" kern="1200" dirty="0" smtClean="0">
                          <a:solidFill>
                            <a:schemeClr val="tx1"/>
                          </a:solidFill>
                          <a:latin typeface="+mn-lt"/>
                          <a:ea typeface="+mn-ea"/>
                          <a:cs typeface="+mn-cs"/>
                        </a:rPr>
                        <a:t> </a:t>
                      </a:r>
                      <a:endParaRPr lang="ko-KR" altLang="en-US" dirty="0"/>
                    </a:p>
                  </a:txBody>
                  <a:tcPr/>
                </a:tc>
              </a:tr>
              <a:tr h="5641648">
                <a:tc>
                  <a:txBody>
                    <a:bodyPr/>
                    <a:lstStyle/>
                    <a:p>
                      <a:pPr latinLnBrk="1"/>
                      <a:r>
                        <a:rPr lang="en-US" altLang="ko-KR" dirty="0" smtClean="0"/>
                        <a:t>1.</a:t>
                      </a:r>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r>
                        <a:rPr lang="en-US" altLang="ko-KR" dirty="0" smtClean="0"/>
                        <a:t>2.</a:t>
                      </a:r>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r>
                        <a:rPr lang="en-US" altLang="ko-KR" baseline="0" dirty="0" smtClean="0"/>
                        <a:t> 3</a:t>
                      </a:r>
                      <a:endParaRPr lang="en-US" altLang="ko-KR" dirty="0" smtClean="0"/>
                    </a:p>
                  </a:txBody>
                  <a:tcPr/>
                </a:tc>
                <a:tc>
                  <a:txBody>
                    <a:bodyPr/>
                    <a:lstStyle/>
                    <a:p>
                      <a:pPr latinLnBrk="1"/>
                      <a:endParaRPr lang="ko-KR" altLang="en-US" dirty="0"/>
                    </a:p>
                  </a:txBody>
                  <a:tcPr/>
                </a:tc>
              </a:tr>
            </a:tbl>
          </a:graphicData>
        </a:graphic>
      </p:graphicFrame>
      <p:graphicFrame>
        <p:nvGraphicFramePr>
          <p:cNvPr id="6" name="표 5"/>
          <p:cNvGraphicFramePr>
            <a:graphicFrameLocks noGrp="1"/>
          </p:cNvGraphicFramePr>
          <p:nvPr/>
        </p:nvGraphicFramePr>
        <p:xfrm>
          <a:off x="395536" y="188640"/>
          <a:ext cx="4032448" cy="6556048"/>
        </p:xfrm>
        <a:graphic>
          <a:graphicData uri="http://schemas.openxmlformats.org/drawingml/2006/table">
            <a:tbl>
              <a:tblPr firstRow="1" bandRow="1">
                <a:tableStyleId>{5940675A-B579-460E-94D1-54222C63F5DA}</a:tableStyleId>
              </a:tblPr>
              <a:tblGrid>
                <a:gridCol w="496300"/>
                <a:gridCol w="3536148"/>
              </a:tblGrid>
              <a:tr h="839072">
                <a:tc>
                  <a:txBody>
                    <a:bodyPr/>
                    <a:lstStyle/>
                    <a:p>
                      <a:pPr latinLnBrk="1"/>
                      <a:endParaRPr lang="ko-KR" altLang="en-US" dirty="0"/>
                    </a:p>
                  </a:txBody>
                  <a:tcPr/>
                </a:tc>
                <a:tc>
                  <a:txBody>
                    <a:bodyPr/>
                    <a:lstStyle/>
                    <a:p>
                      <a:pPr latinLnBrk="1"/>
                      <a:r>
                        <a:rPr lang="en-GB" altLang="ko-KR" sz="1800" kern="1200" dirty="0" smtClean="0">
                          <a:solidFill>
                            <a:schemeClr val="tx1"/>
                          </a:solidFill>
                          <a:latin typeface="+mn-lt"/>
                          <a:ea typeface="+mn-ea"/>
                          <a:cs typeface="+mn-cs"/>
                        </a:rPr>
                        <a:t>Ask</a:t>
                      </a:r>
                      <a:r>
                        <a:rPr lang="en-GB" altLang="ko-KR" sz="1800" kern="1200" baseline="0" dirty="0" smtClean="0">
                          <a:solidFill>
                            <a:schemeClr val="tx1"/>
                          </a:solidFill>
                          <a:latin typeface="+mn-lt"/>
                          <a:ea typeface="+mn-ea"/>
                          <a:cs typeface="+mn-cs"/>
                        </a:rPr>
                        <a:t> and</a:t>
                      </a:r>
                      <a:r>
                        <a:rPr lang="en-GB" altLang="ko-KR" sz="1800" kern="1200" dirty="0" smtClean="0">
                          <a:solidFill>
                            <a:schemeClr val="tx1"/>
                          </a:solidFill>
                          <a:latin typeface="+mn-lt"/>
                          <a:ea typeface="+mn-ea"/>
                          <a:cs typeface="+mn-cs"/>
                        </a:rPr>
                        <a:t> write down partner's New Year's resolutions</a:t>
                      </a:r>
                      <a:r>
                        <a:rPr lang="en-GB" altLang="ko-KR" sz="1800" kern="1200" baseline="0" dirty="0" smtClean="0">
                          <a:solidFill>
                            <a:schemeClr val="tx1"/>
                          </a:solidFill>
                          <a:latin typeface="+mn-lt"/>
                          <a:ea typeface="+mn-ea"/>
                          <a:cs typeface="+mn-cs"/>
                        </a:rPr>
                        <a:t> relevant to English</a:t>
                      </a:r>
                      <a:r>
                        <a:rPr lang="en-GB" altLang="ko-KR" sz="1800" kern="1200" dirty="0" smtClean="0">
                          <a:solidFill>
                            <a:schemeClr val="tx1"/>
                          </a:solidFill>
                          <a:latin typeface="+mn-lt"/>
                          <a:ea typeface="+mn-ea"/>
                          <a:cs typeface="+mn-cs"/>
                        </a:rPr>
                        <a:t> </a:t>
                      </a:r>
                      <a:endParaRPr lang="ko-KR" altLang="en-US" dirty="0"/>
                    </a:p>
                  </a:txBody>
                  <a:tcPr/>
                </a:tc>
              </a:tr>
              <a:tr h="5641648">
                <a:tc>
                  <a:txBody>
                    <a:bodyPr/>
                    <a:lstStyle/>
                    <a:p>
                      <a:pPr latinLnBrk="1"/>
                      <a:r>
                        <a:rPr lang="en-US" altLang="ko-KR" dirty="0" smtClean="0"/>
                        <a:t>1.</a:t>
                      </a:r>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r>
                        <a:rPr lang="en-US" altLang="ko-KR" dirty="0" smtClean="0"/>
                        <a:t>2.</a:t>
                      </a:r>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endParaRPr lang="en-US" altLang="ko-KR" dirty="0" smtClean="0"/>
                    </a:p>
                    <a:p>
                      <a:pPr latinLnBrk="1"/>
                      <a:r>
                        <a:rPr lang="en-US" altLang="ko-KR" dirty="0" smtClean="0"/>
                        <a:t>3.</a:t>
                      </a:r>
                    </a:p>
                  </a:txBody>
                  <a:tcPr/>
                </a:tc>
                <a:tc>
                  <a:txBody>
                    <a:bodyPr/>
                    <a:lstStyle/>
                    <a:p>
                      <a:pPr latinLnBrk="1"/>
                      <a:endParaRPr lang="ko-KR" altLang="en-US" dirty="0"/>
                    </a:p>
                  </a:txBody>
                  <a:tcPr/>
                </a:tc>
              </a:tr>
            </a:tbl>
          </a:graphicData>
        </a:graphic>
      </p:graphicFrame>
      <p:pic>
        <p:nvPicPr>
          <p:cNvPr id="1026" name="Picture 2" descr="try something new for 30 days에 대한 이미지 검색결과"/>
          <p:cNvPicPr>
            <a:picLocks noChangeAspect="1" noChangeArrowheads="1"/>
          </p:cNvPicPr>
          <p:nvPr/>
        </p:nvPicPr>
        <p:blipFill>
          <a:blip r:embed="rId2" cstate="print">
            <a:lum bright="40000" contrast="-40000"/>
          </a:blip>
          <a:srcRect/>
          <a:stretch>
            <a:fillRect/>
          </a:stretch>
        </p:blipFill>
        <p:spPr bwMode="auto">
          <a:xfrm>
            <a:off x="1043608" y="1124744"/>
            <a:ext cx="3456384" cy="5472608"/>
          </a:xfrm>
          <a:prstGeom prst="rect">
            <a:avLst/>
          </a:prstGeom>
          <a:ln>
            <a:noFill/>
          </a:ln>
          <a:effectLst>
            <a:softEdge rad="112500"/>
          </a:effectLst>
        </p:spPr>
      </p:pic>
      <p:pic>
        <p:nvPicPr>
          <p:cNvPr id="8" name="Picture 2" descr="try something new for 30 days에 대한 이미지 검색결과"/>
          <p:cNvPicPr>
            <a:picLocks noChangeAspect="1" noChangeArrowheads="1"/>
          </p:cNvPicPr>
          <p:nvPr/>
        </p:nvPicPr>
        <p:blipFill>
          <a:blip r:embed="rId2" cstate="print">
            <a:lum bright="40000" contrast="-40000"/>
          </a:blip>
          <a:srcRect/>
          <a:stretch>
            <a:fillRect/>
          </a:stretch>
        </p:blipFill>
        <p:spPr bwMode="auto">
          <a:xfrm>
            <a:off x="5508104" y="1385392"/>
            <a:ext cx="3456384" cy="5067944"/>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620</Words>
  <Application>Microsoft Office PowerPoint</Application>
  <PresentationFormat>화면 슬라이드 쇼(4:3)</PresentationFormat>
  <Paragraphs>48</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슬라이드 2</vt:lpstr>
      <vt:lpstr>슬라이드 3</vt:lpstr>
      <vt:lpstr>슬라이드 4</vt:lpstr>
      <vt:lpstr>슬라이드 5</vt:lpstr>
      <vt:lpstr>슬라이드 6</vt:lpstr>
      <vt:lpstr>슬라이드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lgpc</dc:creator>
  <cp:lastModifiedBy>403</cp:lastModifiedBy>
  <cp:revision>4</cp:revision>
  <dcterms:created xsi:type="dcterms:W3CDTF">2015-02-12T15:12:06Z</dcterms:created>
  <dcterms:modified xsi:type="dcterms:W3CDTF">2015-02-13T13:00:43Z</dcterms:modified>
</cp:coreProperties>
</file>