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6" r:id="rId4"/>
    <p:sldId id="259" r:id="rId5"/>
    <p:sldId id="267" r:id="rId6"/>
    <p:sldId id="261" r:id="rId7"/>
    <p:sldId id="263" r:id="rId8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AC2E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스타일 없음, 눈금 없음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테마 스타일 1 - 강조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22" autoAdjust="0"/>
    <p:restoredTop sz="94660"/>
  </p:normalViewPr>
  <p:slideViewPr>
    <p:cSldViewPr>
      <p:cViewPr>
        <p:scale>
          <a:sx n="50" d="100"/>
          <a:sy n="50" d="100"/>
        </p:scale>
        <p:origin x="-1092" y="1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90FF81-1207-437F-8C50-5BB5FA728ABF}" type="datetimeFigureOut">
              <a:rPr lang="ko-KR" altLang="en-US" smtClean="0"/>
              <a:pPr/>
              <a:t>2015-03-05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CE3C4B-F0D6-4A36-A864-039EA283A25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90FF81-1207-437F-8C50-5BB5FA728ABF}" type="datetimeFigureOut">
              <a:rPr lang="ko-KR" altLang="en-US" smtClean="0"/>
              <a:pPr/>
              <a:t>2015-03-05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CE3C4B-F0D6-4A36-A864-039EA283A25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90FF81-1207-437F-8C50-5BB5FA728ABF}" type="datetimeFigureOut">
              <a:rPr lang="ko-KR" altLang="en-US" smtClean="0"/>
              <a:pPr/>
              <a:t>2015-03-05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CE3C4B-F0D6-4A36-A864-039EA283A25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90FF81-1207-437F-8C50-5BB5FA728ABF}" type="datetimeFigureOut">
              <a:rPr lang="ko-KR" altLang="en-US" smtClean="0"/>
              <a:pPr/>
              <a:t>2015-03-05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CE3C4B-F0D6-4A36-A864-039EA283A25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90FF81-1207-437F-8C50-5BB5FA728ABF}" type="datetimeFigureOut">
              <a:rPr lang="ko-KR" altLang="en-US" smtClean="0"/>
              <a:pPr/>
              <a:t>2015-03-05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CE3C4B-F0D6-4A36-A864-039EA283A25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90FF81-1207-437F-8C50-5BB5FA728ABF}" type="datetimeFigureOut">
              <a:rPr lang="ko-KR" altLang="en-US" smtClean="0"/>
              <a:pPr/>
              <a:t>2015-03-05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CE3C4B-F0D6-4A36-A864-039EA283A25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90FF81-1207-437F-8C50-5BB5FA728ABF}" type="datetimeFigureOut">
              <a:rPr lang="ko-KR" altLang="en-US" smtClean="0"/>
              <a:pPr/>
              <a:t>2015-03-05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CE3C4B-F0D6-4A36-A864-039EA283A25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90FF81-1207-437F-8C50-5BB5FA728ABF}" type="datetimeFigureOut">
              <a:rPr lang="ko-KR" altLang="en-US" smtClean="0"/>
              <a:pPr/>
              <a:t>2015-03-05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CE3C4B-F0D6-4A36-A864-039EA283A25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90FF81-1207-437F-8C50-5BB5FA728ABF}" type="datetimeFigureOut">
              <a:rPr lang="ko-KR" altLang="en-US" smtClean="0"/>
              <a:pPr/>
              <a:t>2015-03-05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CE3C4B-F0D6-4A36-A864-039EA283A25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90FF81-1207-437F-8C50-5BB5FA728ABF}" type="datetimeFigureOut">
              <a:rPr lang="ko-KR" altLang="en-US" smtClean="0"/>
              <a:pPr/>
              <a:t>2015-03-05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CE3C4B-F0D6-4A36-A864-039EA283A25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90FF81-1207-437F-8C50-5BB5FA728ABF}" type="datetimeFigureOut">
              <a:rPr lang="ko-KR" altLang="en-US" smtClean="0"/>
              <a:pPr/>
              <a:t>2015-03-05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CE3C4B-F0D6-4A36-A864-039EA283A25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90FF81-1207-437F-8C50-5BB5FA728ABF}" type="datetimeFigureOut">
              <a:rPr lang="ko-KR" altLang="en-US" smtClean="0"/>
              <a:pPr/>
              <a:t>2015-03-05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CE3C4B-F0D6-4A36-A864-039EA283A25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Relationship Id="rId9" Type="http://schemas.openxmlformats.org/officeDocument/2006/relationships/image" Target="../media/image16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image" Target="../media/image18.png"/><Relationship Id="rId7" Type="http://schemas.openxmlformats.org/officeDocument/2006/relationships/image" Target="../media/image22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Relationship Id="rId9" Type="http://schemas.openxmlformats.org/officeDocument/2006/relationships/image" Target="../media/image24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476672"/>
            <a:ext cx="7772400" cy="6048671"/>
          </a:xfrm>
        </p:spPr>
        <p:txBody>
          <a:bodyPr/>
          <a:lstStyle/>
          <a:p>
            <a:endParaRPr lang="ko-KR" altLang="en-US" dirty="0"/>
          </a:p>
        </p:txBody>
      </p:sp>
      <p:graphicFrame>
        <p:nvGraphicFramePr>
          <p:cNvPr id="4" name="표 3"/>
          <p:cNvGraphicFramePr>
            <a:graphicFrameLocks noGrp="1"/>
          </p:cNvGraphicFramePr>
          <p:nvPr/>
        </p:nvGraphicFramePr>
        <p:xfrm>
          <a:off x="395536" y="548681"/>
          <a:ext cx="8496944" cy="5760642"/>
        </p:xfrm>
        <a:graphic>
          <a:graphicData uri="http://schemas.openxmlformats.org/drawingml/2006/table">
            <a:tbl>
              <a:tblPr firstRow="1" bandRow="1">
                <a:tableStyleId>{3C2FFA5D-87B4-456A-9821-1D502468CF0F}</a:tableStyleId>
              </a:tblPr>
              <a:tblGrid>
                <a:gridCol w="1512168"/>
                <a:gridCol w="2736304"/>
                <a:gridCol w="2640942"/>
                <a:gridCol w="1607530"/>
              </a:tblGrid>
              <a:tr h="1920214">
                <a:tc>
                  <a:txBody>
                    <a:bodyPr/>
                    <a:lstStyle/>
                    <a:p>
                      <a:pPr algn="ctr" latinLnBrk="1"/>
                      <a:endParaRPr lang="en-US" altLang="ko-KR" sz="4400" dirty="0" smtClean="0"/>
                    </a:p>
                    <a:p>
                      <a:pPr algn="ctr" latinLnBrk="1"/>
                      <a:r>
                        <a:rPr lang="en-US" altLang="ko-KR" sz="3600" b="0" dirty="0" smtClean="0">
                          <a:solidFill>
                            <a:schemeClr val="tx1"/>
                          </a:solidFill>
                        </a:rPr>
                        <a:t>I</a:t>
                      </a: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  <a:alpha val="96863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 latinLnBrk="1"/>
                      <a:r>
                        <a:rPr lang="en-US" altLang="ko-KR" sz="4000" dirty="0" smtClean="0"/>
                        <a:t> </a:t>
                      </a:r>
                      <a:r>
                        <a:rPr lang="en-US" altLang="ko-KR" sz="4000" dirty="0" smtClean="0">
                          <a:solidFill>
                            <a:schemeClr val="tx1"/>
                          </a:solidFill>
                        </a:rPr>
                        <a:t>Am</a:t>
                      </a:r>
                      <a:endParaRPr lang="ko-KR" altLang="en-US" sz="40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  <a:alpha val="96863"/>
                      </a:schemeClr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latinLnBrk="1"/>
                      <a:r>
                        <a:rPr lang="en-US" altLang="ko-KR" sz="4800" dirty="0" smtClean="0"/>
                        <a:t>Read</a:t>
                      </a:r>
                    </a:p>
                    <a:p>
                      <a:pPr algn="ctr" latinLnBrk="1"/>
                      <a:r>
                        <a:rPr lang="en-US" altLang="ko-KR" sz="4800" dirty="0" smtClean="0"/>
                        <a:t>Drink</a:t>
                      </a:r>
                    </a:p>
                    <a:p>
                      <a:pPr algn="ctr" latinLnBrk="1"/>
                      <a:r>
                        <a:rPr lang="en-US" altLang="ko-KR" sz="4800" dirty="0" smtClean="0"/>
                        <a:t>Sing</a:t>
                      </a:r>
                    </a:p>
                    <a:p>
                      <a:pPr algn="ctr" latinLnBrk="1"/>
                      <a:r>
                        <a:rPr lang="en-US" altLang="ko-KR" sz="4800" dirty="0" smtClean="0"/>
                        <a:t>Eat</a:t>
                      </a:r>
                    </a:p>
                    <a:p>
                      <a:pPr algn="ctr" latinLnBrk="1"/>
                      <a:r>
                        <a:rPr lang="en-US" altLang="ko-KR" sz="4800" dirty="0" smtClean="0"/>
                        <a:t>Smile</a:t>
                      </a:r>
                    </a:p>
                    <a:p>
                      <a:pPr algn="ctr" latinLnBrk="1"/>
                      <a:r>
                        <a:rPr lang="en-US" altLang="ko-KR" sz="4800" dirty="0" smtClean="0"/>
                        <a:t>stand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  <a:alpha val="96863"/>
                      </a:schemeClr>
                    </a:solidFill>
                  </a:tcPr>
                </a:tc>
                <a:tc rowSpan="3">
                  <a:txBody>
                    <a:bodyPr/>
                    <a:lstStyle/>
                    <a:p>
                      <a:pPr latinLnBrk="1"/>
                      <a:r>
                        <a:rPr lang="en-US" altLang="ko-KR" sz="4800" dirty="0" smtClean="0">
                          <a:solidFill>
                            <a:srgbClr val="FF0000"/>
                          </a:solidFill>
                        </a:rPr>
                        <a:t>+</a:t>
                      </a:r>
                      <a:r>
                        <a:rPr lang="en-US" altLang="ko-KR" sz="4800" dirty="0" err="1" smtClean="0">
                          <a:solidFill>
                            <a:srgbClr val="FF0000"/>
                          </a:solidFill>
                        </a:rPr>
                        <a:t>ing</a:t>
                      </a:r>
                      <a:endParaRPr lang="ko-KR" altLang="en-US" sz="4800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  <a:alpha val="96863"/>
                      </a:schemeClr>
                    </a:solidFill>
                  </a:tcPr>
                </a:tc>
              </a:tr>
              <a:tr h="1920214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3600" dirty="0" smtClean="0"/>
                        <a:t>You </a:t>
                      </a:r>
                    </a:p>
                    <a:p>
                      <a:pPr algn="ctr" latinLnBrk="1"/>
                      <a:r>
                        <a:rPr lang="en-US" altLang="ko-KR" sz="3600" baseline="0" dirty="0" smtClean="0"/>
                        <a:t>We </a:t>
                      </a:r>
                    </a:p>
                    <a:p>
                      <a:pPr algn="ctr" latinLnBrk="1"/>
                      <a:r>
                        <a:rPr lang="en-US" altLang="ko-KR" sz="3600" baseline="0" dirty="0" smtClean="0"/>
                        <a:t>They</a:t>
                      </a: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  <a:alpha val="96863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 latinLnBrk="1"/>
                      <a:r>
                        <a:rPr lang="en-US" altLang="ko-KR" sz="4000" dirty="0" smtClean="0"/>
                        <a:t> </a:t>
                      </a:r>
                      <a:r>
                        <a:rPr lang="en-US" altLang="ko-KR" sz="4000" b="1" dirty="0" smtClean="0"/>
                        <a:t>Are</a:t>
                      </a:r>
                      <a:endParaRPr lang="ko-KR" altLang="en-US" sz="4000" b="1" dirty="0"/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  <a:alpha val="96863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1920214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3600" dirty="0" smtClean="0"/>
                        <a:t>He</a:t>
                      </a:r>
                    </a:p>
                    <a:p>
                      <a:pPr algn="ctr" latinLnBrk="1"/>
                      <a:r>
                        <a:rPr lang="en-US" altLang="ko-KR" sz="3600" dirty="0" smtClean="0"/>
                        <a:t>She</a:t>
                      </a:r>
                    </a:p>
                    <a:p>
                      <a:pPr algn="ctr" latinLnBrk="1"/>
                      <a:r>
                        <a:rPr lang="en-US" altLang="ko-KR" sz="3600" dirty="0" smtClean="0"/>
                        <a:t>it</a:t>
                      </a:r>
                      <a:endParaRPr lang="ko-KR" altLang="en-US" sz="3600" dirty="0"/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  <a:alpha val="96863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 latinLnBrk="1"/>
                      <a:r>
                        <a:rPr lang="en-US" altLang="ko-KR" sz="4000" dirty="0" smtClean="0"/>
                        <a:t>  </a:t>
                      </a:r>
                      <a:r>
                        <a:rPr lang="en-US" altLang="ko-KR" sz="4000" b="1" dirty="0" smtClean="0"/>
                        <a:t>Is</a:t>
                      </a:r>
                      <a:endParaRPr lang="ko-KR" altLang="en-US" sz="4000" b="1" dirty="0"/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  <a:alpha val="96863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2915816" y="1052736"/>
            <a:ext cx="136815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4400" dirty="0" smtClean="0"/>
              <a:t> </a:t>
            </a:r>
            <a:r>
              <a:rPr lang="en-US" altLang="ko-KR" sz="4400" b="1" dirty="0" smtClean="0">
                <a:solidFill>
                  <a:srgbClr val="FF0000"/>
                </a:solidFill>
              </a:rPr>
              <a:t>not</a:t>
            </a:r>
            <a:endParaRPr lang="ko-KR" altLang="en-US" sz="4400" b="1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987824" y="2996952"/>
            <a:ext cx="136815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4400" dirty="0" smtClean="0"/>
              <a:t> </a:t>
            </a:r>
            <a:r>
              <a:rPr lang="en-US" altLang="ko-KR" sz="4400" b="1" dirty="0" smtClean="0">
                <a:solidFill>
                  <a:srgbClr val="FF0000"/>
                </a:solidFill>
              </a:rPr>
              <a:t>not</a:t>
            </a:r>
            <a:endParaRPr lang="ko-KR" altLang="en-US" sz="4400" b="1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915816" y="4941168"/>
            <a:ext cx="136815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4400" dirty="0" smtClean="0"/>
              <a:t> </a:t>
            </a:r>
            <a:r>
              <a:rPr lang="en-US" altLang="ko-KR" sz="4400" b="1" dirty="0" smtClean="0">
                <a:solidFill>
                  <a:srgbClr val="FF0000"/>
                </a:solidFill>
              </a:rPr>
              <a:t>not</a:t>
            </a:r>
            <a:endParaRPr lang="ko-KR" altLang="en-US" sz="4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6" grpId="1"/>
      <p:bldP spid="7" grpId="0"/>
      <p:bldP spid="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32656"/>
            <a:ext cx="3048000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564904"/>
            <a:ext cx="3038475" cy="209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4714875"/>
            <a:ext cx="3038475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115050" y="332656"/>
            <a:ext cx="3028950" cy="2105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115050" y="4762500"/>
            <a:ext cx="3028950" cy="209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059832" y="3573016"/>
            <a:ext cx="3028950" cy="2105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059832" y="1268760"/>
            <a:ext cx="3038475" cy="2085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7" name="Picture 9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076950" y="2492896"/>
            <a:ext cx="3067050" cy="2114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직사각형 9"/>
          <p:cNvSpPr/>
          <p:nvPr/>
        </p:nvSpPr>
        <p:spPr>
          <a:xfrm>
            <a:off x="611560" y="1844824"/>
            <a:ext cx="2088232" cy="36004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직사각형 10"/>
          <p:cNvSpPr/>
          <p:nvPr/>
        </p:nvSpPr>
        <p:spPr>
          <a:xfrm>
            <a:off x="3923928" y="2780928"/>
            <a:ext cx="2016224" cy="36004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직사각형 11"/>
          <p:cNvSpPr/>
          <p:nvPr/>
        </p:nvSpPr>
        <p:spPr>
          <a:xfrm>
            <a:off x="971600" y="4077072"/>
            <a:ext cx="1872208" cy="36004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직사각형 12"/>
          <p:cNvSpPr/>
          <p:nvPr/>
        </p:nvSpPr>
        <p:spPr>
          <a:xfrm>
            <a:off x="7164288" y="1844824"/>
            <a:ext cx="1656184" cy="36004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직사각형 13"/>
          <p:cNvSpPr/>
          <p:nvPr/>
        </p:nvSpPr>
        <p:spPr>
          <a:xfrm>
            <a:off x="6876256" y="6237312"/>
            <a:ext cx="2016224" cy="36004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직사각형 14"/>
          <p:cNvSpPr/>
          <p:nvPr/>
        </p:nvSpPr>
        <p:spPr>
          <a:xfrm>
            <a:off x="6948264" y="4005064"/>
            <a:ext cx="1944216" cy="36004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직사각형 15"/>
          <p:cNvSpPr/>
          <p:nvPr/>
        </p:nvSpPr>
        <p:spPr>
          <a:xfrm>
            <a:off x="3995936" y="5085184"/>
            <a:ext cx="1944216" cy="36004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직사각형 16"/>
          <p:cNvSpPr/>
          <p:nvPr/>
        </p:nvSpPr>
        <p:spPr>
          <a:xfrm>
            <a:off x="899592" y="6237312"/>
            <a:ext cx="1944216" cy="36004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4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70029" y="2663552"/>
            <a:ext cx="3067050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21838" y="1856128"/>
            <a:ext cx="3076575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43543" y="476672"/>
            <a:ext cx="2924175" cy="197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404664"/>
            <a:ext cx="3067050" cy="212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2636912"/>
            <a:ext cx="2981325" cy="2105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987824" y="4005064"/>
            <a:ext cx="3048000" cy="209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076950" y="4743450"/>
            <a:ext cx="3067050" cy="2114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0" name="Picture 8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0" y="4762500"/>
            <a:ext cx="3038475" cy="209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직사각형 9"/>
          <p:cNvSpPr/>
          <p:nvPr/>
        </p:nvSpPr>
        <p:spPr>
          <a:xfrm>
            <a:off x="539552" y="1916832"/>
            <a:ext cx="2232248" cy="43204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직사각형 11"/>
          <p:cNvSpPr/>
          <p:nvPr/>
        </p:nvSpPr>
        <p:spPr>
          <a:xfrm>
            <a:off x="683568" y="4149080"/>
            <a:ext cx="2232248" cy="43204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직사각형 14"/>
          <p:cNvSpPr/>
          <p:nvPr/>
        </p:nvSpPr>
        <p:spPr>
          <a:xfrm>
            <a:off x="3779912" y="5517232"/>
            <a:ext cx="2088232" cy="36004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직사각형 15"/>
          <p:cNvSpPr/>
          <p:nvPr/>
        </p:nvSpPr>
        <p:spPr>
          <a:xfrm>
            <a:off x="755576" y="6237312"/>
            <a:ext cx="2088232" cy="36004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8" name="직사각형 17"/>
          <p:cNvSpPr/>
          <p:nvPr/>
        </p:nvSpPr>
        <p:spPr>
          <a:xfrm>
            <a:off x="6588224" y="6237312"/>
            <a:ext cx="2304256" cy="36004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9" name="TextBox 18"/>
          <p:cNvSpPr txBox="1"/>
          <p:nvPr/>
        </p:nvSpPr>
        <p:spPr>
          <a:xfrm>
            <a:off x="6156176" y="1904957"/>
            <a:ext cx="29158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000" b="1" dirty="0" smtClean="0">
                <a:latin typeface="HY견고딕" pitchFamily="18" charset="-127"/>
                <a:ea typeface="HY견고딕" pitchFamily="18" charset="-127"/>
              </a:rPr>
              <a:t>we </a:t>
            </a:r>
            <a:r>
              <a:rPr lang="en-US" altLang="ko-KR" sz="2000" b="1" dirty="0" smtClean="0">
                <a:solidFill>
                  <a:srgbClr val="FF0000"/>
                </a:solidFill>
                <a:latin typeface="HY견고딕" pitchFamily="18" charset="-127"/>
                <a:ea typeface="HY견고딕" pitchFamily="18" charset="-127"/>
              </a:rPr>
              <a:t>are not </a:t>
            </a:r>
            <a:r>
              <a:rPr lang="en-US" altLang="ko-KR" sz="2000" b="1" dirty="0" smtClean="0">
                <a:latin typeface="HY견고딕" pitchFamily="18" charset="-127"/>
                <a:ea typeface="HY견고딕" pitchFamily="18" charset="-127"/>
              </a:rPr>
              <a:t>drink</a:t>
            </a:r>
            <a:r>
              <a:rPr lang="en-US" altLang="ko-KR" sz="2000" b="1" dirty="0" smtClean="0">
                <a:solidFill>
                  <a:srgbClr val="FF0000"/>
                </a:solidFill>
                <a:latin typeface="HY견고딕" pitchFamily="18" charset="-127"/>
                <a:ea typeface="HY견고딕" pitchFamily="18" charset="-127"/>
              </a:rPr>
              <a:t>ing</a:t>
            </a:r>
            <a:endParaRPr lang="ko-KR" altLang="en-US" sz="2000" b="1" dirty="0">
              <a:solidFill>
                <a:srgbClr val="FF0000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17" name="직사각형 16"/>
          <p:cNvSpPr/>
          <p:nvPr/>
        </p:nvSpPr>
        <p:spPr>
          <a:xfrm>
            <a:off x="6660232" y="1916832"/>
            <a:ext cx="2364389" cy="36004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0" name="TextBox 19"/>
          <p:cNvSpPr txBox="1"/>
          <p:nvPr/>
        </p:nvSpPr>
        <p:spPr>
          <a:xfrm>
            <a:off x="3131840" y="3356992"/>
            <a:ext cx="29158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000" b="1" dirty="0" smtClean="0">
                <a:latin typeface="HY견고딕" pitchFamily="18" charset="-127"/>
                <a:ea typeface="HY견고딕" pitchFamily="18" charset="-127"/>
              </a:rPr>
              <a:t>he </a:t>
            </a:r>
            <a:r>
              <a:rPr lang="en-US" altLang="ko-KR" sz="2000" b="1" dirty="0" smtClean="0">
                <a:solidFill>
                  <a:srgbClr val="FF0000"/>
                </a:solidFill>
                <a:latin typeface="HY견고딕" pitchFamily="18" charset="-127"/>
                <a:ea typeface="HY견고딕" pitchFamily="18" charset="-127"/>
              </a:rPr>
              <a:t>is not </a:t>
            </a:r>
            <a:r>
              <a:rPr lang="en-US" altLang="ko-KR" sz="2000" b="1" dirty="0" smtClean="0">
                <a:latin typeface="HY견고딕" pitchFamily="18" charset="-127"/>
                <a:ea typeface="HY견고딕" pitchFamily="18" charset="-127"/>
              </a:rPr>
              <a:t>sing</a:t>
            </a:r>
            <a:r>
              <a:rPr lang="en-US" altLang="ko-KR" sz="2000" b="1" dirty="0" smtClean="0">
                <a:solidFill>
                  <a:srgbClr val="FF0000"/>
                </a:solidFill>
                <a:latin typeface="HY견고딕" pitchFamily="18" charset="-127"/>
                <a:ea typeface="HY견고딕" pitchFamily="18" charset="-127"/>
              </a:rPr>
              <a:t>ing</a:t>
            </a:r>
            <a:endParaRPr lang="ko-KR" altLang="en-US" sz="2000" b="1" dirty="0">
              <a:solidFill>
                <a:srgbClr val="FF0000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11" name="직사각형 10"/>
          <p:cNvSpPr/>
          <p:nvPr/>
        </p:nvSpPr>
        <p:spPr>
          <a:xfrm>
            <a:off x="3635896" y="3356992"/>
            <a:ext cx="2232248" cy="43204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3" name="TextBox 22"/>
          <p:cNvSpPr txBox="1"/>
          <p:nvPr/>
        </p:nvSpPr>
        <p:spPr>
          <a:xfrm>
            <a:off x="6120680" y="4190543"/>
            <a:ext cx="29158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b="1" dirty="0" smtClean="0">
                <a:latin typeface="HY견고딕" pitchFamily="18" charset="-127"/>
                <a:ea typeface="HY견고딕" pitchFamily="18" charset="-127"/>
              </a:rPr>
              <a:t>they </a:t>
            </a:r>
            <a:r>
              <a:rPr lang="en-US" altLang="ko-KR" b="1" dirty="0" smtClean="0">
                <a:solidFill>
                  <a:srgbClr val="FF0000"/>
                </a:solidFill>
                <a:latin typeface="HY견고딕" pitchFamily="18" charset="-127"/>
                <a:ea typeface="HY견고딕" pitchFamily="18" charset="-127"/>
              </a:rPr>
              <a:t>are not </a:t>
            </a:r>
            <a:r>
              <a:rPr lang="en-US" altLang="ko-KR" b="1" dirty="0" smtClean="0">
                <a:latin typeface="HY견고딕" pitchFamily="18" charset="-127"/>
                <a:ea typeface="HY견고딕" pitchFamily="18" charset="-127"/>
              </a:rPr>
              <a:t>stand</a:t>
            </a:r>
            <a:r>
              <a:rPr lang="en-US" altLang="ko-KR" b="1" dirty="0" smtClean="0">
                <a:solidFill>
                  <a:srgbClr val="FF0000"/>
                </a:solidFill>
                <a:latin typeface="HY견고딕" pitchFamily="18" charset="-127"/>
                <a:ea typeface="HY견고딕" pitchFamily="18" charset="-127"/>
              </a:rPr>
              <a:t>ing</a:t>
            </a:r>
            <a:endParaRPr lang="ko-KR" altLang="en-US" b="1" dirty="0">
              <a:solidFill>
                <a:srgbClr val="FF0000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14" name="직사각형 13"/>
          <p:cNvSpPr/>
          <p:nvPr/>
        </p:nvSpPr>
        <p:spPr>
          <a:xfrm>
            <a:off x="6804248" y="4149080"/>
            <a:ext cx="2232248" cy="36004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4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2" grpId="0" animBg="1"/>
      <p:bldP spid="15" grpId="0" animBg="1"/>
      <p:bldP spid="16" grpId="0" animBg="1"/>
      <p:bldP spid="18" grpId="0" animBg="1"/>
      <p:bldP spid="17" grpId="0" animBg="1"/>
      <p:bldP spid="11" grpId="0" animBg="1"/>
      <p:bldP spid="1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04664"/>
            <a:ext cx="3038475" cy="2105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636912"/>
            <a:ext cx="3086100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4762500"/>
            <a:ext cx="3038475" cy="209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059832" y="1772816"/>
            <a:ext cx="3028950" cy="209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059832" y="4005064"/>
            <a:ext cx="3028950" cy="209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3" name="Picture 7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143625" y="4733925"/>
            <a:ext cx="3000375" cy="212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4" name="Picture 8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115050" y="404664"/>
            <a:ext cx="3028950" cy="209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5" name="Picture 9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115050" y="2636912"/>
            <a:ext cx="3028950" cy="209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직사각형 9"/>
          <p:cNvSpPr/>
          <p:nvPr/>
        </p:nvSpPr>
        <p:spPr>
          <a:xfrm>
            <a:off x="251520" y="1916832"/>
            <a:ext cx="2520280" cy="43204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직사각형 10"/>
          <p:cNvSpPr/>
          <p:nvPr/>
        </p:nvSpPr>
        <p:spPr>
          <a:xfrm>
            <a:off x="3347864" y="5445224"/>
            <a:ext cx="2448272" cy="47667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직사각형 11"/>
          <p:cNvSpPr/>
          <p:nvPr/>
        </p:nvSpPr>
        <p:spPr>
          <a:xfrm>
            <a:off x="323528" y="4077072"/>
            <a:ext cx="2520280" cy="43204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직사각형 12"/>
          <p:cNvSpPr/>
          <p:nvPr/>
        </p:nvSpPr>
        <p:spPr>
          <a:xfrm>
            <a:off x="3347864" y="3212976"/>
            <a:ext cx="2448272" cy="47667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직사각형 13"/>
          <p:cNvSpPr/>
          <p:nvPr/>
        </p:nvSpPr>
        <p:spPr>
          <a:xfrm>
            <a:off x="251520" y="6165304"/>
            <a:ext cx="2592288" cy="43204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직사각형 14"/>
          <p:cNvSpPr/>
          <p:nvPr/>
        </p:nvSpPr>
        <p:spPr>
          <a:xfrm>
            <a:off x="6300192" y="1844824"/>
            <a:ext cx="2520280" cy="43204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직사각형 15"/>
          <p:cNvSpPr/>
          <p:nvPr/>
        </p:nvSpPr>
        <p:spPr>
          <a:xfrm>
            <a:off x="6372200" y="6165304"/>
            <a:ext cx="2520280" cy="43204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직사각형 16"/>
          <p:cNvSpPr/>
          <p:nvPr/>
        </p:nvSpPr>
        <p:spPr>
          <a:xfrm>
            <a:off x="6300192" y="4149080"/>
            <a:ext cx="2592288" cy="36004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4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 descr="00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11560" y="514350"/>
            <a:ext cx="8077200" cy="634365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115616" y="1052736"/>
            <a:ext cx="615553" cy="5805264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ko-KR" altLang="en-US" sz="2800" dirty="0" smtClean="0"/>
              <a:t> </a:t>
            </a:r>
            <a:r>
              <a:rPr lang="ko-KR" altLang="en-US" sz="2400" dirty="0" smtClean="0"/>
              <a:t>①</a:t>
            </a:r>
            <a:r>
              <a:rPr lang="en-US" altLang="ko-KR" sz="2400" dirty="0" smtClean="0"/>
              <a:t>    </a:t>
            </a:r>
            <a:r>
              <a:rPr lang="ko-KR" altLang="en-US" sz="2400" dirty="0" smtClean="0"/>
              <a:t>②   ③    ④   ⑤    ⑥    ⑦   ⑧ </a:t>
            </a:r>
            <a:endParaRPr lang="ko-KR" altLang="en-US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4716016" y="1124744"/>
            <a:ext cx="553998" cy="5733256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en-US" altLang="ko-KR" sz="2400" dirty="0" smtClean="0"/>
              <a:t>ⓐ    ⓑ    ⓒ    ⓓ   ⓔ   ⓕ    ⓖ    ⓗ</a:t>
            </a:r>
            <a:endParaRPr lang="ko-KR" altLang="en-US" sz="24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 descr="1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8858996" cy="6858000"/>
          </a:xfrm>
          <a:prstGeom prst="rect">
            <a:avLst/>
          </a:prstGeom>
        </p:spPr>
      </p:pic>
      <p:sp>
        <p:nvSpPr>
          <p:cNvPr id="3" name="위쪽 화살표 2"/>
          <p:cNvSpPr/>
          <p:nvPr/>
        </p:nvSpPr>
        <p:spPr>
          <a:xfrm>
            <a:off x="3563888" y="4869160"/>
            <a:ext cx="216024" cy="648072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" name="오른쪽 화살표 3"/>
          <p:cNvSpPr/>
          <p:nvPr/>
        </p:nvSpPr>
        <p:spPr>
          <a:xfrm>
            <a:off x="827584" y="1916832"/>
            <a:ext cx="720080" cy="2880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63688" y="274638"/>
            <a:ext cx="5760640" cy="6583362"/>
          </a:xfrm>
        </p:spPr>
        <p:txBody>
          <a:bodyPr anchor="t">
            <a:normAutofit fontScale="90000"/>
          </a:bodyPr>
          <a:lstStyle/>
          <a:p>
            <a:pPr algn="l"/>
            <a:r>
              <a:rPr lang="en-US" altLang="ko-KR" sz="1400" b="1" u="sng" dirty="0" smtClean="0"/>
              <a:t>Present Continuous Tense (4)</a:t>
            </a:r>
            <a:r>
              <a:rPr lang="ko-KR" altLang="ko-KR" sz="1400" dirty="0" smtClean="0"/>
              <a:t/>
            </a:r>
            <a:br>
              <a:rPr lang="ko-KR" altLang="ko-KR" sz="1400" dirty="0" smtClean="0"/>
            </a:br>
            <a:r>
              <a:rPr lang="en-US" altLang="ko-KR" sz="1400" dirty="0" smtClean="0"/>
              <a:t> </a:t>
            </a:r>
            <a:r>
              <a:rPr lang="ko-KR" altLang="ko-KR" sz="1400" dirty="0" smtClean="0"/>
              <a:t/>
            </a:r>
            <a:br>
              <a:rPr lang="ko-KR" altLang="ko-KR" sz="1400" dirty="0" smtClean="0"/>
            </a:br>
            <a:r>
              <a:rPr lang="en-US" altLang="ko-KR" sz="1400" dirty="0" smtClean="0"/>
              <a:t>Is it </a:t>
            </a:r>
            <a:r>
              <a:rPr lang="en-US" altLang="ko-KR" sz="1400" b="1" dirty="0" smtClean="0"/>
              <a:t>Present Tense </a:t>
            </a:r>
            <a:r>
              <a:rPr lang="en-US" altLang="ko-KR" sz="1400" dirty="0" smtClean="0"/>
              <a:t>or </a:t>
            </a:r>
            <a:r>
              <a:rPr lang="en-US" altLang="ko-KR" sz="1400" b="1" dirty="0" smtClean="0"/>
              <a:t>Present Continuous Tense?</a:t>
            </a:r>
            <a:r>
              <a:rPr lang="ko-KR" altLang="ko-KR" sz="1400" dirty="0" smtClean="0"/>
              <a:t/>
            </a:r>
            <a:br>
              <a:rPr lang="ko-KR" altLang="ko-KR" sz="1400" dirty="0" smtClean="0"/>
            </a:br>
            <a:r>
              <a:rPr lang="en-US" altLang="ko-KR" sz="1400" dirty="0" smtClean="0"/>
              <a:t>Choose the correct verb tense below to complete each sentence.</a:t>
            </a:r>
            <a:r>
              <a:rPr lang="ko-KR" altLang="ko-KR" sz="1400" dirty="0" smtClean="0"/>
              <a:t/>
            </a:r>
            <a:br>
              <a:rPr lang="ko-KR" altLang="ko-KR" sz="1400" dirty="0" smtClean="0"/>
            </a:br>
            <a:r>
              <a:rPr lang="en-US" altLang="ko-KR" sz="1400" dirty="0" smtClean="0"/>
              <a:t> </a:t>
            </a:r>
            <a:r>
              <a:rPr lang="ko-KR" altLang="ko-KR" sz="1400" dirty="0" smtClean="0"/>
              <a:t/>
            </a:r>
            <a:br>
              <a:rPr lang="ko-KR" altLang="ko-KR" sz="1400" dirty="0" smtClean="0"/>
            </a:br>
            <a:r>
              <a:rPr lang="en-US" altLang="ko-KR" sz="1400" dirty="0" smtClean="0"/>
              <a:t>1. Look! The cat _______________ a mouse!</a:t>
            </a:r>
            <a:r>
              <a:rPr lang="ko-KR" altLang="ko-KR" sz="1400" dirty="0" smtClean="0"/>
              <a:t/>
            </a:r>
            <a:br>
              <a:rPr lang="ko-KR" altLang="ko-KR" sz="1400" dirty="0" smtClean="0"/>
            </a:br>
            <a:r>
              <a:rPr lang="en-US" altLang="ko-KR" sz="1400" dirty="0" smtClean="0"/>
              <a:t>	       </a:t>
            </a:r>
            <a:r>
              <a:rPr lang="en-US" altLang="ko-KR" sz="1400" baseline="30000" dirty="0" smtClean="0"/>
              <a:t>eats       is eating</a:t>
            </a:r>
            <a:r>
              <a:rPr lang="en-US" altLang="ko-KR" sz="1400" dirty="0" smtClean="0"/>
              <a:t>		       </a:t>
            </a:r>
            <a:r>
              <a:rPr lang="ko-KR" altLang="ko-KR" sz="1400" dirty="0" smtClean="0"/>
              <a:t/>
            </a:r>
            <a:br>
              <a:rPr lang="ko-KR" altLang="ko-KR" sz="1400" dirty="0" smtClean="0"/>
            </a:br>
            <a:r>
              <a:rPr lang="en-US" altLang="ko-KR" sz="1400" b="1" dirty="0" smtClean="0"/>
              <a:t>                    </a:t>
            </a:r>
            <a:r>
              <a:rPr lang="ko-KR" altLang="ko-KR" sz="1400" dirty="0" smtClean="0"/>
              <a:t/>
            </a:r>
            <a:br>
              <a:rPr lang="ko-KR" altLang="ko-KR" sz="1400" dirty="0" smtClean="0"/>
            </a:br>
            <a:r>
              <a:rPr lang="en-US" altLang="ko-KR" sz="1400" dirty="0" smtClean="0"/>
              <a:t>2. Jane and Lily _______________ to school every day.</a:t>
            </a:r>
            <a:r>
              <a:rPr lang="ko-KR" altLang="ko-KR" sz="1400" dirty="0" smtClean="0"/>
              <a:t/>
            </a:r>
            <a:br>
              <a:rPr lang="ko-KR" altLang="ko-KR" sz="1400" dirty="0" smtClean="0"/>
            </a:br>
            <a:r>
              <a:rPr lang="en-US" altLang="ko-KR" sz="1400" dirty="0" smtClean="0"/>
              <a:t>	      </a:t>
            </a:r>
            <a:r>
              <a:rPr lang="en-US" altLang="ko-KR" sz="1400" baseline="30000" dirty="0" smtClean="0"/>
              <a:t>go </a:t>
            </a:r>
            <a:r>
              <a:rPr lang="en-US" altLang="ko-KR" sz="1400" dirty="0" smtClean="0"/>
              <a:t>   </a:t>
            </a:r>
            <a:r>
              <a:rPr lang="en-US" altLang="ko-KR" sz="1400" baseline="30000" dirty="0" smtClean="0"/>
              <a:t>are going</a:t>
            </a:r>
            <a:r>
              <a:rPr lang="ko-KR" altLang="ko-KR" sz="1400" dirty="0" smtClean="0"/>
              <a:t/>
            </a:r>
            <a:br>
              <a:rPr lang="ko-KR" altLang="ko-KR" sz="1400" dirty="0" smtClean="0"/>
            </a:br>
            <a:r>
              <a:rPr lang="en-US" altLang="ko-KR" sz="1400" dirty="0" smtClean="0"/>
              <a:t> </a:t>
            </a:r>
            <a:r>
              <a:rPr lang="ko-KR" altLang="ko-KR" sz="1400" dirty="0" smtClean="0"/>
              <a:t/>
            </a:r>
            <a:br>
              <a:rPr lang="ko-KR" altLang="ko-KR" sz="1400" dirty="0" smtClean="0"/>
            </a:br>
            <a:r>
              <a:rPr lang="en-US" altLang="ko-KR" sz="1400" dirty="0" smtClean="0"/>
              <a:t>3. Can you please be quiet? I ____________ my homework.</a:t>
            </a:r>
            <a:r>
              <a:rPr lang="ko-KR" altLang="ko-KR" sz="1400" dirty="0" smtClean="0"/>
              <a:t/>
            </a:r>
            <a:br>
              <a:rPr lang="ko-KR" altLang="ko-KR" sz="1400" dirty="0" smtClean="0"/>
            </a:br>
            <a:r>
              <a:rPr lang="en-US" altLang="ko-KR" sz="1400" dirty="0" smtClean="0"/>
              <a:t>	                        </a:t>
            </a:r>
            <a:r>
              <a:rPr lang="en-US" altLang="ko-KR" sz="1400" baseline="30000" dirty="0" smtClean="0"/>
              <a:t>write     am writing</a:t>
            </a:r>
            <a:r>
              <a:rPr lang="ko-KR" altLang="ko-KR" sz="1400" dirty="0" smtClean="0"/>
              <a:t/>
            </a:r>
            <a:br>
              <a:rPr lang="ko-KR" altLang="ko-KR" sz="1400" dirty="0" smtClean="0"/>
            </a:br>
            <a:r>
              <a:rPr lang="en-US" altLang="ko-KR" sz="1400" b="1" dirty="0" smtClean="0"/>
              <a:t> </a:t>
            </a:r>
            <a:r>
              <a:rPr lang="ko-KR" altLang="ko-KR" sz="1400" dirty="0" smtClean="0"/>
              <a:t/>
            </a:r>
            <a:br>
              <a:rPr lang="ko-KR" altLang="ko-KR" sz="1400" dirty="0" smtClean="0"/>
            </a:br>
            <a:r>
              <a:rPr lang="en-US" altLang="ko-KR" sz="1400" dirty="0" smtClean="0"/>
              <a:t>4. David can’t talk on the phone because he ____________.</a:t>
            </a:r>
            <a:r>
              <a:rPr lang="ko-KR" altLang="ko-KR" sz="1400" dirty="0" smtClean="0"/>
              <a:t/>
            </a:r>
            <a:br>
              <a:rPr lang="ko-KR" altLang="ko-KR" sz="1400" dirty="0" smtClean="0"/>
            </a:br>
            <a:r>
              <a:rPr lang="en-US" altLang="ko-KR" sz="1400" dirty="0" smtClean="0"/>
              <a:t>			          </a:t>
            </a:r>
            <a:r>
              <a:rPr lang="en-US" altLang="ko-KR" sz="1400" baseline="30000" dirty="0" smtClean="0"/>
              <a:t>sleeps     is sleeping</a:t>
            </a:r>
            <a:r>
              <a:rPr lang="ko-KR" altLang="ko-KR" sz="1400" dirty="0" smtClean="0"/>
              <a:t/>
            </a:r>
            <a:br>
              <a:rPr lang="ko-KR" altLang="ko-KR" sz="1400" dirty="0" smtClean="0"/>
            </a:br>
            <a:r>
              <a:rPr lang="en-US" altLang="ko-KR" sz="1400" dirty="0" smtClean="0"/>
              <a:t> </a:t>
            </a:r>
            <a:r>
              <a:rPr lang="ko-KR" altLang="ko-KR" sz="1400" dirty="0" smtClean="0"/>
              <a:t/>
            </a:r>
            <a:br>
              <a:rPr lang="ko-KR" altLang="ko-KR" sz="1400" dirty="0" smtClean="0"/>
            </a:br>
            <a:r>
              <a:rPr lang="en-US" altLang="ko-KR" sz="1400" dirty="0" smtClean="0"/>
              <a:t>5. Melissa usually _______________ piano after school.</a:t>
            </a:r>
            <a:r>
              <a:rPr lang="ko-KR" altLang="ko-KR" sz="1400" dirty="0" smtClean="0"/>
              <a:t/>
            </a:r>
            <a:br>
              <a:rPr lang="ko-KR" altLang="ko-KR" sz="1400" dirty="0" smtClean="0"/>
            </a:br>
            <a:r>
              <a:rPr lang="en-US" altLang="ko-KR" sz="1400" dirty="0" smtClean="0"/>
              <a:t>	       </a:t>
            </a:r>
            <a:r>
              <a:rPr lang="en-US" altLang="ko-KR" sz="1400" baseline="30000" dirty="0" smtClean="0"/>
              <a:t>practices     is practicing</a:t>
            </a:r>
            <a:r>
              <a:rPr lang="ko-KR" altLang="ko-KR" sz="1400" dirty="0" smtClean="0"/>
              <a:t/>
            </a:r>
            <a:br>
              <a:rPr lang="ko-KR" altLang="ko-KR" sz="1400" dirty="0" smtClean="0"/>
            </a:br>
            <a:r>
              <a:rPr lang="en-US" altLang="ko-KR" sz="1400" dirty="0" smtClean="0"/>
              <a:t> </a:t>
            </a:r>
            <a:r>
              <a:rPr lang="ko-KR" altLang="ko-KR" sz="1400" dirty="0" smtClean="0"/>
              <a:t/>
            </a:r>
            <a:br>
              <a:rPr lang="ko-KR" altLang="ko-KR" sz="1400" dirty="0" smtClean="0"/>
            </a:br>
            <a:r>
              <a:rPr lang="en-US" altLang="ko-KR" sz="1400" dirty="0" smtClean="0"/>
              <a:t>6. Trees _______________ water and sunlight.</a:t>
            </a:r>
            <a:br>
              <a:rPr lang="en-US" altLang="ko-KR" sz="1400" dirty="0" smtClean="0"/>
            </a:br>
            <a:r>
              <a:rPr lang="en-US" altLang="ko-KR" sz="1400" dirty="0" smtClean="0"/>
              <a:t>          </a:t>
            </a:r>
            <a:r>
              <a:rPr lang="en-US" altLang="ko-KR" sz="1400" baseline="30000" dirty="0" smtClean="0"/>
              <a:t>need       are needing</a:t>
            </a:r>
            <a:r>
              <a:rPr lang="ko-KR" altLang="ko-KR" sz="1400" dirty="0" smtClean="0"/>
              <a:t/>
            </a:r>
            <a:br>
              <a:rPr lang="ko-KR" altLang="ko-KR" sz="1400" dirty="0" smtClean="0"/>
            </a:br>
            <a:r>
              <a:rPr lang="en-US" altLang="ko-KR" sz="1400" dirty="0" smtClean="0"/>
              <a:t> </a:t>
            </a:r>
            <a:r>
              <a:rPr lang="ko-KR" altLang="ko-KR" sz="1400" dirty="0" smtClean="0"/>
              <a:t/>
            </a:r>
            <a:br>
              <a:rPr lang="ko-KR" altLang="ko-KR" sz="1400" dirty="0" smtClean="0"/>
            </a:br>
            <a:r>
              <a:rPr lang="en-US" altLang="ko-KR" sz="1400" dirty="0" smtClean="0"/>
              <a:t>7. Stanley always _______________ me a pencil.</a:t>
            </a:r>
            <a:r>
              <a:rPr lang="ko-KR" altLang="ko-KR" sz="1400" dirty="0" smtClean="0"/>
              <a:t/>
            </a:r>
            <a:br>
              <a:rPr lang="ko-KR" altLang="ko-KR" sz="1400" dirty="0" smtClean="0"/>
            </a:br>
            <a:r>
              <a:rPr lang="en-US" altLang="ko-KR" sz="1400" dirty="0" smtClean="0"/>
              <a:t>	       </a:t>
            </a:r>
            <a:r>
              <a:rPr lang="en-US" altLang="ko-KR" sz="1400" baseline="30000" dirty="0" smtClean="0"/>
              <a:t>lends        is lending</a:t>
            </a:r>
            <a:r>
              <a:rPr lang="ko-KR" altLang="ko-KR" sz="1400" dirty="0" smtClean="0"/>
              <a:t/>
            </a:r>
            <a:br>
              <a:rPr lang="ko-KR" altLang="ko-KR" sz="1400" dirty="0" smtClean="0"/>
            </a:br>
            <a:r>
              <a:rPr lang="en-US" altLang="ko-KR" sz="1400" dirty="0" smtClean="0"/>
              <a:t> </a:t>
            </a:r>
            <a:r>
              <a:rPr lang="ko-KR" altLang="ko-KR" sz="1400" dirty="0" smtClean="0"/>
              <a:t/>
            </a:r>
            <a:br>
              <a:rPr lang="ko-KR" altLang="ko-KR" sz="1400" dirty="0" smtClean="0"/>
            </a:br>
            <a:r>
              <a:rPr lang="en-US" altLang="ko-KR" sz="1400" dirty="0" smtClean="0"/>
              <a:t>8. Quentin _______________, but he will finish soon.</a:t>
            </a:r>
            <a:r>
              <a:rPr lang="ko-KR" altLang="ko-KR" sz="1400" dirty="0" smtClean="0"/>
              <a:t/>
            </a:r>
            <a:br>
              <a:rPr lang="ko-KR" altLang="ko-KR" sz="1400" dirty="0" smtClean="0"/>
            </a:br>
            <a:r>
              <a:rPr lang="en-US" altLang="ko-KR" sz="1400" dirty="0" smtClean="0"/>
              <a:t>               </a:t>
            </a:r>
            <a:r>
              <a:rPr lang="en-US" altLang="ko-KR" sz="1400" baseline="30000" dirty="0" smtClean="0"/>
              <a:t>runs       is running</a:t>
            </a:r>
            <a:r>
              <a:rPr lang="ko-KR" altLang="ko-KR" sz="1400" dirty="0" smtClean="0"/>
              <a:t/>
            </a:r>
            <a:br>
              <a:rPr lang="ko-KR" altLang="ko-KR" sz="1400" dirty="0" smtClean="0"/>
            </a:br>
            <a:r>
              <a:rPr lang="en-US" altLang="ko-KR" sz="1400" dirty="0" smtClean="0"/>
              <a:t> </a:t>
            </a:r>
            <a:r>
              <a:rPr lang="ko-KR" altLang="ko-KR" sz="1400" dirty="0" smtClean="0"/>
              <a:t/>
            </a:r>
            <a:br>
              <a:rPr lang="ko-KR" altLang="ko-KR" sz="1400" dirty="0" smtClean="0"/>
            </a:br>
            <a:r>
              <a:rPr lang="en-US" altLang="ko-KR" sz="1400" dirty="0" smtClean="0"/>
              <a:t>9. Look! Those two boys _______________!</a:t>
            </a:r>
            <a:r>
              <a:rPr lang="ko-KR" altLang="ko-KR" sz="1400" dirty="0" smtClean="0"/>
              <a:t/>
            </a:r>
            <a:br>
              <a:rPr lang="ko-KR" altLang="ko-KR" sz="1400" dirty="0" smtClean="0"/>
            </a:br>
            <a:r>
              <a:rPr lang="en-US" altLang="ko-KR" sz="1400" dirty="0" smtClean="0"/>
              <a:t>	                 </a:t>
            </a:r>
            <a:r>
              <a:rPr lang="en-US" altLang="ko-KR" sz="1400" baseline="30000" dirty="0" smtClean="0"/>
              <a:t>fight      are fighting</a:t>
            </a:r>
            <a:r>
              <a:rPr lang="ko-KR" altLang="ko-KR" sz="1100" dirty="0" smtClean="0"/>
              <a:t/>
            </a:r>
            <a:br>
              <a:rPr lang="ko-KR" altLang="ko-KR" sz="1100" dirty="0" smtClean="0"/>
            </a:br>
            <a:r>
              <a:rPr lang="en-US" altLang="ko-KR" sz="1100" dirty="0" smtClean="0"/>
              <a:t> </a:t>
            </a:r>
            <a:r>
              <a:rPr lang="ko-KR" altLang="ko-KR" sz="1100" dirty="0" smtClean="0"/>
              <a:t/>
            </a:r>
            <a:br>
              <a:rPr lang="ko-KR" altLang="ko-KR" sz="1100" dirty="0" smtClean="0"/>
            </a:br>
            <a:endParaRPr lang="ko-KR" altLang="en-US" sz="11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고구려 벽화">
      <a:dk1>
        <a:sysClr val="windowText" lastClr="000000"/>
      </a:dk1>
      <a:lt1>
        <a:sysClr val="window" lastClr="FFFFFF"/>
      </a:lt1>
      <a:dk2>
        <a:srgbClr val="433021"/>
      </a:dk2>
      <a:lt2>
        <a:srgbClr val="E8D8CA"/>
      </a:lt2>
      <a:accent1>
        <a:srgbClr val="E49458"/>
      </a:accent1>
      <a:accent2>
        <a:srgbClr val="74AD8D"/>
      </a:accent2>
      <a:accent3>
        <a:srgbClr val="D4AC30"/>
      </a:accent3>
      <a:accent4>
        <a:srgbClr val="7BA5BE"/>
      </a:accent4>
      <a:accent5>
        <a:srgbClr val="E4A098"/>
      </a:accent5>
      <a:accent6>
        <a:srgbClr val="70B4B7"/>
      </a:accent6>
      <a:hlink>
        <a:srgbClr val="008685"/>
      </a:hlink>
      <a:folHlink>
        <a:srgbClr val="EA5A23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342</TotalTime>
  <Words>62</Words>
  <Application>Microsoft Office PowerPoint</Application>
  <PresentationFormat>화면 슬라이드 쇼(4:3)</PresentationFormat>
  <Paragraphs>27</Paragraphs>
  <Slides>7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7</vt:i4>
      </vt:variant>
    </vt:vector>
  </HeadingPairs>
  <TitlesOfParts>
    <vt:vector size="8" baseType="lpstr">
      <vt:lpstr>Office 테마</vt:lpstr>
      <vt:lpstr>슬라이드 1</vt:lpstr>
      <vt:lpstr>슬라이드 2</vt:lpstr>
      <vt:lpstr>슬라이드 3</vt:lpstr>
      <vt:lpstr>슬라이드 4</vt:lpstr>
      <vt:lpstr>슬라이드 5</vt:lpstr>
      <vt:lpstr>슬라이드 6</vt:lpstr>
      <vt:lpstr>Present Continuous Tense (4)   Is it Present Tense or Present Continuous Tense? Choose the correct verb tense below to complete each sentence.   1. Look! The cat _______________ a mouse!         eats       is eating                               2. Jane and Lily _______________ to school every day.        go    are going   3. Can you please be quiet? I ____________ my homework.                          write     am writing   4. David can’t talk on the phone because he ____________.              sleeps     is sleeping   5. Melissa usually _______________ piano after school.         practices     is practicing   6. Trees _______________ water and sunlight.           need       are needing   7. Stanley always _______________ me a pencil.         lends        is lending   8. Quentin _______________, but he will finish soon.                runs       is running   9. Look! Those two boys _______________!                   fight      are fighting  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aa</dc:creator>
  <cp:lastModifiedBy>aa</cp:lastModifiedBy>
  <cp:revision>34</cp:revision>
  <dcterms:created xsi:type="dcterms:W3CDTF">2015-03-02T11:42:47Z</dcterms:created>
  <dcterms:modified xsi:type="dcterms:W3CDTF">2015-03-05T11:07:41Z</dcterms:modified>
</cp:coreProperties>
</file>