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B42D"/>
    <a:srgbClr val="FFFF00"/>
    <a:srgbClr val="57FF57"/>
    <a:srgbClr val="D6D600"/>
    <a:srgbClr val="B17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5573-EBF3-D844-AE10-0586F907BFCF}" type="datetimeFigureOut">
              <a:rPr lang="en-US" smtClean="0"/>
              <a:t>4/4/15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3BF1-76FB-4B44-8DF3-917BDBBC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5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5573-EBF3-D844-AE10-0586F907BFCF}" type="datetimeFigureOut">
              <a:rPr lang="en-US" smtClean="0"/>
              <a:t>4/4/15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3BF1-76FB-4B44-8DF3-917BDBBC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2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5573-EBF3-D844-AE10-0586F907BFCF}" type="datetimeFigureOut">
              <a:rPr lang="en-US" smtClean="0"/>
              <a:t>4/4/15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3BF1-76FB-4B44-8DF3-917BDBBC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8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5573-EBF3-D844-AE10-0586F907BFCF}" type="datetimeFigureOut">
              <a:rPr lang="en-US" smtClean="0"/>
              <a:t>4/4/15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3BF1-76FB-4B44-8DF3-917BDBBC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5573-EBF3-D844-AE10-0586F907BFCF}" type="datetimeFigureOut">
              <a:rPr lang="en-US" smtClean="0"/>
              <a:t>4/4/15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3BF1-76FB-4B44-8DF3-917BDBBC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1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5573-EBF3-D844-AE10-0586F907BFCF}" type="datetimeFigureOut">
              <a:rPr lang="en-US" smtClean="0"/>
              <a:t>4/4/15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3BF1-76FB-4B44-8DF3-917BDBBC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8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5573-EBF3-D844-AE10-0586F907BFCF}" type="datetimeFigureOut">
              <a:rPr lang="en-US" smtClean="0"/>
              <a:t>4/4/15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3BF1-76FB-4B44-8DF3-917BDBBC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0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5573-EBF3-D844-AE10-0586F907BFCF}" type="datetimeFigureOut">
              <a:rPr lang="en-US" smtClean="0"/>
              <a:t>4/4/15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3BF1-76FB-4B44-8DF3-917BDBBC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6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5573-EBF3-D844-AE10-0586F907BFCF}" type="datetimeFigureOut">
              <a:rPr lang="en-US" smtClean="0"/>
              <a:t>4/4/15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3BF1-76FB-4B44-8DF3-917BDBBC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5573-EBF3-D844-AE10-0586F907BFCF}" type="datetimeFigureOut">
              <a:rPr lang="en-US" smtClean="0"/>
              <a:t>4/4/15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3BF1-76FB-4B44-8DF3-917BDBBC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2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5573-EBF3-D844-AE10-0586F907BFCF}" type="datetimeFigureOut">
              <a:rPr lang="en-US" smtClean="0"/>
              <a:t>4/4/15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3BF1-76FB-4B44-8DF3-917BDBBC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7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15573-EBF3-D844-AE10-0586F907BFCF}" type="datetimeFigureOut">
              <a:rPr lang="en-US" smtClean="0"/>
              <a:t>4/4/15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33BF1-76FB-4B44-8DF3-917BDBBC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9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160"/>
            <a:ext cx="7772400" cy="147002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Simterview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3" descr="intervi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85" y="1602799"/>
            <a:ext cx="6544671" cy="436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41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0847" y="746393"/>
            <a:ext cx="3938199" cy="7399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Preparation</a:t>
            </a:r>
            <a:endParaRPr lang="en-US" sz="40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9139" y="1964752"/>
            <a:ext cx="5194296" cy="1227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/>
              <a:t>Development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2780" y="3149961"/>
            <a:ext cx="5194296" cy="1227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/>
              <a:t>Refinement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70202" y="4560905"/>
            <a:ext cx="5665231" cy="12275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/>
              <a:t>Launch, before/during/after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Curved Right Arrow 9"/>
          <p:cNvSpPr/>
          <p:nvPr/>
        </p:nvSpPr>
        <p:spPr>
          <a:xfrm flipH="1">
            <a:off x="6592826" y="1055900"/>
            <a:ext cx="855977" cy="143700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>
            <a:off x="309242" y="2249040"/>
            <a:ext cx="979839" cy="1514684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Right Arrow 11"/>
          <p:cNvSpPr/>
          <p:nvPr/>
        </p:nvSpPr>
        <p:spPr>
          <a:xfrm flipH="1">
            <a:off x="6592828" y="3423353"/>
            <a:ext cx="1227556" cy="182761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urved Left Arrow 3"/>
          <p:cNvSpPr/>
          <p:nvPr/>
        </p:nvSpPr>
        <p:spPr>
          <a:xfrm flipV="1">
            <a:off x="6450123" y="2097530"/>
            <a:ext cx="942005" cy="1666193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Left Arrow 12"/>
          <p:cNvSpPr/>
          <p:nvPr/>
        </p:nvSpPr>
        <p:spPr>
          <a:xfrm flipH="1">
            <a:off x="570828" y="2188891"/>
            <a:ext cx="827704" cy="1634785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77076" y="2646321"/>
            <a:ext cx="121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58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unch.jpg"/>
          <p:cNvPicPr>
            <a:picLocks noChangeAspect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623" y="282107"/>
            <a:ext cx="10603187" cy="6242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940829" y="1289217"/>
            <a:ext cx="593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Prep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-770623" y="4876007"/>
            <a:ext cx="5294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MORE feedback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282277" y="5693077"/>
            <a:ext cx="5294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Future Updates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895922" y="2298855"/>
            <a:ext cx="593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Advertising/Marketing</a:t>
            </a:r>
            <a:endParaRPr lang="en-US" sz="36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462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The Launch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150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2305" y="817738"/>
            <a:ext cx="3938199" cy="7399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Preparation</a:t>
            </a:r>
            <a:endParaRPr lang="en-US" sz="40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9139" y="1964752"/>
            <a:ext cx="5194296" cy="1227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/>
              <a:t>Development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2780" y="3149961"/>
            <a:ext cx="5194296" cy="1227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/>
              <a:t>Refinement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70202" y="4560905"/>
            <a:ext cx="5665231" cy="12275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/>
              <a:t>Launch, before/during/after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Curved Right Arrow 9"/>
          <p:cNvSpPr/>
          <p:nvPr/>
        </p:nvSpPr>
        <p:spPr>
          <a:xfrm flipH="1">
            <a:off x="6399634" y="1089294"/>
            <a:ext cx="1126849" cy="143700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>
            <a:off x="309242" y="2249040"/>
            <a:ext cx="979839" cy="1514684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Right Arrow 11"/>
          <p:cNvSpPr/>
          <p:nvPr/>
        </p:nvSpPr>
        <p:spPr>
          <a:xfrm flipH="1">
            <a:off x="6592828" y="3423353"/>
            <a:ext cx="1227556" cy="182761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56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37000"/>
          </a:blip>
          <a:srcRect b="10829"/>
          <a:stretch/>
        </p:blipFill>
        <p:spPr>
          <a:xfrm>
            <a:off x="-114163" y="977007"/>
            <a:ext cx="9375904" cy="56295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17"/>
            <a:ext cx="8229600" cy="1143000"/>
          </a:xfrm>
        </p:spPr>
        <p:txBody>
          <a:bodyPr/>
          <a:lstStyle/>
          <a:p>
            <a:r>
              <a:rPr lang="en-US" dirty="0" smtClean="0"/>
              <a:t>Prep: </a:t>
            </a:r>
            <a:r>
              <a:rPr lang="en-US" b="1" dirty="0" smtClean="0"/>
              <a:t>The Team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9216" y="1381003"/>
            <a:ext cx="18694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House: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49216" y="1984676"/>
            <a:ext cx="36390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</a:rPr>
              <a:t>Me</a:t>
            </a:r>
          </a:p>
          <a:p>
            <a:r>
              <a:rPr lang="en-US" sz="4400" dirty="0" smtClean="0">
                <a:solidFill>
                  <a:srgbClr val="B170C7"/>
                </a:solidFill>
              </a:rPr>
              <a:t>Marketing</a:t>
            </a:r>
          </a:p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PR</a:t>
            </a:r>
          </a:p>
          <a:p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R&amp;D</a:t>
            </a:r>
          </a:p>
          <a:p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Sales</a:t>
            </a:r>
          </a:p>
          <a:p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223105" y="1381003"/>
            <a:ext cx="23974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Out House: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223105" y="1965779"/>
            <a:ext cx="40814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Adam’s Adverts</a:t>
            </a:r>
          </a:p>
          <a:p>
            <a:endParaRPr lang="en-US" sz="4400" dirty="0" smtClean="0">
              <a:solidFill>
                <a:srgbClr val="57FF57"/>
              </a:solidFill>
            </a:endParaRPr>
          </a:p>
          <a:p>
            <a:r>
              <a:rPr lang="en-US" sz="4400" dirty="0" smtClean="0">
                <a:solidFill>
                  <a:srgbClr val="43B42D"/>
                </a:solidFill>
              </a:rPr>
              <a:t>AFD</a:t>
            </a:r>
            <a:endParaRPr lang="en-US" sz="4400" dirty="0" smtClean="0">
              <a:solidFill>
                <a:srgbClr val="43B42D"/>
              </a:solidFill>
            </a:endParaRPr>
          </a:p>
          <a:p>
            <a:endParaRPr lang="en-US" sz="4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</a:t>
            </a:r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Techom</a:t>
            </a:r>
            <a:endParaRPr lang="en-US" sz="4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08204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urveys-mobile.jpg"/>
          <p:cNvPicPr>
            <a:picLocks noChangeAspect="1"/>
          </p:cNvPicPr>
          <p:nvPr/>
        </p:nvPicPr>
        <p:blipFill rotWithShape="1">
          <a:blip r:embed="rId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0" r="17952"/>
          <a:stretch/>
        </p:blipFill>
        <p:spPr>
          <a:xfrm>
            <a:off x="4481024" y="2198138"/>
            <a:ext cx="4481022" cy="302675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1462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Prep: </a:t>
            </a:r>
            <a:r>
              <a:rPr lang="en-US" b="1" dirty="0" smtClean="0"/>
              <a:t>The Research</a:t>
            </a:r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457200" y="1127437"/>
            <a:ext cx="7077770" cy="3197356"/>
            <a:chOff x="457200" y="1127437"/>
            <a:chExt cx="7077770" cy="3197356"/>
          </a:xfrm>
        </p:grpSpPr>
        <p:pic>
          <p:nvPicPr>
            <p:cNvPr id="10" name="Picture 9" descr="question.jpg"/>
            <p:cNvPicPr>
              <a:picLocks noChangeAspect="1"/>
            </p:cNvPicPr>
            <p:nvPr/>
          </p:nvPicPr>
          <p:blipFill>
            <a:blip r:embed="rId3">
              <a:alphaModFix amt="5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127437"/>
              <a:ext cx="3197356" cy="319735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98328" y="1542704"/>
              <a:ext cx="5936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What’s everyone else doing?</a:t>
              </a:r>
              <a:endParaRPr lang="en-US" sz="36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55404" y="3284608"/>
            <a:ext cx="5294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Surveys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926553" y="5219202"/>
            <a:ext cx="5294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Tech </a:t>
            </a:r>
            <a:r>
              <a:rPr lang="en-US" sz="3600" dirty="0" smtClean="0"/>
              <a:t>Requirements/Scope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1199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7200" y="3602666"/>
            <a:ext cx="6649646" cy="2651760"/>
            <a:chOff x="457200" y="3602666"/>
            <a:chExt cx="6649646" cy="2651760"/>
          </a:xfrm>
        </p:grpSpPr>
        <p:pic>
          <p:nvPicPr>
            <p:cNvPr id="2" name="Picture 1" descr="j0315542.jpg"/>
            <p:cNvPicPr>
              <a:picLocks noChangeAspect="1"/>
            </p:cNvPicPr>
            <p:nvPr/>
          </p:nvPicPr>
          <p:blipFill>
            <a:blip r:embed="rId2">
              <a:alphaModFix amt="5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3602666"/>
              <a:ext cx="3657600" cy="265176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812387" y="5129362"/>
              <a:ext cx="5294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Profit/Cost Strategy </a:t>
              </a:r>
              <a:endParaRPr lang="en-US" sz="3600" dirty="0"/>
            </a:p>
          </p:txBody>
        </p:sp>
      </p:grpSp>
      <p:sp>
        <p:nvSpPr>
          <p:cNvPr id="4" name="Title 1"/>
          <p:cNvSpPr txBox="1">
            <a:spLocks/>
          </p:cNvSpPr>
          <p:nvPr/>
        </p:nvSpPr>
        <p:spPr>
          <a:xfrm>
            <a:off x="457200" y="1462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Prep: </a:t>
            </a:r>
            <a:r>
              <a:rPr lang="en-US" b="1" dirty="0" smtClean="0"/>
              <a:t>Strategy </a:t>
            </a:r>
            <a:r>
              <a:rPr lang="en-US" b="1" dirty="0" err="1" smtClean="0"/>
              <a:t>Dev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98328" y="3279500"/>
            <a:ext cx="593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Marketing Strategy</a:t>
            </a:r>
            <a:endParaRPr lang="en-US" sz="3600" dirty="0"/>
          </a:p>
        </p:txBody>
      </p:sp>
      <p:grpSp>
        <p:nvGrpSpPr>
          <p:cNvPr id="8" name="Group 7"/>
          <p:cNvGrpSpPr/>
          <p:nvPr/>
        </p:nvGrpSpPr>
        <p:grpSpPr>
          <a:xfrm>
            <a:off x="1812387" y="680565"/>
            <a:ext cx="7527119" cy="3779520"/>
            <a:chOff x="1812387" y="680565"/>
            <a:chExt cx="7527119" cy="37795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alphaModFix amt="44000"/>
            </a:blip>
            <a:stretch>
              <a:fillRect/>
            </a:stretch>
          </p:blipFill>
          <p:spPr>
            <a:xfrm>
              <a:off x="4874186" y="680565"/>
              <a:ext cx="4465320" cy="377952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812387" y="1594896"/>
              <a:ext cx="5294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The Plan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58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462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Prep: </a:t>
            </a:r>
            <a:r>
              <a:rPr lang="en-US" b="1" dirty="0" smtClean="0"/>
              <a:t>Design </a:t>
            </a:r>
            <a:r>
              <a:rPr lang="en-US" b="1" dirty="0" err="1" smtClean="0"/>
              <a:t>Dev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72843" y="1381003"/>
            <a:ext cx="26044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Wire-framing</a:t>
            </a:r>
            <a:endParaRPr lang="en-US" sz="32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115677" y="1405446"/>
            <a:ext cx="16528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Design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65423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26553" y="3777181"/>
            <a:ext cx="6989054" cy="2951330"/>
            <a:chOff x="1926553" y="3777181"/>
            <a:chExt cx="6989054" cy="2951330"/>
          </a:xfrm>
        </p:grpSpPr>
        <p:sp>
          <p:nvSpPr>
            <p:cNvPr id="7" name="TextBox 6"/>
            <p:cNvSpPr txBox="1"/>
            <p:nvPr/>
          </p:nvSpPr>
          <p:spPr>
            <a:xfrm>
              <a:off x="1926553" y="4391600"/>
              <a:ext cx="5294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Security</a:t>
              </a:r>
              <a:endParaRPr lang="en-US" sz="3600" dirty="0"/>
            </a:p>
          </p:txBody>
        </p:sp>
        <p:pic>
          <p:nvPicPr>
            <p:cNvPr id="9" name="Picture 8" descr="security.jpg"/>
            <p:cNvPicPr>
              <a:picLocks noChangeAspect="1"/>
            </p:cNvPicPr>
            <p:nvPr/>
          </p:nvPicPr>
          <p:blipFill>
            <a:blip r:embed="rId2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0501" y="3777181"/>
              <a:ext cx="3935106" cy="2951330"/>
            </a:xfrm>
            <a:prstGeom prst="rect">
              <a:avLst/>
            </a:prstGeom>
          </p:spPr>
        </p:pic>
      </p:grpSp>
      <p:sp>
        <p:nvSpPr>
          <p:cNvPr id="4" name="Title 1"/>
          <p:cNvSpPr txBox="1">
            <a:spLocks/>
          </p:cNvSpPr>
          <p:nvPr/>
        </p:nvSpPr>
        <p:spPr>
          <a:xfrm>
            <a:off x="457200" y="1462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Development: </a:t>
            </a:r>
            <a:r>
              <a:rPr lang="en-US" b="1" dirty="0" smtClean="0"/>
              <a:t>The Backend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26553" y="2999228"/>
            <a:ext cx="5294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Functions</a:t>
            </a:r>
            <a:endParaRPr lang="en-US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282224" y="1289216"/>
            <a:ext cx="7252746" cy="2935037"/>
            <a:chOff x="282224" y="1289216"/>
            <a:chExt cx="7252746" cy="2935037"/>
          </a:xfrm>
        </p:grpSpPr>
        <p:sp>
          <p:nvSpPr>
            <p:cNvPr id="5" name="TextBox 4"/>
            <p:cNvSpPr txBox="1"/>
            <p:nvPr/>
          </p:nvSpPr>
          <p:spPr>
            <a:xfrm>
              <a:off x="1598328" y="1542704"/>
              <a:ext cx="5936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Coding</a:t>
              </a:r>
              <a:endParaRPr lang="en-US" sz="3600" dirty="0"/>
            </a:p>
          </p:txBody>
        </p:sp>
        <p:pic>
          <p:nvPicPr>
            <p:cNvPr id="8" name="Picture 7" descr="coding.jpg"/>
            <p:cNvPicPr>
              <a:picLocks noChangeAspect="1"/>
            </p:cNvPicPr>
            <p:nvPr/>
          </p:nvPicPr>
          <p:blipFill>
            <a:blip r:embed="rId3">
              <a:alphaModFix amt="4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224" y="1289216"/>
              <a:ext cx="3913383" cy="29350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1872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462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Development: </a:t>
            </a:r>
            <a:r>
              <a:rPr lang="en-US" b="1" dirty="0" smtClean="0"/>
              <a:t>The Prototype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98328" y="1300131"/>
            <a:ext cx="593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Users and their Feedback</a:t>
            </a:r>
            <a:endParaRPr lang="en-US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469893" y="2382910"/>
            <a:ext cx="3453528" cy="3453528"/>
            <a:chOff x="1469893" y="2382910"/>
            <a:chExt cx="3453528" cy="3453528"/>
          </a:xfrm>
        </p:grpSpPr>
        <p:sp>
          <p:nvSpPr>
            <p:cNvPr id="6" name="Oval 5"/>
            <p:cNvSpPr/>
            <p:nvPr/>
          </p:nvSpPr>
          <p:spPr>
            <a:xfrm>
              <a:off x="1469893" y="2382910"/>
              <a:ext cx="3453528" cy="3453528"/>
            </a:xfrm>
            <a:prstGeom prst="ellipse">
              <a:avLst/>
            </a:prstGeom>
            <a:solidFill>
              <a:srgbClr val="C0504D">
                <a:alpha val="36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98332" y="3709090"/>
              <a:ext cx="31966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What we </a:t>
              </a:r>
              <a:r>
                <a:rPr lang="en-US" sz="2400" i="1" dirty="0" smtClean="0">
                  <a:solidFill>
                    <a:schemeClr val="bg1"/>
                  </a:solidFill>
                </a:rPr>
                <a:t>think</a:t>
              </a:r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users do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276658" y="2382910"/>
            <a:ext cx="3453528" cy="3453528"/>
            <a:chOff x="4276658" y="2382910"/>
            <a:chExt cx="3453528" cy="3453528"/>
          </a:xfrm>
        </p:grpSpPr>
        <p:sp>
          <p:nvSpPr>
            <p:cNvPr id="8" name="Oval 7"/>
            <p:cNvSpPr/>
            <p:nvPr/>
          </p:nvSpPr>
          <p:spPr>
            <a:xfrm>
              <a:off x="4276658" y="2382910"/>
              <a:ext cx="3453528" cy="3453528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36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05097" y="3709090"/>
              <a:ext cx="31966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What users</a:t>
              </a:r>
            </a:p>
            <a:p>
              <a:pPr algn="ctr"/>
              <a:r>
                <a:rPr lang="en-US" sz="2400" i="1" dirty="0">
                  <a:solidFill>
                    <a:schemeClr val="bg1"/>
                  </a:solidFill>
                </a:rPr>
                <a:t>a</a:t>
              </a:r>
              <a:r>
                <a:rPr lang="en-US" sz="2400" i="1" dirty="0" smtClean="0">
                  <a:solidFill>
                    <a:schemeClr val="bg1"/>
                  </a:solidFill>
                </a:rPr>
                <a:t>ctually</a:t>
              </a:r>
              <a:r>
                <a:rPr lang="en-US" sz="2400" dirty="0" smtClean="0">
                  <a:solidFill>
                    <a:schemeClr val="bg1"/>
                  </a:solidFill>
                </a:rPr>
                <a:t> do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863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462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Refinement: </a:t>
            </a:r>
            <a:r>
              <a:rPr lang="en-US" b="1" dirty="0" smtClean="0"/>
              <a:t>Polish</a:t>
            </a:r>
            <a:endParaRPr lang="en-US" b="1" dirty="0"/>
          </a:p>
        </p:txBody>
      </p:sp>
      <p:pic>
        <p:nvPicPr>
          <p:cNvPr id="5" name="Picture 4" descr="refinem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73" y="1138936"/>
            <a:ext cx="7290395" cy="546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116</Words>
  <Application>Microsoft Macintosh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Simterview</vt:lpstr>
      <vt:lpstr>PowerPoint Presentation</vt:lpstr>
      <vt:lpstr>Prep: The 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Simterview</dc:title>
  <dc:creator>Mark</dc:creator>
  <cp:lastModifiedBy>Mark</cp:lastModifiedBy>
  <cp:revision>37</cp:revision>
  <dcterms:created xsi:type="dcterms:W3CDTF">2015-04-03T15:48:13Z</dcterms:created>
  <dcterms:modified xsi:type="dcterms:W3CDTF">2015-04-04T03:16:45Z</dcterms:modified>
</cp:coreProperties>
</file>