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bin" ContentType="audio/unknown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000" b="0" i="0"/>
            </a:pPr>
            <a:r>
              <a:rPr lang="en-US" sz="4000" b="0" i="0" dirty="0"/>
              <a:t>Where </a:t>
            </a:r>
            <a:r>
              <a:rPr lang="en-US" sz="4000" b="0" i="0" dirty="0" smtClean="0"/>
              <a:t>do </a:t>
            </a:r>
            <a:r>
              <a:rPr lang="en-US" sz="4000" b="0" i="0" dirty="0"/>
              <a:t>candidates make the most mistakes?</a:t>
            </a:r>
          </a:p>
        </c:rich>
      </c:tx>
      <c:layout>
        <c:manualLayout>
          <c:xMode val="edge"/>
          <c:yMode val="edge"/>
          <c:x val="0.137540244969379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380121755613882"/>
          <c:y val="0.222056317010253"/>
          <c:w val="0.569102362204724"/>
          <c:h val="0.7588032602512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Where do  candidates make the most mistakes?</c:v>
                </c:pt>
              </c:strCache>
            </c:strRef>
          </c:tx>
          <c:dLbls>
            <c:dLbl>
              <c:idx val="0"/>
              <c:layout>
                <c:manualLayout>
                  <c:x val="-0.190584597064256"/>
                  <c:y val="0.0878753729228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0723595314474579"/>
                  <c:y val="-0.1346935090010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9846347331584"/>
                  <c:y val="-0.09129951754148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955916447944007"/>
                  <c:y val="0.04193672235881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1263366384757"/>
                  <c:y val="0.1203676458081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512604500826286"/>
                  <c:y val="0.1500549001504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Interview</c:v>
                </c:pt>
                <c:pt idx="1">
                  <c:v>Resume</c:v>
                </c:pt>
                <c:pt idx="2">
                  <c:v>Cover Letter</c:v>
                </c:pt>
                <c:pt idx="3">
                  <c:v>Reference Checks</c:v>
                </c:pt>
                <c:pt idx="4">
                  <c:v>Interview Follow-up</c:v>
                </c:pt>
                <c:pt idx="5">
                  <c:v>Screening Call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0.32</c:v>
                </c:pt>
                <c:pt idx="1">
                  <c:v>0.21</c:v>
                </c:pt>
                <c:pt idx="2">
                  <c:v>0.09</c:v>
                </c:pt>
                <c:pt idx="3">
                  <c:v>0.09</c:v>
                </c:pt>
                <c:pt idx="4">
                  <c:v>0.07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3313526781374"/>
          <c:y val="0.113541282231158"/>
          <c:w val="0.30434079420628"/>
          <c:h val="0.886458717768842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34EDB-7E79-5347-A3F7-6A8D77C2736A}" type="datetimeFigureOut">
              <a:rPr lang="en-US" smtClean="0"/>
              <a:t>4/11/15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E408D-9044-2146-9897-9523151B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(4/11/15 01:42) -----</a:t>
            </a:r>
          </a:p>
          <a:p>
            <a:r>
              <a:rPr lang="en-US"/>
              <a:t>- Ju Hee, graduate applying for foreign company</a:t>
            </a:r>
          </a:p>
          <a:p>
            <a:r>
              <a:rPr lang="en-US"/>
              <a:t>- asked for photo</a:t>
            </a:r>
          </a:p>
          <a:p>
            <a:r>
              <a:rPr lang="en-US"/>
              <a:t>- references and credentials but failed in English 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408D-9044-2146-9897-9523151BF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2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(4/11/15 01:42) -----</a:t>
            </a:r>
          </a:p>
          <a:p>
            <a:r>
              <a:rPr lang="en-US"/>
              <a:t>- Ju Hee part of % applying to foreign companies</a:t>
            </a:r>
          </a:p>
          <a:p>
            <a:r>
              <a:rPr lang="en-US"/>
              <a:t>- CEO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408D-9044-2146-9897-9523151BF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(4/11/15 01:42) -----</a:t>
            </a:r>
          </a:p>
          <a:p>
            <a:r>
              <a:rPr lang="en-US"/>
              <a:t>Who: Young hopefuls applying for foreign companies</a:t>
            </a:r>
          </a:p>
          <a:p>
            <a:r>
              <a:rPr lang="en-US"/>
              <a:t>Where: </a:t>
            </a:r>
          </a:p>
          <a:p>
            <a:r>
              <a:rPr lang="en-US"/>
              <a:t>What: This lead me to thinking there should be...</a:t>
            </a:r>
          </a:p>
          <a:p>
            <a:r>
              <a:rPr lang="en-US"/>
              <a:t>Why: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408D-9044-2146-9897-9523151BF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(4/11/15 01:42) -----</a:t>
            </a:r>
          </a:p>
          <a:p>
            <a:r>
              <a:rPr lang="en-US"/>
              <a:t>- These are all reputable companies</a:t>
            </a:r>
          </a:p>
          <a:p>
            <a:r>
              <a:rPr lang="en-US"/>
              <a:t>- Don't focus on interviewing</a:t>
            </a:r>
          </a:p>
          <a:p>
            <a:r>
              <a:rPr lang="en-US"/>
              <a:t>- Usually for already employed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408D-9044-2146-9897-9523151BF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(4/11/15 01:42) -----</a:t>
            </a:r>
          </a:p>
          <a:p>
            <a:r>
              <a:rPr lang="en-US"/>
              <a:t>Perceptual Map:</a:t>
            </a:r>
          </a:p>
          <a:p>
            <a:r>
              <a:rPr lang="en-US"/>
              <a:t>Vids: cheap but no practice</a:t>
            </a:r>
          </a:p>
          <a:p>
            <a:r>
              <a:rPr lang="en-US"/>
              <a:t>CD's/Books: Same</a:t>
            </a:r>
          </a:p>
          <a:p>
            <a:r>
              <a:rPr lang="en-US"/>
              <a:t>Tutor: Better, but I can tell you I'm expensive</a:t>
            </a:r>
          </a:p>
          <a:p>
            <a:r>
              <a:rPr lang="en-US"/>
              <a:t>Is there a product...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408D-9044-2146-9897-9523151BF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(4/11/15 01:42) -----</a:t>
            </a:r>
          </a:p>
          <a:p>
            <a:r>
              <a:rPr lang="en-US"/>
              <a:t>Our gen uses this:</a:t>
            </a:r>
          </a:p>
          <a:p>
            <a:r>
              <a:rPr lang="en-US"/>
              <a:t>App that provides real P2P simulation</a:t>
            </a:r>
          </a:p>
          <a:p>
            <a:r>
              <a:rPr lang="en-US"/>
              <a:t>Feedback</a:t>
            </a:r>
          </a:p>
          <a:p>
            <a:r>
              <a:rPr lang="en-US"/>
              <a:t>Practice</a:t>
            </a:r>
          </a:p>
          <a:p>
            <a:r>
              <a:rPr lang="en-US"/>
              <a:t>Affordable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408D-9044-2146-9897-9523151BF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(4/11/15 04:31) -----</a:t>
            </a:r>
          </a:p>
          <a:p>
            <a:r>
              <a:rPr lang="en-US"/>
              <a:t>give scenario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408D-9044-2146-9897-9523151BF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(4/11/15 04:36) -----</a:t>
            </a:r>
          </a:p>
          <a:p>
            <a:r>
              <a:rPr lang="en-US"/>
              <a:t>because you're only seen from waist up...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408D-9044-2146-9897-9523151BFF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7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0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2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A5B5E-3964-4346-BEC2-7424DF380A20}" type="datetimeFigureOut">
              <a:rPr lang="en-US" smtClean="0"/>
              <a:t>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8A041-2B6E-D048-AFE6-99F9A177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7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gif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eg"/><Relationship Id="rId11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jpeg"/><Relationship Id="rId5" Type="http://schemas.microsoft.com/office/2007/relationships/hdphoto" Target="../media/hdphoto2.wdp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lding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808"/>
            <a:ext cx="9618503" cy="72138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-1170205" y="-556487"/>
            <a:ext cx="7135390" cy="5065467"/>
          </a:xfrm>
          <a:prstGeom prst="cloudCallout">
            <a:avLst>
              <a:gd name="adj1" fmla="val -47791"/>
              <a:gd name="adj2" fmla="val 4029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ordItOut-word-cloud-77527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2237" r="22591" b="4136"/>
          <a:stretch/>
        </p:blipFill>
        <p:spPr>
          <a:xfrm>
            <a:off x="0" y="194938"/>
            <a:ext cx="4898588" cy="3449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97588"/>
            <a:ext cx="555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happened?</a:t>
            </a:r>
            <a:endParaRPr lang="en-US" sz="3600" dirty="0"/>
          </a:p>
        </p:txBody>
      </p:sp>
      <p:pic>
        <p:nvPicPr>
          <p:cNvPr id="11" name="Picture 10" descr="sad_ju_h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8" y="3167131"/>
            <a:ext cx="4367025" cy="37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34" y="-937098"/>
            <a:ext cx="6984204" cy="8691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767" y="713446"/>
            <a:ext cx="7106846" cy="53651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8951" y="959387"/>
            <a:ext cx="355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venir Black"/>
                <a:cs typeface="Avenir Black"/>
              </a:rPr>
              <a:t>We sell…</a:t>
            </a:r>
            <a:endParaRPr lang="en-US" sz="4800" dirty="0">
              <a:latin typeface="Avenir Black"/>
              <a:cs typeface="Avenir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3951" y="958198"/>
            <a:ext cx="3857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venir Black"/>
                <a:cs typeface="Avenir Black"/>
              </a:rPr>
              <a:t>opportunity.</a:t>
            </a:r>
            <a:endParaRPr lang="en-US" sz="4800" dirty="0">
              <a:latin typeface="Avenir Black"/>
              <a:cs typeface="Aveni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969" y="967908"/>
            <a:ext cx="3857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venir Black"/>
                <a:cs typeface="Avenir Black"/>
              </a:rPr>
              <a:t>quality.</a:t>
            </a:r>
            <a:endParaRPr lang="en-US" sz="4800" dirty="0"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3949" y="963349"/>
            <a:ext cx="3857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venir Black"/>
                <a:cs typeface="Avenir Black"/>
              </a:rPr>
              <a:t>chances.</a:t>
            </a:r>
            <a:endParaRPr lang="en-US" sz="4800" dirty="0"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2181" y="958790"/>
            <a:ext cx="3857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venir Black"/>
                <a:cs typeface="Avenir Black"/>
              </a:rPr>
              <a:t>courage.</a:t>
            </a:r>
            <a:endParaRPr lang="en-US" sz="4800" dirty="0">
              <a:latin typeface="Avenir Black"/>
              <a:cs typeface="Avenir Black"/>
            </a:endParaRPr>
          </a:p>
        </p:txBody>
      </p:sp>
      <p:pic>
        <p:nvPicPr>
          <p:cNvPr id="10" name="Picture 9" descr="gradua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7" y="2197410"/>
            <a:ext cx="7106846" cy="356526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1656" y="2432852"/>
            <a:ext cx="6559978" cy="2516283"/>
            <a:chOff x="1431656" y="2432852"/>
            <a:chExt cx="6559978" cy="2516283"/>
          </a:xfrm>
        </p:grpSpPr>
        <p:grpSp>
          <p:nvGrpSpPr>
            <p:cNvPr id="11" name="Group 10"/>
            <p:cNvGrpSpPr/>
            <p:nvPr/>
          </p:nvGrpSpPr>
          <p:grpSpPr>
            <a:xfrm>
              <a:off x="1431656" y="2547003"/>
              <a:ext cx="3120719" cy="2354372"/>
              <a:chOff x="1041766" y="713444"/>
              <a:chExt cx="7111459" cy="536511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41766" y="713444"/>
                <a:ext cx="7111459" cy="5365116"/>
                <a:chOff x="1041766" y="713444"/>
                <a:chExt cx="7111459" cy="536511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853189" y="713444"/>
                  <a:ext cx="2300036" cy="340829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" name="Picture 14" descr="interview.JP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502" t="5956" r="23899" b="27742"/>
                <a:stretch/>
              </p:blipFill>
              <p:spPr>
                <a:xfrm flipH="1">
                  <a:off x="1041766" y="713447"/>
                  <a:ext cx="4797120" cy="3467348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sian_girl_vidchat.jp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96" t="15214" r="14932" b="10044"/>
                <a:stretch/>
              </p:blipFill>
              <p:spPr>
                <a:xfrm>
                  <a:off x="5838885" y="4140990"/>
                  <a:ext cx="2309727" cy="1937570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/>
              <p:cNvSpPr/>
              <p:nvPr/>
            </p:nvSpPr>
            <p:spPr>
              <a:xfrm>
                <a:off x="1041767" y="4180794"/>
                <a:ext cx="4797118" cy="18977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552375" y="2432852"/>
              <a:ext cx="3439259" cy="2516283"/>
              <a:chOff x="1027496" y="-960464"/>
              <a:chExt cx="7349576" cy="5377209"/>
            </a:xfrm>
          </p:grpSpPr>
          <p:pic>
            <p:nvPicPr>
              <p:cNvPr id="21" name="Picture 20" descr="simulation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0" t="4922" r="1892" b="2426"/>
              <a:stretch/>
            </p:blipFill>
            <p:spPr>
              <a:xfrm>
                <a:off x="1256363" y="-960464"/>
                <a:ext cx="7120709" cy="53772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27496" y="2810976"/>
                <a:ext cx="3039674" cy="72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u="sng" dirty="0" err="1">
                    <a:solidFill>
                      <a:srgbClr val="FFFFFF"/>
                    </a:solidFill>
                    <a:latin typeface="Avenir Black"/>
                    <a:cs typeface="Avenir Black"/>
                  </a:rPr>
                  <a:t>Simterview</a:t>
                </a:r>
                <a:endParaRPr lang="en-US" sz="1600" dirty="0"/>
              </a:p>
            </p:txBody>
          </p:sp>
        </p:grpSp>
      </p:grpSp>
      <p:pic>
        <p:nvPicPr>
          <p:cNvPr id="24" name="Picture 23" descr="asian_interview_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15" y="1984932"/>
            <a:ext cx="5512120" cy="3665560"/>
          </a:xfrm>
          <a:prstGeom prst="rect">
            <a:avLst/>
          </a:prstGeom>
        </p:spPr>
      </p:pic>
      <p:pic>
        <p:nvPicPr>
          <p:cNvPr id="25" name="Picture 24" descr="coura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7" y="1891098"/>
            <a:ext cx="7106846" cy="40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34" y="-937098"/>
            <a:ext cx="6984204" cy="8691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5729" y="2150055"/>
            <a:ext cx="71068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Thank you.</a:t>
            </a:r>
          </a:p>
          <a:p>
            <a:pPr algn="ctr"/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1027001" y="713446"/>
            <a:ext cx="7106846" cy="53651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1768" y="1225834"/>
            <a:ext cx="71068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Let’s make some courage.</a:t>
            </a:r>
          </a:p>
          <a:p>
            <a:pPr algn="ctr"/>
            <a:endParaRPr lang="en-US" sz="6600" b="1" dirty="0"/>
          </a:p>
        </p:txBody>
      </p:sp>
      <p:pic>
        <p:nvPicPr>
          <p:cNvPr id="7" name="Picture 6" descr="grads_throwing_ha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6" y="2525136"/>
            <a:ext cx="7106846" cy="35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_interview.jpg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479" y="-71346"/>
            <a:ext cx="10461999" cy="6963232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569595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444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ian_interview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1" y="927477"/>
            <a:ext cx="9281564" cy="4318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5410" y="-385263"/>
            <a:ext cx="6279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W</a:t>
            </a:r>
            <a:r>
              <a:rPr lang="en-US" sz="6000" dirty="0" smtClean="0"/>
              <a:t>ho is </a:t>
            </a:r>
            <a:r>
              <a:rPr lang="en-US" sz="6000" dirty="0" err="1" smtClean="0"/>
              <a:t>Ju</a:t>
            </a:r>
            <a:r>
              <a:rPr lang="en-US" sz="6000" dirty="0" smtClean="0"/>
              <a:t> </a:t>
            </a:r>
            <a:r>
              <a:rPr lang="en-US" sz="6000" dirty="0" err="1" smtClean="0"/>
              <a:t>Hee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71038" y="1089457"/>
            <a:ext cx="7677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Young hopeful/Graduate-Post Grad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038" y="2160755"/>
            <a:ext cx="833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Looking to work at </a:t>
            </a:r>
            <a:r>
              <a:rPr lang="en-US" sz="4000" u="sng" dirty="0" smtClean="0"/>
              <a:t>foreign company </a:t>
            </a:r>
            <a:r>
              <a:rPr lang="en-US" sz="4000" dirty="0" smtClean="0"/>
              <a:t>within </a:t>
            </a:r>
            <a:r>
              <a:rPr lang="en-US" sz="4000" u="sng" dirty="0" smtClean="0"/>
              <a:t>Korea or abroad</a:t>
            </a:r>
            <a:endParaRPr lang="en-US" sz="4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71038" y="5141049"/>
            <a:ext cx="8772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English interview in person or by </a:t>
            </a:r>
            <a:r>
              <a:rPr lang="en-US" sz="4000" dirty="0" err="1" smtClean="0"/>
              <a:t>vidchat</a:t>
            </a:r>
            <a:r>
              <a:rPr lang="en-US" sz="4000" dirty="0" smtClean="0"/>
              <a:t>, </a:t>
            </a:r>
            <a:r>
              <a:rPr lang="en-US" sz="4000" u="sng" dirty="0" smtClean="0"/>
              <a:t>not just for English proficiency</a:t>
            </a:r>
            <a:endParaRPr lang="en-US" sz="4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66457" y="3934534"/>
            <a:ext cx="833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Avid user of smart devices and apps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945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oda academy logo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4" y="478568"/>
            <a:ext cx="5221716" cy="912162"/>
          </a:xfrm>
          <a:prstGeom prst="rect">
            <a:avLst/>
          </a:prstGeom>
        </p:spPr>
      </p:pic>
      <p:pic>
        <p:nvPicPr>
          <p:cNvPr id="5" name="Picture 4" descr="ybm.jpg"/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59" y="1899609"/>
            <a:ext cx="3383835" cy="2100891"/>
          </a:xfrm>
          <a:prstGeom prst="rect">
            <a:avLst/>
          </a:prstGeom>
        </p:spPr>
      </p:pic>
      <p:pic>
        <p:nvPicPr>
          <p:cNvPr id="6" name="Picture 5" descr="top_logo.gif"/>
          <p:cNvPicPr>
            <a:picLocks noChangeAspect="1"/>
          </p:cNvPicPr>
          <p:nvPr/>
        </p:nvPicPr>
        <p:blipFill>
          <a:blip r:embed="rId5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30" y="4251560"/>
            <a:ext cx="2775707" cy="1230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117" y="1226514"/>
            <a:ext cx="8871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160,000-500,000   </a:t>
            </a:r>
            <a:r>
              <a:rPr lang="en-US" sz="4400" dirty="0" smtClean="0"/>
              <a:t>KRW/month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22354" y="3568468"/>
            <a:ext cx="8425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 Black"/>
                <a:cs typeface="Arial Black"/>
              </a:rPr>
              <a:t>6</a:t>
            </a:r>
            <a:r>
              <a:rPr lang="en-US" sz="6600" dirty="0" smtClean="0">
                <a:solidFill>
                  <a:srgbClr val="FF0000"/>
                </a:solidFill>
                <a:latin typeface="Arial Black"/>
                <a:cs typeface="Arial Black"/>
              </a:rPr>
              <a:t>,000,000+</a:t>
            </a:r>
            <a:r>
              <a:rPr lang="en-US" sz="4400" dirty="0" smtClean="0"/>
              <a:t>  KRW/year!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796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66648" y="3453079"/>
            <a:ext cx="4605895" cy="340492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04041"/>
              </p:ext>
            </p:extLst>
          </p:nvPr>
        </p:nvGraphicFramePr>
        <p:xfrm>
          <a:off x="-14272" y="0"/>
          <a:ext cx="9186816" cy="68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3408"/>
                <a:gridCol w="4593408"/>
              </a:tblGrid>
              <a:tr h="3443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25195" y="28537"/>
            <a:ext cx="2682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 Cost</a:t>
            </a:r>
            <a:endParaRPr lang="en-US" sz="3200" dirty="0"/>
          </a:p>
        </p:txBody>
      </p:sp>
      <p:pic>
        <p:nvPicPr>
          <p:cNvPr id="12" name="Picture 11" descr="pagoda academy logo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39" y="142689"/>
            <a:ext cx="3185632" cy="556486"/>
          </a:xfrm>
          <a:prstGeom prst="rect">
            <a:avLst/>
          </a:prstGeom>
        </p:spPr>
      </p:pic>
      <p:pic>
        <p:nvPicPr>
          <p:cNvPr id="13" name="Picture 12" descr="ybm.jpg"/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80" y="760785"/>
            <a:ext cx="1213425" cy="753368"/>
          </a:xfrm>
          <a:prstGeom prst="rect">
            <a:avLst/>
          </a:prstGeom>
        </p:spPr>
      </p:pic>
      <p:pic>
        <p:nvPicPr>
          <p:cNvPr id="14" name="Picture 13" descr="top_logo.gif"/>
          <p:cNvPicPr>
            <a:picLocks noChangeAspect="1"/>
          </p:cNvPicPr>
          <p:nvPr/>
        </p:nvPicPr>
        <p:blipFill>
          <a:blip r:embed="rId5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46" y="913209"/>
            <a:ext cx="1688558" cy="748700"/>
          </a:xfrm>
          <a:prstGeom prst="rect">
            <a:avLst/>
          </a:prstGeom>
        </p:spPr>
      </p:pic>
      <p:pic>
        <p:nvPicPr>
          <p:cNvPr id="22" name="Picture 21" descr="vide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69" y="5031371"/>
            <a:ext cx="1726763" cy="1721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44813" y="5393743"/>
            <a:ext cx="2371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???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20" name="Picture 19" descr="boo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54" y="3096354"/>
            <a:ext cx="1505336" cy="1990928"/>
          </a:xfrm>
          <a:prstGeom prst="rect">
            <a:avLst/>
          </a:prstGeom>
        </p:spPr>
      </p:pic>
      <p:pic>
        <p:nvPicPr>
          <p:cNvPr id="21" name="Picture 20" descr="c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87" y="3978316"/>
            <a:ext cx="1569332" cy="1046221"/>
          </a:xfrm>
          <a:prstGeom prst="rect">
            <a:avLst/>
          </a:prstGeom>
        </p:spPr>
      </p:pic>
      <p:pic>
        <p:nvPicPr>
          <p:cNvPr id="23" name="Picture 22" descr="tuto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65" y="1769346"/>
            <a:ext cx="2321523" cy="1612389"/>
          </a:xfrm>
          <a:prstGeom prst="rect">
            <a:avLst/>
          </a:prstGeom>
        </p:spPr>
      </p:pic>
      <p:pic>
        <p:nvPicPr>
          <p:cNvPr id="24" name="Picture 23" descr="using_smartpad.jp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14"/>
          <a:stretch/>
        </p:blipFill>
        <p:spPr>
          <a:xfrm>
            <a:off x="4623739" y="3486034"/>
            <a:ext cx="4520261" cy="3342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4111" y="2872584"/>
            <a:ext cx="149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</a:t>
            </a:r>
          </a:p>
          <a:p>
            <a:pPr algn="ctr"/>
            <a:r>
              <a:rPr lang="en-US" sz="3200" dirty="0" smtClean="0"/>
              <a:t>Quality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53737" y="6334780"/>
            <a:ext cx="2682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Low Cost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877143"/>
            <a:ext cx="149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Low </a:t>
            </a:r>
          </a:p>
          <a:p>
            <a:pPr algn="ctr"/>
            <a:r>
              <a:rPr lang="en-US" sz="3200" dirty="0" smtClean="0"/>
              <a:t>Quality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655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683E-6 7.72843E-6 L -0.24332 -0.27041 " pathEditMode="relative" ptsTypes="AA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6" grpId="0"/>
      <p:bldP spid="19" grpId="0"/>
      <p:bldP spid="19" grpId="1"/>
      <p:bldP spid="19" grpId="2"/>
      <p:bldP spid="19" grpId="3"/>
      <p:bldP spid="9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34" y="-937098"/>
            <a:ext cx="6984204" cy="8691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767" y="713446"/>
            <a:ext cx="7106846" cy="53651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5303" y="713445"/>
            <a:ext cx="5793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u="sng" dirty="0" err="1" smtClean="0">
                <a:solidFill>
                  <a:schemeClr val="bg1"/>
                </a:solidFill>
                <a:latin typeface="Avenir Black"/>
                <a:cs typeface="Avenir Black"/>
              </a:rPr>
              <a:t>Simterview</a:t>
            </a:r>
            <a:endParaRPr lang="en-US" sz="8000" i="1" u="sng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6658" y="3059693"/>
            <a:ext cx="579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venir Black"/>
                <a:cs typeface="Avenir Black"/>
              </a:rPr>
              <a:t>Real-time Feedback</a:t>
            </a:r>
            <a:endParaRPr lang="en-US" sz="4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6658" y="4869074"/>
            <a:ext cx="579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venir Black"/>
                <a:cs typeface="Avenir Black"/>
              </a:rPr>
              <a:t>Affordable</a:t>
            </a:r>
            <a:endParaRPr lang="en-US" sz="4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6658" y="2204917"/>
            <a:ext cx="579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venir Black"/>
                <a:cs typeface="Avenir Black"/>
              </a:rPr>
              <a:t>Authentic Simulation</a:t>
            </a:r>
            <a:endParaRPr lang="en-US" sz="4000" dirty="0">
              <a:latin typeface="Avenir Black"/>
              <a:cs typeface="Avenir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2077" y="3939812"/>
            <a:ext cx="579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venir Black"/>
                <a:cs typeface="Avenir Black"/>
              </a:rPr>
              <a:t>Simulation Practice</a:t>
            </a:r>
            <a:endParaRPr lang="en-US" sz="4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90022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34" y="-937098"/>
            <a:ext cx="6984204" cy="8691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767" y="713446"/>
            <a:ext cx="7106846" cy="53651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041766" y="713444"/>
            <a:ext cx="7111459" cy="5365116"/>
            <a:chOff x="1041766" y="713444"/>
            <a:chExt cx="7111459" cy="5365116"/>
          </a:xfrm>
        </p:grpSpPr>
        <p:grpSp>
          <p:nvGrpSpPr>
            <p:cNvPr id="28" name="Group 27"/>
            <p:cNvGrpSpPr/>
            <p:nvPr/>
          </p:nvGrpSpPr>
          <p:grpSpPr>
            <a:xfrm>
              <a:off x="1041766" y="713444"/>
              <a:ext cx="7111459" cy="5365116"/>
              <a:chOff x="1041766" y="713444"/>
              <a:chExt cx="7111459" cy="536511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53189" y="713444"/>
                <a:ext cx="2300036" cy="340829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interview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02" t="5956" r="23899" b="27742"/>
              <a:stretch/>
            </p:blipFill>
            <p:spPr>
              <a:xfrm flipH="1">
                <a:off x="1041766" y="713447"/>
                <a:ext cx="4797120" cy="3467348"/>
              </a:xfrm>
              <a:prstGeom prst="rect">
                <a:avLst/>
              </a:prstGeom>
            </p:spPr>
          </p:pic>
          <p:pic>
            <p:nvPicPr>
              <p:cNvPr id="11" name="Picture 10" descr="asian_girl_vidchat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96" t="15214" r="14932" b="10044"/>
              <a:stretch/>
            </p:blipFill>
            <p:spPr>
              <a:xfrm>
                <a:off x="5838885" y="4140990"/>
                <a:ext cx="2309727" cy="1937570"/>
              </a:xfrm>
              <a:prstGeom prst="rect">
                <a:avLst/>
              </a:prstGeom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1041767" y="4180794"/>
              <a:ext cx="4797118" cy="18977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38886" y="713446"/>
            <a:ext cx="2309727" cy="1015664"/>
            <a:chOff x="5838886" y="713446"/>
            <a:chExt cx="2309727" cy="1015664"/>
          </a:xfrm>
        </p:grpSpPr>
        <p:sp>
          <p:nvSpPr>
            <p:cNvPr id="13" name="Rounded Rectangle 12"/>
            <p:cNvSpPr/>
            <p:nvPr/>
          </p:nvSpPr>
          <p:spPr>
            <a:xfrm>
              <a:off x="5838886" y="713447"/>
              <a:ext cx="2309727" cy="101566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38886" y="713446"/>
              <a:ext cx="2309727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Derek: Okay,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Ju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Hee</a:t>
              </a:r>
              <a:r>
                <a:rPr lang="en-US" sz="2000" dirty="0" smtClean="0">
                  <a:solidFill>
                    <a:schemeClr val="tx1"/>
                  </a:solidFill>
                </a:rPr>
                <a:t>! How do you think it went?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8576" y="1764793"/>
            <a:ext cx="2309727" cy="1323439"/>
            <a:chOff x="5838886" y="713446"/>
            <a:chExt cx="2309727" cy="1020193"/>
          </a:xfrm>
        </p:grpSpPr>
        <p:sp>
          <p:nvSpPr>
            <p:cNvPr id="18" name="Rounded Rectangle 17"/>
            <p:cNvSpPr/>
            <p:nvPr/>
          </p:nvSpPr>
          <p:spPr>
            <a:xfrm>
              <a:off x="5838886" y="713447"/>
              <a:ext cx="2309727" cy="101566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38886" y="713446"/>
              <a:ext cx="2309727" cy="10201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Ju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Hee</a:t>
              </a:r>
              <a:r>
                <a:rPr lang="en-US" sz="2000" dirty="0" smtClean="0">
                  <a:solidFill>
                    <a:schemeClr val="tx1"/>
                  </a:solidFill>
                </a:rPr>
                <a:t>: Ah not bad. But I think I kept mixing up my tenses.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8576" y="3106079"/>
            <a:ext cx="2309727" cy="1015664"/>
            <a:chOff x="5838886" y="713446"/>
            <a:chExt cx="2309727" cy="1015664"/>
          </a:xfrm>
        </p:grpSpPr>
        <p:sp>
          <p:nvSpPr>
            <p:cNvPr id="21" name="Rounded Rectangle 20"/>
            <p:cNvSpPr/>
            <p:nvPr/>
          </p:nvSpPr>
          <p:spPr>
            <a:xfrm>
              <a:off x="5838886" y="713447"/>
              <a:ext cx="2309727" cy="101566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38886" y="713446"/>
              <a:ext cx="2309727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Derek: Okay, but I’d focus more on your eye contact.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27393" y="4623130"/>
            <a:ext cx="4623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Ah </a:t>
            </a:r>
            <a:r>
              <a:rPr lang="en-US" sz="2400" dirty="0"/>
              <a:t>not bad. But I think I kept mixing up my tenses. </a:t>
            </a: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69883" y="4765820"/>
            <a:ext cx="401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Recording audio….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26658" y="1182548"/>
            <a:ext cx="5793935" cy="2110727"/>
            <a:chOff x="1826658" y="1182548"/>
            <a:chExt cx="5793935" cy="2110727"/>
          </a:xfrm>
        </p:grpSpPr>
        <p:sp>
          <p:nvSpPr>
            <p:cNvPr id="35" name="TextBox 34"/>
            <p:cNvSpPr txBox="1"/>
            <p:nvPr/>
          </p:nvSpPr>
          <p:spPr>
            <a:xfrm>
              <a:off x="1826658" y="2523834"/>
              <a:ext cx="57939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000000"/>
                  </a:solidFill>
                  <a:latin typeface="Avenir Black"/>
                  <a:cs typeface="Avenir Black"/>
                </a:rPr>
                <a:t>Real-time Feedback</a:t>
              </a:r>
              <a:endParaRPr lang="en-US" sz="4400" dirty="0">
                <a:solidFill>
                  <a:srgbClr val="000000"/>
                </a:solidFill>
                <a:latin typeface="Avenir Black"/>
                <a:cs typeface="Avenir Black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26658" y="1182548"/>
              <a:ext cx="57939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000000"/>
                  </a:solidFill>
                  <a:latin typeface="Avenir Black"/>
                  <a:cs typeface="Avenir Black"/>
                </a:rPr>
                <a:t>Authentic Simulation</a:t>
              </a:r>
              <a:endParaRPr lang="en-US" sz="4400" dirty="0">
                <a:solidFill>
                  <a:srgbClr val="000000"/>
                </a:solidFill>
                <a:latin typeface="Avenir Black"/>
                <a:cs typeface="Avenir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71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0" grpId="1" build="allAtOnce"/>
      <p:bldP spid="33" grpId="0"/>
      <p:bldP spid="33" grpId="1"/>
      <p:bldP spid="33" grpId="2"/>
      <p:bldP spid="33" grpId="3"/>
      <p:bldP spid="33" grpId="4"/>
      <p:bldP spid="33" grpId="5"/>
      <p:bldP spid="33" grpId="6"/>
      <p:bldP spid="33" grpId="7"/>
      <p:bldP spid="33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34" y="-937098"/>
            <a:ext cx="6984204" cy="8691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767" y="713446"/>
            <a:ext cx="7106846" cy="53651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27496" y="701352"/>
            <a:ext cx="7121116" cy="5377208"/>
            <a:chOff x="1027496" y="701352"/>
            <a:chExt cx="7121116" cy="5377208"/>
          </a:xfrm>
        </p:grpSpPr>
        <p:pic>
          <p:nvPicPr>
            <p:cNvPr id="2" name="Picture 1" descr="simulatio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" t="4922" r="1892" b="2426"/>
            <a:stretch/>
          </p:blipFill>
          <p:spPr>
            <a:xfrm>
              <a:off x="1027903" y="701352"/>
              <a:ext cx="7120709" cy="5377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1041767" y="2711095"/>
              <a:ext cx="3039675" cy="91321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7496" y="2810976"/>
              <a:ext cx="303967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u="sng" dirty="0" err="1">
                  <a:solidFill>
                    <a:srgbClr val="FFFFFF"/>
                  </a:solidFill>
                  <a:latin typeface="Avenir Black"/>
                  <a:cs typeface="Avenir Black"/>
                </a:rPr>
                <a:t>Simterview</a:t>
              </a:r>
              <a:endParaRPr lang="en-US" sz="32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22077" y="1467994"/>
            <a:ext cx="579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Avenir Black"/>
                <a:cs typeface="Avenir Black"/>
              </a:rPr>
              <a:t>Simulation Practice</a:t>
            </a:r>
            <a:endParaRPr lang="en-US" sz="48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6999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34" y="-937098"/>
            <a:ext cx="6984204" cy="8691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767" y="713446"/>
            <a:ext cx="7106846" cy="53651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_pants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4"/>
          <a:stretch/>
        </p:blipFill>
        <p:spPr>
          <a:xfrm>
            <a:off x="2590800" y="713446"/>
            <a:ext cx="4032170" cy="5365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3927" y="1086110"/>
            <a:ext cx="579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Avenir Black"/>
                <a:cs typeface="Avenir Black"/>
              </a:rPr>
              <a:t>The best part is…</a:t>
            </a:r>
            <a:endParaRPr lang="en-US" sz="4800" dirty="0">
              <a:solidFill>
                <a:srgbClr val="FFFFFF"/>
              </a:solidFill>
              <a:latin typeface="Avenir Black"/>
              <a:cs typeface="Avenir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222" y="959387"/>
            <a:ext cx="579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Avenir Black"/>
                <a:cs typeface="Avenir Black"/>
              </a:rPr>
              <a:t>Affordable</a:t>
            </a:r>
            <a:endParaRPr lang="en-US" sz="48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pic>
        <p:nvPicPr>
          <p:cNvPr id="7" name="Picture 6" descr="graduat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7" y="2197410"/>
            <a:ext cx="7106846" cy="35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513</Words>
  <Application>Microsoft Macintosh PowerPoint</Application>
  <PresentationFormat>On-screen Show (4:3)</PresentationFormat>
  <Paragraphs>94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124</cp:revision>
  <dcterms:created xsi:type="dcterms:W3CDTF">2015-04-09T11:31:45Z</dcterms:created>
  <dcterms:modified xsi:type="dcterms:W3CDTF">2015-04-11T04:57:15Z</dcterms:modified>
</cp:coreProperties>
</file>