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4" r:id="rId4"/>
    <p:sldId id="266" r:id="rId5"/>
    <p:sldId id="265" r:id="rId6"/>
    <p:sldId id="267" r:id="rId7"/>
    <p:sldId id="25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BD9"/>
    <a:srgbClr val="3767A6"/>
    <a:srgbClr val="5881A6"/>
    <a:srgbClr val="224573"/>
    <a:srgbClr val="F2EBDC"/>
    <a:srgbClr val="C0C769"/>
    <a:srgbClr val="6AC6B4"/>
    <a:srgbClr val="69C782"/>
    <a:srgbClr val="FFFF66"/>
    <a:srgbClr val="DFE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9D50E-DBB0-4CB4-A6B3-79960483E8DE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2AA77-0E17-4A4E-9A9C-4F627BA42A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782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95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36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04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2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507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75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14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81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029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76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B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BF53-BE18-4467-98CD-C1EB31F960F8}" type="datetimeFigureOut">
              <a:rPr lang="ko-KR" altLang="en-US" smtClean="0"/>
              <a:t>2015-12-21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6C765-0BC0-4D58-8CEB-92DD68B7D4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18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6543727" y="3006812"/>
            <a:ext cx="2692948" cy="269294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</a:t>
            </a:r>
            <a:endParaRPr lang="ko-KR" altLang="en-US" dirty="0"/>
          </a:p>
        </p:txBody>
      </p:sp>
      <p:sp>
        <p:nvSpPr>
          <p:cNvPr id="4" name="Oval 3"/>
          <p:cNvSpPr/>
          <p:nvPr/>
        </p:nvSpPr>
        <p:spPr>
          <a:xfrm>
            <a:off x="4021241" y="1406611"/>
            <a:ext cx="4044778" cy="4044778"/>
          </a:xfrm>
          <a:prstGeom prst="ellipse">
            <a:avLst/>
          </a:prstGeom>
          <a:solidFill>
            <a:srgbClr val="224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>
                <a:solidFill>
                  <a:srgbClr val="F2EBDC"/>
                </a:solidFill>
                <a:latin typeface="Arial Rounded MT Bold" pitchFamily="34" charset="0"/>
              </a:rPr>
              <a:t>Grammar</a:t>
            </a:r>
          </a:p>
          <a:p>
            <a:pPr algn="ctr"/>
            <a:r>
              <a:rPr lang="en-US" altLang="ko-KR" sz="4400" dirty="0" smtClean="0">
                <a:solidFill>
                  <a:srgbClr val="F2EBDC"/>
                </a:solidFill>
                <a:latin typeface="Arial Rounded MT Bold" pitchFamily="34" charset="0"/>
              </a:rPr>
              <a:t>Micro</a:t>
            </a:r>
          </a:p>
          <a:p>
            <a:pPr algn="ctr"/>
            <a:r>
              <a:rPr lang="en-US" altLang="ko-KR" sz="4400" dirty="0" smtClean="0">
                <a:solidFill>
                  <a:srgbClr val="F2EBDC"/>
                </a:solidFill>
                <a:latin typeface="Arial Rounded MT Bold" pitchFamily="34" charset="0"/>
              </a:rPr>
              <a:t>Teaching</a:t>
            </a:r>
            <a:endParaRPr lang="ko-KR" altLang="en-US" sz="4400" dirty="0">
              <a:solidFill>
                <a:srgbClr val="F2EBDC"/>
              </a:solidFill>
              <a:latin typeface="Arial Rounded MT Bold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25278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495052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564827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634601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04376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774150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890887" y="4407242"/>
            <a:ext cx="104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>
                <a:latin typeface="Arial Rounded MT Bold" pitchFamily="34" charset="0"/>
              </a:rPr>
              <a:t>Laura</a:t>
            </a:r>
            <a:endParaRPr lang="ko-KR" altLang="en-US" sz="2400" dirty="0">
              <a:latin typeface="Arial Rounded MT Bold" pitchFamily="34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15" name="Isosceles Triangle 14"/>
          <p:cNvSpPr/>
          <p:nvPr/>
        </p:nvSpPr>
        <p:spPr>
          <a:xfrm>
            <a:off x="4363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8726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17" name="Isosceles Triangle 16"/>
          <p:cNvSpPr/>
          <p:nvPr/>
        </p:nvSpPr>
        <p:spPr>
          <a:xfrm>
            <a:off x="13089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18" name="Isosceles Triangle 17"/>
          <p:cNvSpPr/>
          <p:nvPr/>
        </p:nvSpPr>
        <p:spPr>
          <a:xfrm>
            <a:off x="17452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21815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0" name="Isosceles Triangle 19"/>
          <p:cNvSpPr/>
          <p:nvPr/>
        </p:nvSpPr>
        <p:spPr>
          <a:xfrm>
            <a:off x="26178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1" name="Isosceles Triangle 20"/>
          <p:cNvSpPr/>
          <p:nvPr/>
        </p:nvSpPr>
        <p:spPr>
          <a:xfrm>
            <a:off x="30541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2" name="Isosceles Triangle 21"/>
          <p:cNvSpPr/>
          <p:nvPr/>
        </p:nvSpPr>
        <p:spPr>
          <a:xfrm>
            <a:off x="34904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3" name="Isosceles Triangle 22"/>
          <p:cNvSpPr/>
          <p:nvPr/>
        </p:nvSpPr>
        <p:spPr>
          <a:xfrm>
            <a:off x="39267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4" name="Isosceles Triangle 23"/>
          <p:cNvSpPr/>
          <p:nvPr/>
        </p:nvSpPr>
        <p:spPr>
          <a:xfrm>
            <a:off x="43630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47993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6" name="Isosceles Triangle 25"/>
          <p:cNvSpPr/>
          <p:nvPr/>
        </p:nvSpPr>
        <p:spPr>
          <a:xfrm>
            <a:off x="52356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7" name="Isosceles Triangle 26"/>
          <p:cNvSpPr/>
          <p:nvPr/>
        </p:nvSpPr>
        <p:spPr>
          <a:xfrm>
            <a:off x="56719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8" name="Isosceles Triangle 27"/>
          <p:cNvSpPr/>
          <p:nvPr/>
        </p:nvSpPr>
        <p:spPr>
          <a:xfrm>
            <a:off x="61082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29" name="Isosceles Triangle 28"/>
          <p:cNvSpPr/>
          <p:nvPr/>
        </p:nvSpPr>
        <p:spPr>
          <a:xfrm>
            <a:off x="65445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0" name="Isosceles Triangle 29"/>
          <p:cNvSpPr/>
          <p:nvPr/>
        </p:nvSpPr>
        <p:spPr>
          <a:xfrm>
            <a:off x="69808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1" name="Isosceles Triangle 30"/>
          <p:cNvSpPr/>
          <p:nvPr/>
        </p:nvSpPr>
        <p:spPr>
          <a:xfrm>
            <a:off x="11780108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2" name="Isosceles Triangle 31"/>
          <p:cNvSpPr/>
          <p:nvPr/>
        </p:nvSpPr>
        <p:spPr>
          <a:xfrm>
            <a:off x="74171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3" name="Isosceles Triangle 32"/>
          <p:cNvSpPr/>
          <p:nvPr/>
        </p:nvSpPr>
        <p:spPr>
          <a:xfrm>
            <a:off x="78534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4" name="Isosceles Triangle 33"/>
          <p:cNvSpPr/>
          <p:nvPr/>
        </p:nvSpPr>
        <p:spPr>
          <a:xfrm>
            <a:off x="82897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5" name="Isosceles Triangle 34"/>
          <p:cNvSpPr/>
          <p:nvPr/>
        </p:nvSpPr>
        <p:spPr>
          <a:xfrm>
            <a:off x="87260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6" name="Isosceles Triangle 35"/>
          <p:cNvSpPr/>
          <p:nvPr/>
        </p:nvSpPr>
        <p:spPr>
          <a:xfrm>
            <a:off x="91623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7" name="Isosceles Triangle 36"/>
          <p:cNvSpPr/>
          <p:nvPr/>
        </p:nvSpPr>
        <p:spPr>
          <a:xfrm>
            <a:off x="95986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8" name="Isosceles Triangle 37"/>
          <p:cNvSpPr/>
          <p:nvPr/>
        </p:nvSpPr>
        <p:spPr>
          <a:xfrm>
            <a:off x="100349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39" name="Isosceles Triangle 38"/>
          <p:cNvSpPr/>
          <p:nvPr/>
        </p:nvSpPr>
        <p:spPr>
          <a:xfrm>
            <a:off x="104712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109075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  <p:sp>
        <p:nvSpPr>
          <p:cNvPr id="41" name="Isosceles Triangle 40"/>
          <p:cNvSpPr/>
          <p:nvPr/>
        </p:nvSpPr>
        <p:spPr>
          <a:xfrm>
            <a:off x="11343800" y="6499652"/>
            <a:ext cx="425238" cy="366584"/>
          </a:xfrm>
          <a:prstGeom prst="triangl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24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434568" y="377952"/>
            <a:ext cx="5411414" cy="804673"/>
          </a:xfrm>
          <a:prstGeom prst="round2DiagRect">
            <a:avLst/>
          </a:prstGeom>
          <a:solidFill>
            <a:srgbClr val="224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latin typeface="Arial Rounded MT Bold" pitchFamily="34" charset="0"/>
              </a:rPr>
              <a:t>       What is Conjunctions?</a:t>
            </a:r>
            <a:endParaRPr lang="ko-KR" altLang="en-US" sz="3200" dirty="0">
              <a:latin typeface="Arial Rounded MT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52784" y="84458"/>
            <a:ext cx="197708" cy="197708"/>
          </a:xfrm>
          <a:prstGeom prst="ellipse">
            <a:avLst/>
          </a:prstGeom>
          <a:solidFill>
            <a:srgbClr val="376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95052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564827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34601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04376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74150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7000">
            <a:off x="309288" y="68723"/>
            <a:ext cx="615854" cy="981241"/>
          </a:xfrm>
          <a:prstGeom prst="rect">
            <a:avLst/>
          </a:prstGeom>
        </p:spPr>
      </p:pic>
      <p:sp>
        <p:nvSpPr>
          <p:cNvPr id="14" name="Round Diagonal Corner Rectangle 13"/>
          <p:cNvSpPr/>
          <p:nvPr/>
        </p:nvSpPr>
        <p:spPr>
          <a:xfrm>
            <a:off x="434568" y="2269001"/>
            <a:ext cx="11251946" cy="3144247"/>
          </a:xfrm>
          <a:prstGeom prst="round2DiagRect">
            <a:avLst/>
          </a:prstGeom>
          <a:solidFill>
            <a:srgbClr val="588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latin typeface="Arial Rounded MT Bold" pitchFamily="34" charset="0"/>
              </a:rPr>
              <a:t>&lt;Definition of dictionary&gt;</a:t>
            </a:r>
          </a:p>
          <a:p>
            <a:pPr algn="ctr"/>
            <a:endParaRPr lang="en-US" altLang="ko-KR" sz="2000" dirty="0" smtClean="0">
              <a:latin typeface="Arial Rounded MT Bold" pitchFamily="34" charset="0"/>
            </a:endParaRPr>
          </a:p>
          <a:p>
            <a:pPr algn="ctr"/>
            <a:r>
              <a:rPr lang="en-US" altLang="ko-KR" sz="3600" dirty="0" smtClean="0">
                <a:latin typeface="Arial Rounded MT Bold" pitchFamily="34" charset="0"/>
              </a:rPr>
              <a:t>A </a:t>
            </a:r>
            <a:r>
              <a:rPr lang="en-US" altLang="ko-KR" sz="3600" b="1" dirty="0">
                <a:latin typeface="Arial Rounded MT Bold" pitchFamily="34" charset="0"/>
              </a:rPr>
              <a:t>conjunction</a:t>
            </a:r>
            <a:r>
              <a:rPr lang="en-US" altLang="ko-KR" sz="3600" dirty="0">
                <a:latin typeface="Arial Rounded MT Bold" pitchFamily="34" charset="0"/>
              </a:rPr>
              <a:t> </a:t>
            </a:r>
            <a:r>
              <a:rPr lang="en-US" altLang="ko-KR" sz="3600" b="1" dirty="0">
                <a:latin typeface="Arial Rounded MT Bold" pitchFamily="34" charset="0"/>
              </a:rPr>
              <a:t>of</a:t>
            </a:r>
            <a:r>
              <a:rPr lang="en-US" altLang="ko-KR" sz="3600" dirty="0">
                <a:latin typeface="Arial Rounded MT Bold" pitchFamily="34" charset="0"/>
              </a:rPr>
              <a:t> </a:t>
            </a:r>
            <a:r>
              <a:rPr lang="en-US" altLang="ko-KR" sz="3600" dirty="0" smtClean="0">
                <a:latin typeface="Arial Rounded MT Bold" pitchFamily="34" charset="0"/>
              </a:rPr>
              <a:t> two </a:t>
            </a:r>
            <a:r>
              <a:rPr lang="en-US" altLang="ko-KR" sz="3600" dirty="0">
                <a:latin typeface="Arial Rounded MT Bold" pitchFamily="34" charset="0"/>
              </a:rPr>
              <a:t>or more things is the occurrence of them at the same time or place. </a:t>
            </a:r>
            <a:endParaRPr lang="ko-KR" altLang="en-US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1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434568" y="377952"/>
            <a:ext cx="5411414" cy="804673"/>
          </a:xfrm>
          <a:prstGeom prst="round2DiagRect">
            <a:avLst/>
          </a:prstGeom>
          <a:solidFill>
            <a:srgbClr val="224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latin typeface="Arial Rounded MT Bold" pitchFamily="34" charset="0"/>
              </a:rPr>
              <a:t>       Types of conjunctions</a:t>
            </a:r>
            <a:endParaRPr lang="ko-KR" altLang="en-US" sz="3200" dirty="0">
              <a:latin typeface="Arial Rounded MT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5278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950529" y="84458"/>
            <a:ext cx="197708" cy="197708"/>
          </a:xfrm>
          <a:prstGeom prst="ellipse">
            <a:avLst/>
          </a:prstGeom>
          <a:solidFill>
            <a:srgbClr val="376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564827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34601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04376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74150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7000">
            <a:off x="309288" y="68723"/>
            <a:ext cx="615854" cy="981241"/>
          </a:xfrm>
          <a:prstGeom prst="rect">
            <a:avLst/>
          </a:prstGeom>
        </p:spPr>
      </p:pic>
      <p:sp>
        <p:nvSpPr>
          <p:cNvPr id="13" name="Rounded Rectangle 14"/>
          <p:cNvSpPr/>
          <p:nvPr/>
        </p:nvSpPr>
        <p:spPr>
          <a:xfrm>
            <a:off x="434567" y="1280160"/>
            <a:ext cx="11470740" cy="5256443"/>
          </a:xfrm>
          <a:prstGeom prst="roundRect">
            <a:avLst/>
          </a:prstGeom>
          <a:noFill/>
          <a:ln>
            <a:solidFill>
              <a:srgbClr val="224573"/>
            </a:solidFill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8"/>
          <a:stretch/>
        </p:blipFill>
        <p:spPr>
          <a:xfrm>
            <a:off x="1773784" y="1280159"/>
            <a:ext cx="8638184" cy="525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434568" y="377952"/>
            <a:ext cx="5411414" cy="804673"/>
          </a:xfrm>
          <a:prstGeom prst="round2DiagRect">
            <a:avLst/>
          </a:prstGeom>
          <a:solidFill>
            <a:srgbClr val="224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latin typeface="Arial Rounded MT Bold" pitchFamily="34" charset="0"/>
              </a:rPr>
              <a:t>       Today’s lesson</a:t>
            </a:r>
            <a:endParaRPr lang="ko-KR" altLang="en-US" sz="3200" dirty="0">
              <a:latin typeface="Arial Rounded MT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5278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95052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5648274" y="84458"/>
            <a:ext cx="197708" cy="197708"/>
          </a:xfrm>
          <a:prstGeom prst="ellipse">
            <a:avLst/>
          </a:prstGeom>
          <a:solidFill>
            <a:srgbClr val="376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34601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04376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74150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7000">
            <a:off x="309288" y="68723"/>
            <a:ext cx="615854" cy="981241"/>
          </a:xfrm>
          <a:prstGeom prst="rect">
            <a:avLst/>
          </a:prstGeom>
        </p:spPr>
      </p:pic>
      <p:sp>
        <p:nvSpPr>
          <p:cNvPr id="14" name="Round Diagonal Corner Rectangle 13"/>
          <p:cNvSpPr/>
          <p:nvPr/>
        </p:nvSpPr>
        <p:spPr>
          <a:xfrm>
            <a:off x="434568" y="1706881"/>
            <a:ext cx="11251946" cy="4937760"/>
          </a:xfrm>
          <a:prstGeom prst="round2DiagRect">
            <a:avLst/>
          </a:prstGeom>
          <a:solidFill>
            <a:srgbClr val="588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dirty="0" smtClean="0">
                <a:solidFill>
                  <a:srgbClr val="FFFF00"/>
                </a:solidFill>
                <a:latin typeface="Arial Rounded MT Bold" pitchFamily="34" charset="0"/>
              </a:rPr>
              <a:t>* Because: </a:t>
            </a:r>
            <a:r>
              <a:rPr lang="en-US" altLang="ko-KR" sz="2400" dirty="0">
                <a:latin typeface="Arial Rounded MT Bold" pitchFamily="34" charset="0"/>
              </a:rPr>
              <a:t>You use </a:t>
            </a:r>
            <a:r>
              <a:rPr lang="en-US" altLang="ko-KR" sz="2400" b="1" dirty="0">
                <a:latin typeface="Arial Rounded MT Bold" pitchFamily="34" charset="0"/>
              </a:rPr>
              <a:t>because</a:t>
            </a:r>
            <a:r>
              <a:rPr lang="en-US" altLang="ko-KR" sz="2400" dirty="0">
                <a:latin typeface="Arial Rounded MT Bold" pitchFamily="34" charset="0"/>
              </a:rPr>
              <a:t> when stating the reason for something. </a:t>
            </a:r>
            <a:endParaRPr lang="en-US" altLang="ko-KR" sz="2400" dirty="0" smtClean="0">
              <a:latin typeface="Arial Rounded MT Bold" pitchFamily="34" charset="0"/>
            </a:endParaRPr>
          </a:p>
          <a:p>
            <a:r>
              <a:rPr lang="en-US" altLang="ko-KR" sz="3200" dirty="0" smtClean="0">
                <a:solidFill>
                  <a:srgbClr val="FFFF00"/>
                </a:solidFill>
                <a:latin typeface="Arial Rounded MT Bold" pitchFamily="34" charset="0"/>
              </a:rPr>
              <a:t>* If: </a:t>
            </a:r>
            <a:r>
              <a:rPr lang="en-US" altLang="ko-KR" sz="2400" dirty="0">
                <a:latin typeface="Arial Rounded MT Bold" pitchFamily="34" charset="0"/>
              </a:rPr>
              <a:t>You use </a:t>
            </a:r>
            <a:r>
              <a:rPr lang="en-US" altLang="ko-KR" sz="2400" b="1" dirty="0">
                <a:latin typeface="Arial Rounded MT Bold" pitchFamily="34" charset="0"/>
              </a:rPr>
              <a:t>if</a:t>
            </a:r>
            <a:r>
              <a:rPr lang="en-US" altLang="ko-KR" sz="2400" dirty="0">
                <a:latin typeface="Arial Rounded MT Bold" pitchFamily="34" charset="0"/>
              </a:rPr>
              <a:t> in conditional sentences to introduce the circumstances in which an event or situation might happen, might be happening, or might have happened.</a:t>
            </a:r>
            <a:endParaRPr lang="en-US" altLang="ko-KR" sz="2400" dirty="0" smtClean="0">
              <a:latin typeface="Arial Rounded MT Bold" pitchFamily="34" charset="0"/>
            </a:endParaRPr>
          </a:p>
          <a:p>
            <a:r>
              <a:rPr lang="en-US" altLang="ko-KR" sz="3200" dirty="0" smtClean="0">
                <a:solidFill>
                  <a:srgbClr val="FFFF00"/>
                </a:solidFill>
                <a:latin typeface="Arial Rounded MT Bold" pitchFamily="34" charset="0"/>
              </a:rPr>
              <a:t>* When: </a:t>
            </a:r>
            <a:r>
              <a:rPr lang="en-US" altLang="ko-KR" sz="2400" dirty="0">
                <a:latin typeface="Arial Rounded MT Bold" pitchFamily="34" charset="0"/>
              </a:rPr>
              <a:t>You use </a:t>
            </a:r>
            <a:r>
              <a:rPr lang="en-US" altLang="ko-KR" sz="2400" b="1" dirty="0">
                <a:latin typeface="Arial Rounded MT Bold" pitchFamily="34" charset="0"/>
              </a:rPr>
              <a:t>when</a:t>
            </a:r>
            <a:r>
              <a:rPr lang="en-US" altLang="ko-KR" sz="2400" dirty="0">
                <a:latin typeface="Arial Rounded MT Bold" pitchFamily="34" charset="0"/>
              </a:rPr>
              <a:t> to introduce a clause in which you mention something which happens at some point during an activity, event, or situation</a:t>
            </a:r>
            <a:r>
              <a:rPr lang="en-US" altLang="ko-KR" sz="2400" dirty="0" smtClean="0">
                <a:latin typeface="Arial Rounded MT Bold" pitchFamily="34" charset="0"/>
              </a:rPr>
              <a:t>.</a:t>
            </a:r>
            <a:endParaRPr lang="en-US" altLang="ko-KR" sz="2400" dirty="0" smtClean="0">
              <a:latin typeface="Arial Rounded MT Bold" pitchFamily="34" charset="0"/>
            </a:endParaRPr>
          </a:p>
          <a:p>
            <a:r>
              <a:rPr lang="en-US" altLang="ko-KR" sz="3200" dirty="0" smtClean="0">
                <a:solidFill>
                  <a:srgbClr val="FFFF00"/>
                </a:solidFill>
                <a:latin typeface="Arial Rounded MT Bold" pitchFamily="34" charset="0"/>
              </a:rPr>
              <a:t>* Though: </a:t>
            </a:r>
            <a:r>
              <a:rPr lang="en-US" altLang="ko-KR" sz="2400" dirty="0">
                <a:latin typeface="Arial Rounded MT Bold" pitchFamily="34" charset="0"/>
              </a:rPr>
              <a:t>You use </a:t>
            </a:r>
            <a:r>
              <a:rPr lang="en-US" altLang="ko-KR" sz="2400" b="1" dirty="0">
                <a:latin typeface="Arial Rounded MT Bold" pitchFamily="34" charset="0"/>
              </a:rPr>
              <a:t>though</a:t>
            </a:r>
            <a:r>
              <a:rPr lang="en-US" altLang="ko-KR" sz="2400" dirty="0">
                <a:latin typeface="Arial Rounded MT Bold" pitchFamily="34" charset="0"/>
              </a:rPr>
              <a:t> to introduce a statement in a subordinate clause which contrasts with the statement in the main clause.</a:t>
            </a:r>
            <a:endParaRPr lang="ko-KR" alt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4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434568" y="377952"/>
            <a:ext cx="5411414" cy="804673"/>
          </a:xfrm>
          <a:prstGeom prst="round2DiagRect">
            <a:avLst/>
          </a:prstGeom>
          <a:solidFill>
            <a:srgbClr val="224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dirty="0" smtClean="0">
                <a:latin typeface="Arial Rounded MT Bold" pitchFamily="34" charset="0"/>
              </a:rPr>
              <a:t>       Examples</a:t>
            </a:r>
            <a:endParaRPr lang="ko-KR" altLang="en-US" sz="3200" dirty="0">
              <a:latin typeface="Arial Rounded MT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5278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95052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564827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346019" y="84458"/>
            <a:ext cx="197708" cy="197708"/>
          </a:xfrm>
          <a:prstGeom prst="ellipse">
            <a:avLst/>
          </a:prstGeom>
          <a:solidFill>
            <a:srgbClr val="376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04376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74150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7000">
            <a:off x="309288" y="68723"/>
            <a:ext cx="615854" cy="981241"/>
          </a:xfrm>
          <a:prstGeom prst="rect">
            <a:avLst/>
          </a:prstGeom>
        </p:spPr>
      </p:pic>
      <p:sp>
        <p:nvSpPr>
          <p:cNvPr id="13" name="Rounded Rectangle 14"/>
          <p:cNvSpPr/>
          <p:nvPr/>
        </p:nvSpPr>
        <p:spPr>
          <a:xfrm>
            <a:off x="434567" y="1280160"/>
            <a:ext cx="11470740" cy="5256443"/>
          </a:xfrm>
          <a:prstGeom prst="roundRect">
            <a:avLst/>
          </a:prstGeom>
          <a:noFill/>
          <a:ln>
            <a:solidFill>
              <a:srgbClr val="224573"/>
            </a:solidFill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55462" y="1700266"/>
            <a:ext cx="10197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800" dirty="0" smtClean="0">
                <a:latin typeface="Arial Rounded MT Bold" pitchFamily="34" charset="0"/>
              </a:rPr>
              <a:t>I also like him  _____________________  he likes me.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462" y="2908840"/>
            <a:ext cx="10197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800" dirty="0" smtClean="0">
                <a:latin typeface="Arial Rounded MT Bold" pitchFamily="34" charset="0"/>
              </a:rPr>
              <a:t>________  you believe me, I will thank you.</a:t>
            </a:r>
            <a:endParaRPr lang="en-US" altLang="ko-KR" sz="2800" u="sng" dirty="0" smtClean="0"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5462" y="4143494"/>
            <a:ext cx="10197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800" dirty="0" smtClean="0">
                <a:latin typeface="Arial Rounded MT Bold" pitchFamily="34" charset="0"/>
              </a:rPr>
              <a:t>I saw him _______________  he entered the house.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5462" y="5401794"/>
            <a:ext cx="10197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800" dirty="0" smtClean="0">
                <a:latin typeface="Arial Rounded MT Bold" pitchFamily="34" charset="0"/>
              </a:rPr>
              <a:t>__________________  it is cold, I will go playing baseball.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0848" y="1700266"/>
            <a:ext cx="2440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FF0000"/>
                </a:solidFill>
              </a:rPr>
              <a:t>because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0032" y="2908840"/>
            <a:ext cx="7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If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7896" y="4141708"/>
            <a:ext cx="1501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when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6272" y="5401794"/>
            <a:ext cx="140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Though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1" name="Rounded Rectangle 14"/>
          <p:cNvSpPr/>
          <p:nvPr/>
        </p:nvSpPr>
        <p:spPr>
          <a:xfrm>
            <a:off x="8034528" y="108842"/>
            <a:ext cx="3870779" cy="1171318"/>
          </a:xfrm>
          <a:prstGeom prst="roundRect">
            <a:avLst/>
          </a:prstGeom>
          <a:noFill/>
          <a:ln>
            <a:solidFill>
              <a:srgbClr val="224573"/>
            </a:solidFill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8034529" y="282166"/>
            <a:ext cx="3870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dirty="0" smtClean="0">
                <a:latin typeface="Arial Rounded MT Bold" pitchFamily="34" charset="0"/>
              </a:rPr>
              <a:t>Because	Though</a:t>
            </a:r>
          </a:p>
          <a:p>
            <a:pPr algn="just"/>
            <a:r>
              <a:rPr lang="en-US" altLang="ko-KR" sz="2400" dirty="0" smtClean="0">
                <a:latin typeface="Arial Rounded MT Bold" pitchFamily="34" charset="0"/>
              </a:rPr>
              <a:t>If		When</a:t>
            </a:r>
            <a:endParaRPr lang="ko-KR" alt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434568" y="377952"/>
            <a:ext cx="5411414" cy="804673"/>
          </a:xfrm>
          <a:prstGeom prst="round2DiagRect">
            <a:avLst/>
          </a:prstGeom>
          <a:solidFill>
            <a:srgbClr val="224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dirty="0" smtClean="0">
                <a:latin typeface="Arial Rounded MT Bold" pitchFamily="34" charset="0"/>
              </a:rPr>
              <a:t>       Do it yourself.</a:t>
            </a:r>
            <a:endParaRPr lang="ko-KR" altLang="en-US" sz="3200" dirty="0">
              <a:latin typeface="Arial Rounded MT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5278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95052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564827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34601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043764" y="84458"/>
            <a:ext cx="197708" cy="197708"/>
          </a:xfrm>
          <a:prstGeom prst="ellipse">
            <a:avLst/>
          </a:prstGeom>
          <a:solidFill>
            <a:srgbClr val="376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74150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7000">
            <a:off x="309288" y="68723"/>
            <a:ext cx="615854" cy="981241"/>
          </a:xfrm>
          <a:prstGeom prst="rect">
            <a:avLst/>
          </a:prstGeom>
        </p:spPr>
      </p:pic>
      <p:sp>
        <p:nvSpPr>
          <p:cNvPr id="13" name="Rounded Rectangle 14"/>
          <p:cNvSpPr/>
          <p:nvPr/>
        </p:nvSpPr>
        <p:spPr>
          <a:xfrm>
            <a:off x="434567" y="1280160"/>
            <a:ext cx="11470740" cy="5340096"/>
          </a:xfrm>
          <a:prstGeom prst="roundRect">
            <a:avLst/>
          </a:prstGeom>
          <a:noFill/>
          <a:ln>
            <a:solidFill>
              <a:srgbClr val="224573"/>
            </a:solidFill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941009" y="1426464"/>
            <a:ext cx="7424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rial Rounded MT Bold" pitchFamily="34" charset="0"/>
              </a:rPr>
              <a:t>Please make your own sentences.</a:t>
            </a:r>
          </a:p>
          <a:p>
            <a:r>
              <a:rPr lang="en-US" altLang="ko-KR" sz="2400" dirty="0" smtClean="0">
                <a:latin typeface="Arial Rounded MT Bold" pitchFamily="34" charset="0"/>
              </a:rPr>
              <a:t>Use conjunctions </a:t>
            </a:r>
            <a:r>
              <a:rPr lang="en-US" altLang="ko-KR" sz="2400" dirty="0" smtClean="0">
                <a:solidFill>
                  <a:srgbClr val="FF0000"/>
                </a:solidFill>
                <a:latin typeface="Arial Rounded MT Bold" pitchFamily="34" charset="0"/>
              </a:rPr>
              <a:t>more than 5</a:t>
            </a:r>
            <a:r>
              <a:rPr lang="en-US" altLang="ko-KR" sz="2400" dirty="0" smtClean="0">
                <a:latin typeface="Arial Rounded MT Bold" pitchFamily="34" charset="0"/>
              </a:rPr>
              <a:t>.</a:t>
            </a:r>
          </a:p>
          <a:p>
            <a:r>
              <a:rPr lang="en-US" altLang="ko-KR" sz="2400" dirty="0" smtClean="0">
                <a:latin typeface="Arial Rounded MT Bold" pitchFamily="34" charset="0"/>
              </a:rPr>
              <a:t>Make a story or write your experience.</a:t>
            </a:r>
          </a:p>
          <a:p>
            <a:r>
              <a:rPr lang="en-US" altLang="ko-KR" sz="2400" dirty="0" smtClean="0">
                <a:latin typeface="Arial Rounded MT Bold" pitchFamily="34" charset="0"/>
              </a:rPr>
              <a:t>I’ll give you </a:t>
            </a:r>
            <a:r>
              <a:rPr lang="en-US" altLang="ko-KR" sz="2400" dirty="0" smtClean="0">
                <a:solidFill>
                  <a:srgbClr val="FF0000"/>
                </a:solidFill>
                <a:latin typeface="Arial Rounded MT Bold" pitchFamily="34" charset="0"/>
              </a:rPr>
              <a:t>3-4 minutes.</a:t>
            </a:r>
            <a:endParaRPr lang="ko-KR" alt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8"/>
          <a:stretch/>
        </p:blipFill>
        <p:spPr>
          <a:xfrm>
            <a:off x="1773784" y="2996123"/>
            <a:ext cx="8638184" cy="354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5278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495052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564827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346019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043764" y="84458"/>
            <a:ext cx="197708" cy="197708"/>
          </a:xfrm>
          <a:prstGeom prst="ellipse">
            <a:avLst/>
          </a:prstGeom>
          <a:solidFill>
            <a:srgbClr val="8BBB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741509" y="84458"/>
            <a:ext cx="197708" cy="197708"/>
          </a:xfrm>
          <a:prstGeom prst="ellipse">
            <a:avLst/>
          </a:prstGeom>
          <a:solidFill>
            <a:srgbClr val="3767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890016" y="2627799"/>
            <a:ext cx="10497312" cy="1827950"/>
            <a:chOff x="1468808" y="2603154"/>
            <a:chExt cx="9262624" cy="1853513"/>
          </a:xfrm>
        </p:grpSpPr>
        <p:sp>
          <p:nvSpPr>
            <p:cNvPr id="10" name="Rectangle 9"/>
            <p:cNvSpPr/>
            <p:nvPr/>
          </p:nvSpPr>
          <p:spPr>
            <a:xfrm>
              <a:off x="1468808" y="2603154"/>
              <a:ext cx="4623139" cy="1853513"/>
            </a:xfrm>
            <a:prstGeom prst="rect">
              <a:avLst/>
            </a:prstGeom>
            <a:solidFill>
              <a:srgbClr val="2245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</a:t>
              </a:r>
              <a:endParaRPr lang="ko-KR" alt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1948" y="2603154"/>
              <a:ext cx="4639484" cy="18535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</a:t>
              </a:r>
              <a:endParaRPr lang="ko-KR" altLang="en-US" dirty="0"/>
            </a:p>
          </p:txBody>
        </p:sp>
        <p:sp>
          <p:nvSpPr>
            <p:cNvPr id="15" name="Isosceles Triangle 14"/>
            <p:cNvSpPr/>
            <p:nvPr/>
          </p:nvSpPr>
          <p:spPr>
            <a:xfrm rot="5400000">
              <a:off x="6071410" y="3401546"/>
              <a:ext cx="297799" cy="256723"/>
            </a:xfrm>
            <a:prstGeom prst="triangle">
              <a:avLst/>
            </a:prstGeom>
            <a:solidFill>
              <a:srgbClr val="2245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97280" y="3268304"/>
            <a:ext cx="4901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 Rounded MT Bold" pitchFamily="34" charset="0"/>
              </a:rPr>
              <a:t>If you do your homework,</a:t>
            </a:r>
            <a:endParaRPr lang="ko-KR" altLang="en-US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0355" y="3126276"/>
            <a:ext cx="4869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  <a:latin typeface="Arial Rounded MT Bold" pitchFamily="34" charset="0"/>
              </a:rPr>
              <a:t>y</a:t>
            </a:r>
            <a:r>
              <a:rPr lang="en-US" altLang="ko-KR" sz="2400" dirty="0" smtClean="0">
                <a:solidFill>
                  <a:schemeClr val="bg1"/>
                </a:solidFill>
                <a:latin typeface="Arial Rounded MT Bold" pitchFamily="34" charset="0"/>
              </a:rPr>
              <a:t>ou will get better knowledge of English.</a:t>
            </a:r>
            <a:endParaRPr lang="ko-KR" alt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78243" y="4609919"/>
            <a:ext cx="7193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rgbClr val="FF0000"/>
                </a:solidFill>
                <a:latin typeface="Arial Rounded MT Bold" pitchFamily="34" charset="0"/>
              </a:rPr>
              <a:t>SEE </a:t>
            </a:r>
            <a:r>
              <a:rPr lang="en-US" altLang="ko-KR" sz="4400" dirty="0" smtClean="0">
                <a:solidFill>
                  <a:srgbClr val="FFC000"/>
                </a:solidFill>
                <a:latin typeface="Arial Rounded MT Bold" pitchFamily="34" charset="0"/>
              </a:rPr>
              <a:t>YOU</a:t>
            </a:r>
            <a:r>
              <a:rPr lang="en-US" altLang="ko-KR" sz="4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altLang="ko-KR" sz="4400" dirty="0" smtClean="0">
                <a:solidFill>
                  <a:srgbClr val="00B050"/>
                </a:solidFill>
                <a:latin typeface="Arial Rounded MT Bold" pitchFamily="34" charset="0"/>
              </a:rPr>
              <a:t>NEXT</a:t>
            </a:r>
            <a:r>
              <a:rPr lang="en-US" altLang="ko-KR" sz="4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altLang="ko-KR" sz="4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WEEK</a:t>
            </a:r>
            <a:r>
              <a:rPr lang="en-US" altLang="ko-KR" sz="4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altLang="ko-KR" sz="4400" dirty="0" smtClean="0">
                <a:solidFill>
                  <a:srgbClr val="7030A0"/>
                </a:solidFill>
                <a:latin typeface="Arial Rounded MT Bold" pitchFamily="34" charset="0"/>
                <a:sym typeface="Wingdings" pitchFamily="2" charset="2"/>
              </a:rPr>
              <a:t></a:t>
            </a:r>
            <a:endParaRPr lang="ko-KR" altLang="en-US" sz="44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264</Words>
  <Application>Microsoft Office PowerPoint</Application>
  <PresentationFormat>사용자 지정</PresentationFormat>
  <Paragraphs>64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HannahPC</dc:creator>
  <cp:lastModifiedBy>user</cp:lastModifiedBy>
  <cp:revision>19</cp:revision>
  <dcterms:created xsi:type="dcterms:W3CDTF">2015-01-13T11:13:44Z</dcterms:created>
  <dcterms:modified xsi:type="dcterms:W3CDTF">2015-12-21T10:36:38Z</dcterms:modified>
</cp:coreProperties>
</file>