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pos="3991" userDrawn="1">
          <p15:clr>
            <a:srgbClr val="A4A3A4"/>
          </p15:clr>
        </p15:guide>
        <p15:guide id="4" orient="horz" pos="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0"/>
      </p:cViewPr>
      <p:guideLst>
        <p:guide orient="horz" pos="2160"/>
        <p:guide pos="363"/>
        <p:guide pos="3991"/>
        <p:guide orient="horz" pos="9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65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76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54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97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55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06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699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43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51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2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833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99AD9-524A-4636-81D6-7C618449658D}" type="datetimeFigureOut">
              <a:rPr lang="ko-KR" altLang="en-US" smtClean="0"/>
              <a:t>2016-06-18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0B66-18B7-4ADC-85B0-0B45139A3B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34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3157" t="33617" r="45634" b="28125"/>
          <a:stretch/>
        </p:blipFill>
        <p:spPr>
          <a:xfrm>
            <a:off x="190601" y="1260767"/>
            <a:ext cx="8785772" cy="45858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057" y="955963"/>
            <a:ext cx="2196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>
                <a:latin typeface="Bradley Hand ITC" panose="03070402050302030203" pitchFamily="66" charset="0"/>
              </a:rPr>
              <a:t>The man is...</a:t>
            </a:r>
            <a:endParaRPr lang="ko-KR" altLang="en-US" sz="2800" b="1"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8180" y="955963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>
                <a:latin typeface="Bradley Hand ITC" panose="03070402050302030203" pitchFamily="66" charset="0"/>
              </a:rPr>
              <a:t>The shark is...</a:t>
            </a:r>
            <a:endParaRPr lang="ko-KR" altLang="en-US" sz="2800" b="1">
              <a:latin typeface="Bradley Hand ITC" panose="03070402050302030203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8440" y="955963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i="1">
                <a:latin typeface="Bradley Hand ITC" panose="03070402050302030203" pitchFamily="66" charset="0"/>
              </a:rPr>
              <a:t>(because)</a:t>
            </a:r>
            <a:endParaRPr lang="ko-KR" altLang="en-US" sz="2800" b="1" i="1">
              <a:latin typeface="Bradley Hand ITC" panose="030704020503020302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12" y="1651941"/>
            <a:ext cx="2439652" cy="646331"/>
          </a:xfrm>
          <a:prstGeom prst="rect">
            <a:avLst/>
          </a:prstGeom>
          <a:solidFill>
            <a:schemeClr val="bg1"/>
          </a:solidFill>
        </p:spPr>
        <p:txBody>
          <a:bodyPr wrap="none" lIns="108000" rIns="324000" rtlCol="0">
            <a:noAutofit/>
          </a:bodyPr>
          <a:lstStyle/>
          <a:p>
            <a:r>
              <a:rPr lang="en-US" altLang="ko-KR" sz="3600" b="1">
                <a:latin typeface="Arial Black" panose="020B0A04020102020204" pitchFamily="34" charset="0"/>
              </a:rPr>
              <a:t>frighten</a:t>
            </a:r>
            <a:r>
              <a:rPr lang="en-US" altLang="ko-KR" sz="3600" b="1" u="sng">
                <a:solidFill>
                  <a:srgbClr val="FF0000"/>
                </a:solidFill>
                <a:latin typeface="Arial Black" panose="020B0A04020102020204" pitchFamily="34" charset="0"/>
              </a:rPr>
              <a:t>ed</a:t>
            </a:r>
            <a:endParaRPr lang="ko-KR" altLang="en-US" sz="36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2036" y="1651941"/>
            <a:ext cx="3241964" cy="646331"/>
          </a:xfrm>
          <a:prstGeom prst="rect">
            <a:avLst/>
          </a:prstGeom>
          <a:solidFill>
            <a:schemeClr val="bg1"/>
          </a:solidFill>
        </p:spPr>
        <p:txBody>
          <a:bodyPr wrap="none" lIns="108000" rIns="324000" rtlCol="0">
            <a:noAutofit/>
          </a:bodyPr>
          <a:lstStyle/>
          <a:p>
            <a:r>
              <a:rPr lang="en-US" altLang="ko-KR" sz="3600" b="1">
                <a:latin typeface="Arial Black" panose="020B0A04020102020204" pitchFamily="34" charset="0"/>
              </a:rPr>
              <a:t>frighten</a:t>
            </a:r>
            <a:r>
              <a:rPr lang="en-US" altLang="ko-KR" sz="3600" b="1" u="sng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ko-KR" altLang="en-US" sz="36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2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2847" t="26421" r="21676" b="19602"/>
          <a:stretch/>
        </p:blipFill>
        <p:spPr>
          <a:xfrm>
            <a:off x="484910" y="1551583"/>
            <a:ext cx="7370406" cy="403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7" y="720436"/>
            <a:ext cx="295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The students are...</a:t>
            </a:r>
            <a:endParaRPr lang="ko-KR" altLang="en-US" b="1"/>
          </a:p>
        </p:txBody>
      </p:sp>
      <p:sp>
        <p:nvSpPr>
          <p:cNvPr id="4" name="TextBox 3"/>
          <p:cNvSpPr txBox="1"/>
          <p:nvPr/>
        </p:nvSpPr>
        <p:spPr>
          <a:xfrm>
            <a:off x="6248400" y="720436"/>
            <a:ext cx="2451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The teacher is...</a:t>
            </a:r>
          </a:p>
          <a:p>
            <a:r>
              <a:rPr lang="en-US" altLang="ko-KR" b="1"/>
              <a:t>The class is...</a:t>
            </a:r>
            <a:endParaRPr lang="ko-KR" alt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3768440" y="720436"/>
            <a:ext cx="161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(because)</a:t>
            </a:r>
            <a:endParaRPr lang="ko-KR" alt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471057" y="1651941"/>
            <a:ext cx="162839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3600" b="1">
                <a:latin typeface="Arial Black" panose="020B0A04020102020204" pitchFamily="34" charset="0"/>
              </a:rPr>
              <a:t>bor</a:t>
            </a:r>
            <a:r>
              <a:rPr lang="en-US" altLang="ko-KR" sz="3600" b="1" u="sng">
                <a:solidFill>
                  <a:srgbClr val="FF0000"/>
                </a:solidFill>
                <a:latin typeface="Arial Black" panose="020B0A04020102020204" pitchFamily="34" charset="0"/>
              </a:rPr>
              <a:t>ed</a:t>
            </a:r>
            <a:endParaRPr lang="ko-KR" altLang="en-US" sz="36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651941"/>
            <a:ext cx="177484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3600" b="1">
                <a:latin typeface="Arial Black" panose="020B0A04020102020204" pitchFamily="34" charset="0"/>
              </a:rPr>
              <a:t>bor</a:t>
            </a:r>
            <a:r>
              <a:rPr lang="en-US" altLang="ko-KR" sz="3600" b="1" u="sng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ko-KR" altLang="en-US" sz="36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7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22421" t="26231" r="22741" b="9943"/>
          <a:stretch/>
        </p:blipFill>
        <p:spPr>
          <a:xfrm>
            <a:off x="332503" y="1540275"/>
            <a:ext cx="7259788" cy="47505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7" y="955963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The athletes are...</a:t>
            </a:r>
            <a:endParaRPr lang="ko-KR" alt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6248400" y="955963"/>
            <a:ext cx="204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The race is...</a:t>
            </a:r>
            <a:endParaRPr lang="ko-KR" alt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3768440" y="955963"/>
            <a:ext cx="161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(because)</a:t>
            </a:r>
            <a:endParaRPr lang="ko-KR" alt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471057" y="1651941"/>
            <a:ext cx="13719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3600" b="1">
                <a:latin typeface="Arial Black" panose="020B0A04020102020204" pitchFamily="34" charset="0"/>
              </a:rPr>
              <a:t>tir</a:t>
            </a:r>
            <a:r>
              <a:rPr lang="en-US" altLang="ko-KR" sz="3600" b="1" u="sng">
                <a:solidFill>
                  <a:srgbClr val="FF0000"/>
                </a:solidFill>
                <a:latin typeface="Arial Black" panose="020B0A04020102020204" pitchFamily="34" charset="0"/>
              </a:rPr>
              <a:t>ed</a:t>
            </a:r>
            <a:endParaRPr lang="ko-KR" altLang="en-US" sz="36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651941"/>
            <a:ext cx="151836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3600" b="1">
                <a:latin typeface="Arial Black" panose="020B0A04020102020204" pitchFamily="34" charset="0"/>
              </a:rPr>
              <a:t>tir</a:t>
            </a:r>
            <a:r>
              <a:rPr lang="en-US" altLang="ko-KR" sz="3600" b="1" u="sng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ko-KR" altLang="en-US" sz="36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6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6221" t="30569" r="47671" b="15389"/>
          <a:stretch/>
        </p:blipFill>
        <p:spPr>
          <a:xfrm>
            <a:off x="4143590" y="2867892"/>
            <a:ext cx="4709467" cy="310341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56344" t="27375" r="19769" b="11394"/>
          <a:stretch/>
        </p:blipFill>
        <p:spPr>
          <a:xfrm>
            <a:off x="614665" y="2437086"/>
            <a:ext cx="2558028" cy="3686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057" y="955961"/>
            <a:ext cx="2538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The woman is...</a:t>
            </a:r>
            <a:endParaRPr lang="ko-KR" alt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6248400" y="955961"/>
            <a:ext cx="238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The maths is...</a:t>
            </a:r>
            <a:endParaRPr lang="ko-KR" altLang="en-US" b="1"/>
          </a:p>
        </p:txBody>
      </p:sp>
      <p:sp>
        <p:nvSpPr>
          <p:cNvPr id="6" name="TextBox 5"/>
          <p:cNvSpPr txBox="1"/>
          <p:nvPr/>
        </p:nvSpPr>
        <p:spPr>
          <a:xfrm>
            <a:off x="3768440" y="955961"/>
            <a:ext cx="161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/>
              <a:t>(because)</a:t>
            </a:r>
            <a:endParaRPr lang="ko-KR" altLang="en-US" b="1"/>
          </a:p>
        </p:txBody>
      </p:sp>
      <p:sp>
        <p:nvSpPr>
          <p:cNvPr id="7" name="TextBox 6"/>
          <p:cNvSpPr txBox="1"/>
          <p:nvPr/>
        </p:nvSpPr>
        <p:spPr>
          <a:xfrm>
            <a:off x="471057" y="1651941"/>
            <a:ext cx="24929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3600" b="1">
                <a:latin typeface="Arial Black" panose="020B0A04020102020204" pitchFamily="34" charset="0"/>
              </a:rPr>
              <a:t>confus</a:t>
            </a:r>
            <a:r>
              <a:rPr lang="en-US" altLang="ko-KR" sz="3600" b="1" u="sng">
                <a:solidFill>
                  <a:srgbClr val="FF0000"/>
                </a:solidFill>
                <a:latin typeface="Arial Black" panose="020B0A04020102020204" pitchFamily="34" charset="0"/>
              </a:rPr>
              <a:t>ed</a:t>
            </a:r>
            <a:endParaRPr lang="ko-KR" altLang="en-US" sz="36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651941"/>
            <a:ext cx="26468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3600" b="1">
                <a:latin typeface="Arial Black" panose="020B0A04020102020204" pitchFamily="34" charset="0"/>
              </a:rPr>
              <a:t>confus</a:t>
            </a:r>
            <a:r>
              <a:rPr lang="en-US" altLang="ko-KR" sz="3600" b="1" u="sng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ko-KR" altLang="en-US" sz="36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868611">
            <a:off x="2866359" y="2423231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/>
              <a:t>?</a:t>
            </a:r>
            <a:endParaRPr lang="ko-KR" altLang="en-US" sz="7200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642822">
            <a:off x="407224" y="2655800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/>
              <a:t>?</a:t>
            </a:r>
            <a:endParaRPr lang="ko-KR" altLang="en-US" sz="7200" b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542872">
            <a:off x="2942620" y="4350438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b="1"/>
              <a:t>?</a:t>
            </a:r>
            <a:endParaRPr lang="ko-KR" altLang="en-US" sz="7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4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순서도: 다른 페이지 연결선 19"/>
          <p:cNvSpPr/>
          <p:nvPr/>
        </p:nvSpPr>
        <p:spPr>
          <a:xfrm>
            <a:off x="318659" y="321900"/>
            <a:ext cx="4070247" cy="3127882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순서도: 다른 페이지 연결선 20"/>
          <p:cNvSpPr/>
          <p:nvPr/>
        </p:nvSpPr>
        <p:spPr>
          <a:xfrm>
            <a:off x="4762012" y="321900"/>
            <a:ext cx="4070247" cy="3127882"/>
          </a:xfrm>
          <a:prstGeom prst="flowChartOffpage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8" y="2344648"/>
            <a:ext cx="1976823" cy="523220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r>
              <a:rPr lang="en-US" altLang="ko-KR" sz="2800" b="1">
                <a:latin typeface="Arial Black" panose="020B0A04020102020204" pitchFamily="34" charset="0"/>
              </a:rPr>
              <a:t>confus</a:t>
            </a:r>
            <a:r>
              <a:rPr lang="en-US" altLang="ko-KR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ed</a:t>
            </a:r>
            <a:endParaRPr lang="ko-KR" altLang="en-US" sz="28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3376" y="2344648"/>
            <a:ext cx="2097049" cy="523220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r>
              <a:rPr lang="en-US" altLang="ko-KR" sz="2800" b="1">
                <a:latin typeface="Arial Black" panose="020B0A04020102020204" pitchFamily="34" charset="0"/>
              </a:rPr>
              <a:t>confus</a:t>
            </a:r>
            <a:r>
              <a:rPr lang="en-US" altLang="ko-KR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ko-KR" altLang="en-US" sz="28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3063" y="363464"/>
            <a:ext cx="2155572" cy="523220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r>
              <a:rPr lang="en-US" altLang="ko-KR" sz="2800" b="1">
                <a:latin typeface="Arial Black" panose="020B0A04020102020204" pitchFamily="34" charset="0"/>
              </a:rPr>
              <a:t>frighten</a:t>
            </a:r>
            <a:r>
              <a:rPr lang="en-US" altLang="ko-KR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ed</a:t>
            </a:r>
            <a:endParaRPr lang="ko-KR" altLang="en-US" sz="28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7231" y="363464"/>
            <a:ext cx="2275798" cy="523220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r>
              <a:rPr lang="en-US" altLang="ko-KR" sz="2800" b="1">
                <a:latin typeface="Arial Black" panose="020B0A04020102020204" pitchFamily="34" charset="0"/>
              </a:rPr>
              <a:t>frighten</a:t>
            </a:r>
            <a:r>
              <a:rPr lang="en-US" altLang="ko-KR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ko-KR" altLang="en-US" sz="28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8" y="1023859"/>
            <a:ext cx="1304524" cy="523220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r>
              <a:rPr lang="en-US" altLang="ko-KR" sz="2800" b="1">
                <a:latin typeface="Arial Black" panose="020B0A04020102020204" pitchFamily="34" charset="0"/>
              </a:rPr>
              <a:t>bor</a:t>
            </a:r>
            <a:r>
              <a:rPr lang="en-US" altLang="ko-KR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ed</a:t>
            </a:r>
            <a:endParaRPr lang="ko-KR" altLang="en-US" sz="28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3376" y="1023859"/>
            <a:ext cx="1418978" cy="523220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r>
              <a:rPr lang="en-US" altLang="ko-KR" sz="2800" b="1">
                <a:latin typeface="Arial Black" panose="020B0A04020102020204" pitchFamily="34" charset="0"/>
              </a:rPr>
              <a:t>bor</a:t>
            </a:r>
            <a:r>
              <a:rPr lang="en-US" altLang="ko-KR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ko-KR" altLang="en-US" sz="28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8" y="1684254"/>
            <a:ext cx="1105752" cy="523220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r>
              <a:rPr lang="en-US" altLang="ko-KR" sz="2800" b="1">
                <a:latin typeface="Arial Black" panose="020B0A04020102020204" pitchFamily="34" charset="0"/>
              </a:rPr>
              <a:t>tir</a:t>
            </a:r>
            <a:r>
              <a:rPr lang="en-US" altLang="ko-KR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ed</a:t>
            </a:r>
            <a:endParaRPr lang="ko-KR" altLang="en-US" sz="28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3376" y="1684254"/>
            <a:ext cx="1220206" cy="523220"/>
          </a:xfrm>
          <a:prstGeom prst="rect">
            <a:avLst/>
          </a:prstGeom>
          <a:noFill/>
        </p:spPr>
        <p:txBody>
          <a:bodyPr wrap="none" lIns="72000" rIns="72000" rtlCol="0">
            <a:spAutoFit/>
          </a:bodyPr>
          <a:lstStyle/>
          <a:p>
            <a:r>
              <a:rPr lang="en-US" altLang="ko-KR" sz="2800" b="1">
                <a:latin typeface="Arial Black" panose="020B0A04020102020204" pitchFamily="34" charset="0"/>
              </a:rPr>
              <a:t>tir</a:t>
            </a:r>
            <a:r>
              <a:rPr lang="en-US" altLang="ko-KR" sz="2800" b="1" u="sng">
                <a:solidFill>
                  <a:srgbClr val="FF0000"/>
                </a:solidFill>
                <a:latin typeface="Arial Black" panose="020B0A04020102020204" pitchFamily="34" charset="0"/>
              </a:rPr>
              <a:t>ing</a:t>
            </a:r>
            <a:endParaRPr lang="ko-KR" altLang="en-US" sz="2800" b="1" u="sng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193964" y="3522304"/>
            <a:ext cx="8762990" cy="972615"/>
            <a:chOff x="193964" y="3522304"/>
            <a:chExt cx="8762990" cy="972615"/>
          </a:xfrm>
        </p:grpSpPr>
        <p:sp>
          <p:nvSpPr>
            <p:cNvPr id="22" name="TextBox 21"/>
            <p:cNvSpPr txBox="1"/>
            <p:nvPr/>
          </p:nvSpPr>
          <p:spPr>
            <a:xfrm>
              <a:off x="1423597" y="3801815"/>
              <a:ext cx="172181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/>
                <a:t>Adjectives</a:t>
              </a:r>
              <a:endParaRPr lang="ko-KR" altLang="en-US" sz="2800" b="1" u="sng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4434" y="3801815"/>
              <a:ext cx="172181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 b="1"/>
                <a:t>Adjectives</a:t>
              </a:r>
              <a:endParaRPr lang="ko-KR" altLang="en-US" sz="2800" b="1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93964" y="3522304"/>
              <a:ext cx="8762990" cy="97261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193964" y="4616500"/>
            <a:ext cx="4378036" cy="1853574"/>
            <a:chOff x="193964" y="4616500"/>
            <a:chExt cx="4378036" cy="1853574"/>
          </a:xfrm>
        </p:grpSpPr>
        <p:sp>
          <p:nvSpPr>
            <p:cNvPr id="18" name="TextBox 17"/>
            <p:cNvSpPr txBox="1"/>
            <p:nvPr/>
          </p:nvSpPr>
          <p:spPr>
            <a:xfrm>
              <a:off x="1215491" y="4629043"/>
              <a:ext cx="230428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/>
                <a:t>DESCRIBE</a:t>
              </a:r>
            </a:p>
            <a:p>
              <a:pPr algn="ctr"/>
              <a:r>
                <a:rPr lang="en-US" altLang="ko-KR" sz="2800" b="1">
                  <a:solidFill>
                    <a:srgbClr val="FF0000"/>
                  </a:solidFill>
                </a:rPr>
                <a:t>HOW WE FEEL</a:t>
              </a:r>
              <a:endParaRPr lang="ko-KR" altLang="en-US" sz="2800" b="1" u="sng">
                <a:solidFill>
                  <a:srgbClr val="FF0000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93964" y="4616500"/>
              <a:ext cx="4378036" cy="18535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 rot="20342541">
            <a:off x="513066" y="3369609"/>
            <a:ext cx="2296325" cy="503590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latin typeface="Forte" panose="03060902040502070203" pitchFamily="66" charset="0"/>
              </a:rPr>
              <a:t>Past Participle</a:t>
            </a:r>
            <a:endParaRPr lang="ko-KR" altLang="en-US" b="1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20342541">
            <a:off x="4834893" y="3355754"/>
            <a:ext cx="2733816" cy="503590"/>
          </a:xfrm>
          <a:prstGeom prst="rect">
            <a:avLst/>
          </a:prstGeom>
          <a:solidFill>
            <a:srgbClr val="FF0000"/>
          </a:solidFill>
        </p:spPr>
        <p:txBody>
          <a:bodyPr wrap="none" lIns="36000" tIns="36000" rIns="36000" bIns="36000" rtlCol="0">
            <a:spAutoFit/>
          </a:bodyPr>
          <a:lstStyle>
            <a:defPPr>
              <a:defRPr lang="en-US"/>
            </a:defPPr>
            <a:lvl1pPr>
              <a:defRPr sz="2800">
                <a:latin typeface="Bradley Hand ITC" panose="03070402050302030203" pitchFamily="66" charset="0"/>
              </a:defRPr>
            </a:lvl1pPr>
          </a:lstStyle>
          <a:p>
            <a:r>
              <a:rPr lang="en-US" altLang="ko-KR" b="1">
                <a:solidFill>
                  <a:schemeClr val="bg1"/>
                </a:solidFill>
                <a:latin typeface="Forte" panose="03060902040502070203" pitchFamily="66" charset="0"/>
              </a:rPr>
              <a:t>Present Participle</a:t>
            </a:r>
            <a:endParaRPr lang="ko-KR" altLang="en-US" b="1"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4567577" y="4616500"/>
            <a:ext cx="4378036" cy="1853574"/>
            <a:chOff x="4567577" y="4616500"/>
            <a:chExt cx="4378036" cy="1853574"/>
          </a:xfrm>
        </p:grpSpPr>
        <p:sp>
          <p:nvSpPr>
            <p:cNvPr id="19" name="TextBox 18"/>
            <p:cNvSpPr txBox="1"/>
            <p:nvPr/>
          </p:nvSpPr>
          <p:spPr>
            <a:xfrm>
              <a:off x="5495094" y="4629043"/>
              <a:ext cx="2594235" cy="181588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800"/>
                <a:t>DESCRIBE</a:t>
              </a:r>
            </a:p>
            <a:p>
              <a:pPr algn="ctr"/>
              <a:r>
                <a:rPr lang="en-US" altLang="ko-KR" sz="2800" b="1">
                  <a:solidFill>
                    <a:srgbClr val="FF0000"/>
                  </a:solidFill>
                </a:rPr>
                <a:t>PEOPLE/THINGS</a:t>
              </a:r>
            </a:p>
            <a:p>
              <a:pPr algn="ctr"/>
              <a:r>
                <a:rPr lang="en-US" altLang="ko-KR" sz="2800" b="1">
                  <a:solidFill>
                    <a:srgbClr val="FF0000"/>
                  </a:solidFill>
                </a:rPr>
                <a:t>THAT GIVE US</a:t>
              </a:r>
            </a:p>
            <a:p>
              <a:pPr algn="ctr"/>
              <a:r>
                <a:rPr lang="en-US" altLang="ko-KR" sz="2800" b="1">
                  <a:solidFill>
                    <a:srgbClr val="FF0000"/>
                  </a:solidFill>
                </a:rPr>
                <a:t>THESE FEELINGS</a:t>
              </a:r>
              <a:endParaRPr lang="ko-KR" altLang="en-US" sz="2800" b="1">
                <a:solidFill>
                  <a:srgbClr val="FF0000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567577" y="4616500"/>
              <a:ext cx="4378036" cy="18535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437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1905</TotalTime>
  <Words>84</Words>
  <Application>Microsoft Office PowerPoint</Application>
  <PresentationFormat>화면 슬라이드 쇼(4:3)</PresentationFormat>
  <Paragraphs>42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맑은 고딕</vt:lpstr>
      <vt:lpstr>Arial</vt:lpstr>
      <vt:lpstr>Arial Black</vt:lpstr>
      <vt:lpstr>Bradley Hand ITC</vt:lpstr>
      <vt:lpstr>Calibri</vt:lpstr>
      <vt:lpstr>Calibri Light</vt:lpstr>
      <vt:lpstr>Forte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Eva</dc:creator>
  <cp:lastModifiedBy>Eva</cp:lastModifiedBy>
  <cp:revision>72</cp:revision>
  <dcterms:created xsi:type="dcterms:W3CDTF">2016-06-15T13:02:42Z</dcterms:created>
  <dcterms:modified xsi:type="dcterms:W3CDTF">2016-06-18T01:30:59Z</dcterms:modified>
</cp:coreProperties>
</file>