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1" r:id="rId3"/>
    <p:sldId id="262" r:id="rId4"/>
    <p:sldId id="266" r:id="rId5"/>
    <p:sldId id="264" r:id="rId6"/>
    <p:sldId id="267" r:id="rId7"/>
    <p:sldId id="268" r:id="rId8"/>
    <p:sldId id="269" r:id="rId9"/>
    <p:sldId id="263" r:id="rId10"/>
    <p:sldId id="257" r:id="rId11"/>
    <p:sldId id="258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AF99"/>
    <a:srgbClr val="DAB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5A18-B0A6-4A15-9B53-A89BB0C23FD9}" type="datetimeFigureOut">
              <a:rPr lang="ko-KR" altLang="en-US" smtClean="0"/>
              <a:t>2016-08-08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CC2F-A69E-4EAC-A022-35A4D17DC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73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5A18-B0A6-4A15-9B53-A89BB0C23FD9}" type="datetimeFigureOut">
              <a:rPr lang="ko-KR" altLang="en-US" smtClean="0"/>
              <a:t>2016-08-08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CC2F-A69E-4EAC-A022-35A4D17DC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9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5A18-B0A6-4A15-9B53-A89BB0C23FD9}" type="datetimeFigureOut">
              <a:rPr lang="ko-KR" altLang="en-US" smtClean="0"/>
              <a:t>2016-08-08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CC2F-A69E-4EAC-A022-35A4D17DC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3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5A18-B0A6-4A15-9B53-A89BB0C23FD9}" type="datetimeFigureOut">
              <a:rPr lang="ko-KR" altLang="en-US" smtClean="0"/>
              <a:t>2016-08-08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CC2F-A69E-4EAC-A022-35A4D17DC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08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5A18-B0A6-4A15-9B53-A89BB0C23FD9}" type="datetimeFigureOut">
              <a:rPr lang="ko-KR" altLang="en-US" smtClean="0"/>
              <a:t>2016-08-08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CC2F-A69E-4EAC-A022-35A4D17DC02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0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5A18-B0A6-4A15-9B53-A89BB0C23FD9}" type="datetimeFigureOut">
              <a:rPr lang="ko-KR" altLang="en-US" smtClean="0"/>
              <a:t>2016-08-08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CC2F-A69E-4EAC-A022-35A4D17DC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28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5A18-B0A6-4A15-9B53-A89BB0C23FD9}" type="datetimeFigureOut">
              <a:rPr lang="ko-KR" altLang="en-US" smtClean="0"/>
              <a:t>2016-08-08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CC2F-A69E-4EAC-A022-35A4D17DC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98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5A18-B0A6-4A15-9B53-A89BB0C23FD9}" type="datetimeFigureOut">
              <a:rPr lang="ko-KR" altLang="en-US" smtClean="0"/>
              <a:t>2016-08-08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CC2F-A69E-4EAC-A022-35A4D17DC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2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5A18-B0A6-4A15-9B53-A89BB0C23FD9}" type="datetimeFigureOut">
              <a:rPr lang="ko-KR" altLang="en-US" smtClean="0"/>
              <a:t>2016-08-08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CC2F-A69E-4EAC-A022-35A4D17DC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30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5A18-B0A6-4A15-9B53-A89BB0C23FD9}" type="datetimeFigureOut">
              <a:rPr lang="ko-KR" altLang="en-US" smtClean="0"/>
              <a:t>2016-08-08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CC2F-A69E-4EAC-A022-35A4D17DC02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6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5A18-B0A6-4A15-9B53-A89BB0C23FD9}" type="datetimeFigureOut">
              <a:rPr lang="ko-KR" altLang="en-US" smtClean="0"/>
              <a:t>2016-08-08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CC2F-A69E-4EAC-A022-35A4D17DC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92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5A18-B0A6-4A15-9B53-A89BB0C23FD9}" type="datetimeFigureOut">
              <a:rPr lang="ko-KR" altLang="en-US" smtClean="0"/>
              <a:t>2016-08-08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3CC2F-A69E-4EAC-A022-35A4D17DC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48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6000" dirty="0" smtClean="0"/>
              <a:t>Comparative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80902" y="6025064"/>
            <a:ext cx="10948416" cy="6858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Kimmy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548938" y="1823473"/>
            <a:ext cx="3499659" cy="7564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comparative adjective + than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700051" y="1823473"/>
            <a:ext cx="3133899" cy="7564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</a:t>
            </a:r>
            <a:r>
              <a:rPr lang="en-US" altLang="ko-KR" dirty="0" smtClean="0"/>
              <a:t>s + adjective + as</a:t>
            </a:r>
            <a:endParaRPr lang="ko-KR" altLang="en-US" dirty="0"/>
          </a:p>
        </p:txBody>
      </p:sp>
      <p:sp>
        <p:nvSpPr>
          <p:cNvPr id="7" name="육각형 6"/>
          <p:cNvSpPr/>
          <p:nvPr/>
        </p:nvSpPr>
        <p:spPr>
          <a:xfrm>
            <a:off x="7450972" y="2929196"/>
            <a:ext cx="1632059" cy="1032084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sour</a:t>
            </a:r>
            <a:endParaRPr lang="ko-KR" altLang="en-US" dirty="0"/>
          </a:p>
        </p:txBody>
      </p:sp>
      <p:sp>
        <p:nvSpPr>
          <p:cNvPr id="8" name="육각형 7"/>
          <p:cNvSpPr/>
          <p:nvPr/>
        </p:nvSpPr>
        <p:spPr>
          <a:xfrm>
            <a:off x="7481452" y="4041807"/>
            <a:ext cx="1601580" cy="1060914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tasty</a:t>
            </a:r>
            <a:endParaRPr lang="ko-KR" altLang="en-US" dirty="0"/>
          </a:p>
        </p:txBody>
      </p:sp>
      <p:sp>
        <p:nvSpPr>
          <p:cNvPr id="9" name="육각형 8"/>
          <p:cNvSpPr/>
          <p:nvPr/>
        </p:nvSpPr>
        <p:spPr>
          <a:xfrm>
            <a:off x="6065515" y="3471607"/>
            <a:ext cx="1496293" cy="106091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salty</a:t>
            </a:r>
            <a:endParaRPr lang="ko-KR" altLang="en-US" dirty="0"/>
          </a:p>
        </p:txBody>
      </p:sp>
      <p:sp>
        <p:nvSpPr>
          <p:cNvPr id="10" name="육각형 9"/>
          <p:cNvSpPr/>
          <p:nvPr/>
        </p:nvSpPr>
        <p:spPr>
          <a:xfrm>
            <a:off x="6065515" y="4642787"/>
            <a:ext cx="1496293" cy="106091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sweet</a:t>
            </a:r>
            <a:endParaRPr lang="ko-KR" altLang="en-US" dirty="0"/>
          </a:p>
        </p:txBody>
      </p:sp>
      <p:sp>
        <p:nvSpPr>
          <p:cNvPr id="11" name="육각형 10"/>
          <p:cNvSpPr/>
          <p:nvPr/>
        </p:nvSpPr>
        <p:spPr>
          <a:xfrm>
            <a:off x="8977745" y="3423802"/>
            <a:ext cx="1540620" cy="1112611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healthy</a:t>
            </a:r>
            <a:endParaRPr lang="ko-KR" altLang="en-US" dirty="0"/>
          </a:p>
        </p:txBody>
      </p:sp>
      <p:sp>
        <p:nvSpPr>
          <p:cNvPr id="12" name="육각형 11"/>
          <p:cNvSpPr/>
          <p:nvPr/>
        </p:nvSpPr>
        <p:spPr>
          <a:xfrm>
            <a:off x="8977745" y="4616940"/>
            <a:ext cx="1540620" cy="1112611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bland</a:t>
            </a:r>
            <a:endParaRPr lang="ko-KR" altLang="en-US" dirty="0"/>
          </a:p>
        </p:txBody>
      </p:sp>
      <p:sp>
        <p:nvSpPr>
          <p:cNvPr id="13" name="육각형 12"/>
          <p:cNvSpPr/>
          <p:nvPr/>
        </p:nvSpPr>
        <p:spPr>
          <a:xfrm>
            <a:off x="7450972" y="5183248"/>
            <a:ext cx="1651458" cy="1103784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delicious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15887" y="704767"/>
            <a:ext cx="5408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/>
              <a:t>What do you think?</a:t>
            </a:r>
            <a:endParaRPr lang="ko-KR" altLang="en-US" sz="4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93" y="2804770"/>
            <a:ext cx="4065235" cy="35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961" y="1923444"/>
            <a:ext cx="1863982" cy="280342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9" y="1923444"/>
            <a:ext cx="2003473" cy="27981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56" y="4838007"/>
            <a:ext cx="3099608" cy="2023199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839585" y="1213658"/>
            <a:ext cx="3682539" cy="6234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comparative + adjective + than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6816436" y="1213658"/>
            <a:ext cx="3682539" cy="6234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as + adjective + as</a:t>
            </a:r>
            <a:endParaRPr lang="ko-KR" altLang="en-US" dirty="0"/>
          </a:p>
        </p:txBody>
      </p:sp>
      <p:sp>
        <p:nvSpPr>
          <p:cNvPr id="9" name="육각형 8"/>
          <p:cNvSpPr/>
          <p:nvPr/>
        </p:nvSpPr>
        <p:spPr>
          <a:xfrm>
            <a:off x="7866609" y="2664482"/>
            <a:ext cx="1632059" cy="1032084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historic</a:t>
            </a:r>
            <a:endParaRPr lang="ko-KR" altLang="en-US" dirty="0"/>
          </a:p>
        </p:txBody>
      </p:sp>
      <p:sp>
        <p:nvSpPr>
          <p:cNvPr id="10" name="육각형 9"/>
          <p:cNvSpPr/>
          <p:nvPr/>
        </p:nvSpPr>
        <p:spPr>
          <a:xfrm>
            <a:off x="7897089" y="3777093"/>
            <a:ext cx="1601580" cy="1060914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busy</a:t>
            </a:r>
            <a:endParaRPr lang="ko-KR" altLang="en-US" dirty="0"/>
          </a:p>
        </p:txBody>
      </p:sp>
      <p:sp>
        <p:nvSpPr>
          <p:cNvPr id="11" name="육각형 10"/>
          <p:cNvSpPr/>
          <p:nvPr/>
        </p:nvSpPr>
        <p:spPr>
          <a:xfrm>
            <a:off x="6481152" y="3206893"/>
            <a:ext cx="1496293" cy="106091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expensive</a:t>
            </a:r>
            <a:endParaRPr lang="ko-KR" altLang="en-US" sz="1400" b="1" dirty="0"/>
          </a:p>
        </p:txBody>
      </p:sp>
      <p:sp>
        <p:nvSpPr>
          <p:cNvPr id="12" name="육각형 11"/>
          <p:cNvSpPr/>
          <p:nvPr/>
        </p:nvSpPr>
        <p:spPr>
          <a:xfrm>
            <a:off x="6481152" y="4378073"/>
            <a:ext cx="1496293" cy="106091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energetic</a:t>
            </a:r>
            <a:endParaRPr lang="ko-KR" altLang="en-US" b="1" dirty="0"/>
          </a:p>
        </p:txBody>
      </p:sp>
      <p:sp>
        <p:nvSpPr>
          <p:cNvPr id="13" name="육각형 12"/>
          <p:cNvSpPr/>
          <p:nvPr/>
        </p:nvSpPr>
        <p:spPr>
          <a:xfrm>
            <a:off x="9393382" y="3159088"/>
            <a:ext cx="1540620" cy="1112611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beautiful</a:t>
            </a:r>
            <a:endParaRPr lang="ko-KR" altLang="en-US" sz="1600" b="1" dirty="0"/>
          </a:p>
        </p:txBody>
      </p:sp>
      <p:sp>
        <p:nvSpPr>
          <p:cNvPr id="14" name="육각형 13"/>
          <p:cNvSpPr/>
          <p:nvPr/>
        </p:nvSpPr>
        <p:spPr>
          <a:xfrm>
            <a:off x="9393382" y="4352226"/>
            <a:ext cx="1540620" cy="1112611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crowded</a:t>
            </a:r>
            <a:endParaRPr lang="ko-KR" altLang="en-US" b="1" dirty="0"/>
          </a:p>
        </p:txBody>
      </p:sp>
      <p:sp>
        <p:nvSpPr>
          <p:cNvPr id="15" name="육각형 14"/>
          <p:cNvSpPr/>
          <p:nvPr/>
        </p:nvSpPr>
        <p:spPr>
          <a:xfrm>
            <a:off x="7866609" y="4918534"/>
            <a:ext cx="1651458" cy="1103784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interesting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65913" y="401051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/>
              <a:t>And for these?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426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4256" y="455174"/>
            <a:ext cx="4857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Comparative Adjectives</a:t>
            </a:r>
            <a:endParaRPr lang="ko-KR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14898" y="944935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(used to compare 2 things)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9898" y="1540273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“The elephant is </a:t>
            </a:r>
            <a:r>
              <a:rPr lang="en-US" altLang="ko-KR" u="sng" dirty="0" smtClean="0">
                <a:solidFill>
                  <a:srgbClr val="0070C0"/>
                </a:solidFill>
              </a:rPr>
              <a:t>bigger than </a:t>
            </a:r>
            <a:r>
              <a:rPr lang="en-US" altLang="ko-KR" dirty="0" smtClean="0"/>
              <a:t>the rabbit”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15" y="297090"/>
            <a:ext cx="3250277" cy="2346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0466" y="2643444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One syllable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54242" y="2504944"/>
            <a:ext cx="3807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Two syllables ending in ‘y’</a:t>
            </a:r>
          </a:p>
          <a:p>
            <a:r>
              <a:rPr lang="en-US" altLang="ko-KR" sz="2000" dirty="0" smtClean="0"/>
              <a:t>- Change ‘y’ to ‘</a:t>
            </a:r>
            <a:r>
              <a:rPr lang="en-US" altLang="ko-KR" sz="2000" dirty="0" err="1" smtClean="0"/>
              <a:t>i</a:t>
            </a:r>
            <a:r>
              <a:rPr lang="en-US" altLang="ko-KR" sz="2000" dirty="0" smtClean="0"/>
              <a:t>’ and add </a:t>
            </a:r>
            <a:r>
              <a:rPr lang="en-US" altLang="ko-KR" sz="2000" dirty="0" err="1" smtClean="0"/>
              <a:t>er</a:t>
            </a:r>
            <a:endParaRPr lang="ko-KR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221676" y="2643444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Two or more syllables</a:t>
            </a:r>
            <a:endParaRPr lang="ko-KR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4132" y="4074897"/>
            <a:ext cx="10631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Big</a:t>
            </a:r>
            <a:r>
              <a:rPr lang="en-US" altLang="ko-KR" sz="1600" dirty="0" smtClean="0">
                <a:solidFill>
                  <a:srgbClr val="00B0F0"/>
                </a:solidFill>
              </a:rPr>
              <a:t>ger </a:t>
            </a:r>
            <a:endParaRPr lang="en-US" altLang="ko-KR" sz="1600" dirty="0" smtClean="0">
              <a:solidFill>
                <a:srgbClr val="00B0F0"/>
              </a:solidFill>
            </a:endParaRPr>
          </a:p>
          <a:p>
            <a:r>
              <a:rPr lang="en-US" altLang="ko-KR" sz="1600" dirty="0" smtClean="0"/>
              <a:t>Small</a:t>
            </a:r>
            <a:r>
              <a:rPr lang="en-US" altLang="ko-KR" sz="1600" dirty="0" smtClean="0">
                <a:solidFill>
                  <a:srgbClr val="00B0F0"/>
                </a:solidFill>
              </a:rPr>
              <a:t>er </a:t>
            </a:r>
          </a:p>
          <a:p>
            <a:r>
              <a:rPr lang="en-US" altLang="ko-KR" sz="1600" dirty="0" smtClean="0"/>
              <a:t>Nice</a:t>
            </a:r>
            <a:r>
              <a:rPr lang="en-US" altLang="ko-KR" sz="1600" dirty="0" smtClean="0">
                <a:solidFill>
                  <a:srgbClr val="00B0F0"/>
                </a:solidFill>
              </a:rPr>
              <a:t>r </a:t>
            </a:r>
            <a:endParaRPr lang="en-US" altLang="ko-KR" sz="1600" dirty="0" smtClean="0">
              <a:solidFill>
                <a:srgbClr val="00B0F0"/>
              </a:solidFill>
            </a:endParaRPr>
          </a:p>
          <a:p>
            <a:r>
              <a:rPr lang="en-US" altLang="ko-KR" sz="1600" dirty="0" smtClean="0"/>
              <a:t>Short</a:t>
            </a:r>
            <a:r>
              <a:rPr lang="en-US" altLang="ko-KR" sz="1600" dirty="0" smtClean="0">
                <a:solidFill>
                  <a:srgbClr val="00B0F0"/>
                </a:solidFill>
              </a:rPr>
              <a:t>er </a:t>
            </a:r>
          </a:p>
          <a:p>
            <a:r>
              <a:rPr lang="en-US" altLang="ko-KR" sz="1600" dirty="0" smtClean="0"/>
              <a:t>Strong</a:t>
            </a:r>
            <a:r>
              <a:rPr lang="en-US" altLang="ko-KR" sz="1600" dirty="0" smtClean="0">
                <a:solidFill>
                  <a:srgbClr val="00B0F0"/>
                </a:solidFill>
              </a:rPr>
              <a:t>er </a:t>
            </a:r>
            <a:endParaRPr lang="en-US" altLang="ko-KR" sz="1600" dirty="0" smtClean="0">
              <a:solidFill>
                <a:srgbClr val="00B0F0"/>
              </a:solidFill>
            </a:endParaRPr>
          </a:p>
          <a:p>
            <a:r>
              <a:rPr lang="en-US" altLang="ko-KR" sz="1600" dirty="0" smtClean="0"/>
              <a:t>Weak</a:t>
            </a:r>
            <a:r>
              <a:rPr lang="en-US" altLang="ko-KR" sz="1600" dirty="0" smtClean="0">
                <a:solidFill>
                  <a:srgbClr val="00B0F0"/>
                </a:solidFill>
              </a:rPr>
              <a:t>er </a:t>
            </a:r>
          </a:p>
          <a:p>
            <a:r>
              <a:rPr lang="en-US" altLang="ko-KR" sz="1600" dirty="0" smtClean="0"/>
              <a:t>Long</a:t>
            </a:r>
            <a:r>
              <a:rPr lang="en-US" altLang="ko-KR" sz="1600" dirty="0" smtClean="0">
                <a:solidFill>
                  <a:srgbClr val="00B0F0"/>
                </a:solidFill>
              </a:rPr>
              <a:t>er </a:t>
            </a:r>
            <a:endParaRPr lang="ko-KR" altLang="en-US" sz="16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5465" y="3920716"/>
            <a:ext cx="13324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Eas</a:t>
            </a:r>
            <a:r>
              <a:rPr lang="en-US" altLang="ko-KR" sz="2000" dirty="0" smtClean="0">
                <a:solidFill>
                  <a:srgbClr val="00B0F0"/>
                </a:solidFill>
              </a:rPr>
              <a:t>ier  </a:t>
            </a:r>
          </a:p>
          <a:p>
            <a:r>
              <a:rPr lang="en-US" altLang="ko-KR" sz="2000" dirty="0" smtClean="0"/>
              <a:t>Prett</a:t>
            </a:r>
            <a:r>
              <a:rPr lang="en-US" altLang="ko-KR" sz="2000" dirty="0" smtClean="0">
                <a:solidFill>
                  <a:srgbClr val="00B0F0"/>
                </a:solidFill>
              </a:rPr>
              <a:t>ier </a:t>
            </a:r>
            <a:endParaRPr lang="en-US" altLang="ko-KR" sz="2000" dirty="0" smtClean="0">
              <a:solidFill>
                <a:srgbClr val="00B0F0"/>
              </a:solidFill>
            </a:endParaRPr>
          </a:p>
          <a:p>
            <a:r>
              <a:rPr lang="en-US" altLang="ko-KR" sz="2000" dirty="0" smtClean="0"/>
              <a:t>Heav</a:t>
            </a:r>
            <a:r>
              <a:rPr lang="en-US" altLang="ko-KR" sz="2000" dirty="0" smtClean="0">
                <a:solidFill>
                  <a:srgbClr val="00B0F0"/>
                </a:solidFill>
              </a:rPr>
              <a:t>ier </a:t>
            </a:r>
          </a:p>
          <a:p>
            <a:r>
              <a:rPr lang="en-US" altLang="ko-KR" sz="2000" dirty="0" smtClean="0"/>
              <a:t>Happ</a:t>
            </a:r>
            <a:r>
              <a:rPr lang="en-US" altLang="ko-KR" sz="2000" dirty="0" smtClean="0">
                <a:solidFill>
                  <a:srgbClr val="00B0F0"/>
                </a:solidFill>
              </a:rPr>
              <a:t>ier </a:t>
            </a:r>
          </a:p>
          <a:p>
            <a:r>
              <a:rPr lang="en-US" altLang="ko-KR" sz="2000" dirty="0" smtClean="0"/>
              <a:t>Friendl</a:t>
            </a:r>
            <a:r>
              <a:rPr lang="en-US" altLang="ko-KR" sz="2000" dirty="0" smtClean="0">
                <a:solidFill>
                  <a:srgbClr val="00B0F0"/>
                </a:solidFill>
              </a:rPr>
              <a:t>ier</a:t>
            </a:r>
          </a:p>
          <a:p>
            <a:r>
              <a:rPr lang="en-US" altLang="ko-KR" sz="2000" dirty="0"/>
              <a:t>Bus</a:t>
            </a:r>
            <a:r>
              <a:rPr lang="en-US" altLang="ko-KR" sz="2000" dirty="0">
                <a:solidFill>
                  <a:srgbClr val="00B0F0"/>
                </a:solidFill>
              </a:rPr>
              <a:t>ier</a:t>
            </a:r>
            <a:endParaRPr lang="ko-KR" altLang="en-US" sz="20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21557" y="3916697"/>
            <a:ext cx="15905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beautiful </a:t>
            </a:r>
            <a:endParaRPr lang="en-US" altLang="ko-KR" sz="1600" dirty="0" smtClean="0">
              <a:solidFill>
                <a:srgbClr val="00B0F0"/>
              </a:solidFill>
            </a:endParaRPr>
          </a:p>
          <a:p>
            <a:r>
              <a:rPr lang="en-US" altLang="ko-KR" sz="1600" dirty="0" smtClean="0"/>
              <a:t>dangerous </a:t>
            </a:r>
            <a:endParaRPr lang="en-US" altLang="ko-KR" sz="1600" dirty="0" smtClean="0">
              <a:solidFill>
                <a:srgbClr val="00B0F0"/>
              </a:solidFill>
            </a:endParaRPr>
          </a:p>
          <a:p>
            <a:r>
              <a:rPr lang="en-US" altLang="ko-KR" sz="1600" dirty="0" smtClean="0"/>
              <a:t>intelligent </a:t>
            </a:r>
            <a:endParaRPr lang="en-US" altLang="ko-KR" sz="1600" dirty="0" smtClean="0">
              <a:solidFill>
                <a:srgbClr val="00B0F0"/>
              </a:solidFill>
            </a:endParaRPr>
          </a:p>
          <a:p>
            <a:r>
              <a:rPr lang="en-US" altLang="ko-KR" sz="1600" dirty="0" smtClean="0"/>
              <a:t>understanding</a:t>
            </a:r>
            <a:endParaRPr lang="en-US" altLang="ko-KR" sz="1600" dirty="0" smtClean="0">
              <a:solidFill>
                <a:srgbClr val="00B0F0"/>
              </a:solidFill>
            </a:endParaRPr>
          </a:p>
          <a:p>
            <a:r>
              <a:rPr lang="en-US" altLang="ko-KR" sz="1600" dirty="0" smtClean="0"/>
              <a:t>complex</a:t>
            </a:r>
            <a:endParaRPr lang="en-US" altLang="ko-KR" sz="1600" dirty="0" smtClean="0">
              <a:solidFill>
                <a:srgbClr val="00B0F0"/>
              </a:solidFill>
            </a:endParaRPr>
          </a:p>
          <a:p>
            <a:r>
              <a:rPr lang="en-US" altLang="ko-KR" sz="1600" dirty="0" smtClean="0"/>
              <a:t>interesting </a:t>
            </a:r>
          </a:p>
          <a:p>
            <a:r>
              <a:rPr lang="en-US" altLang="ko-KR" sz="1600" dirty="0" smtClean="0"/>
              <a:t>difficult</a:t>
            </a:r>
            <a:endParaRPr lang="en-US" altLang="ko-KR" sz="1600" dirty="0" smtClean="0">
              <a:solidFill>
                <a:srgbClr val="00B0F0"/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8007944" y="2252749"/>
            <a:ext cx="0" cy="4176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302941" y="2252749"/>
            <a:ext cx="0" cy="4176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556953" y="3212830"/>
            <a:ext cx="112182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76796" y="33205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Form: </a:t>
            </a:r>
            <a:r>
              <a:rPr lang="en-US" altLang="ko-KR" u="sng" dirty="0">
                <a:solidFill>
                  <a:srgbClr val="00B0F0"/>
                </a:solidFill>
              </a:rPr>
              <a:t>+</a:t>
            </a:r>
            <a:r>
              <a:rPr lang="en-US" altLang="ko-KR" u="sng" dirty="0" err="1">
                <a:solidFill>
                  <a:srgbClr val="00B0F0"/>
                </a:solidFill>
              </a:rPr>
              <a:t>er</a:t>
            </a:r>
            <a:r>
              <a:rPr lang="en-US" altLang="ko-KR" u="sng" dirty="0">
                <a:solidFill>
                  <a:srgbClr val="00B0F0"/>
                </a:solidFill>
              </a:rPr>
              <a:t> </a:t>
            </a:r>
            <a:r>
              <a:rPr lang="en-US" altLang="ko-KR" u="sng" dirty="0" smtClean="0">
                <a:solidFill>
                  <a:srgbClr val="00B0F0"/>
                </a:solidFill>
              </a:rPr>
              <a:t>than</a:t>
            </a:r>
            <a:endParaRPr lang="en-US" altLang="ko-KR" u="sng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5465" y="333600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Form: </a:t>
            </a:r>
            <a:r>
              <a:rPr lang="en-US" altLang="ko-KR" u="sng" dirty="0">
                <a:solidFill>
                  <a:srgbClr val="00B0F0"/>
                </a:solidFill>
              </a:rPr>
              <a:t>+</a:t>
            </a:r>
            <a:r>
              <a:rPr lang="en-US" altLang="ko-KR" u="sng" dirty="0" err="1">
                <a:solidFill>
                  <a:srgbClr val="00B0F0"/>
                </a:solidFill>
              </a:rPr>
              <a:t>ier</a:t>
            </a:r>
            <a:r>
              <a:rPr lang="en-US" altLang="ko-KR" u="sng" dirty="0">
                <a:solidFill>
                  <a:srgbClr val="00B0F0"/>
                </a:solidFill>
              </a:rPr>
              <a:t> </a:t>
            </a:r>
            <a:r>
              <a:rPr lang="en-US" altLang="ko-KR" u="sng" dirty="0" smtClean="0">
                <a:solidFill>
                  <a:srgbClr val="00B0F0"/>
                </a:solidFill>
              </a:rPr>
              <a:t>than</a:t>
            </a:r>
            <a:endParaRPr lang="en-US" altLang="ko-KR" u="sng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2109" y="3321853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Form: </a:t>
            </a:r>
            <a:r>
              <a:rPr lang="en-US" altLang="ko-KR" u="sng">
                <a:solidFill>
                  <a:srgbClr val="00B0F0"/>
                </a:solidFill>
              </a:rPr>
              <a:t>More… than</a:t>
            </a:r>
            <a:endParaRPr lang="en-US" altLang="ko-KR" u="sng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732" y="4051619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Mine is</a:t>
            </a:r>
            <a:endParaRPr lang="ko-KR" alt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959511" y="4059932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t</a:t>
            </a:r>
            <a:r>
              <a:rPr lang="en-US" altLang="ko-KR" sz="1600" dirty="0" smtClean="0"/>
              <a:t>han yours.</a:t>
            </a:r>
            <a:endParaRPr lang="ko-KR" altLang="en-US" sz="1600" dirty="0"/>
          </a:p>
        </p:txBody>
      </p:sp>
      <p:cxnSp>
        <p:nvCxnSpPr>
          <p:cNvPr id="21" name="직선 연결선 20"/>
          <p:cNvCxnSpPr/>
          <p:nvPr/>
        </p:nvCxnSpPr>
        <p:spPr>
          <a:xfrm>
            <a:off x="1024388" y="4059932"/>
            <a:ext cx="0" cy="1931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1993539" y="4059932"/>
            <a:ext cx="0" cy="1931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127615" y="4059932"/>
            <a:ext cx="0" cy="1959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89517" y="4432076"/>
            <a:ext cx="9348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1993539" y="4432076"/>
            <a:ext cx="11340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55418" y="395847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Mine is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19588" y="3920716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B0F0"/>
                </a:solidFill>
              </a:rPr>
              <a:t>t</a:t>
            </a:r>
            <a:r>
              <a:rPr lang="en-US" altLang="ko-KR" dirty="0" smtClean="0">
                <a:solidFill>
                  <a:srgbClr val="00B0F0"/>
                </a:solidFill>
              </a:rPr>
              <a:t>han</a:t>
            </a:r>
            <a:r>
              <a:rPr lang="en-US" altLang="ko-KR" dirty="0" smtClean="0"/>
              <a:t> yours.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678916" y="5490376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I’m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26058" y="5477727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B0F0"/>
                </a:solidFill>
              </a:rPr>
              <a:t>t</a:t>
            </a:r>
            <a:r>
              <a:rPr lang="en-US" altLang="ko-KR" dirty="0" smtClean="0">
                <a:solidFill>
                  <a:srgbClr val="00B0F0"/>
                </a:solidFill>
              </a:rPr>
              <a:t>han</a:t>
            </a:r>
            <a:r>
              <a:rPr lang="en-US" altLang="ko-KR" dirty="0" smtClean="0"/>
              <a:t> you.</a:t>
            </a:r>
            <a:endParaRPr lang="ko-KR" altLang="en-US" dirty="0"/>
          </a:p>
        </p:txBody>
      </p:sp>
      <p:cxnSp>
        <p:nvCxnSpPr>
          <p:cNvPr id="32" name="직선 연결선 31"/>
          <p:cNvCxnSpPr/>
          <p:nvPr/>
        </p:nvCxnSpPr>
        <p:spPr>
          <a:xfrm>
            <a:off x="3551389" y="4327804"/>
            <a:ext cx="11340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4705975" y="3917771"/>
            <a:ext cx="0" cy="1986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6119588" y="4265355"/>
            <a:ext cx="12812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6119588" y="3917771"/>
            <a:ext cx="0" cy="1973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7419013" y="3917771"/>
            <a:ext cx="0" cy="19662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3551389" y="5890779"/>
            <a:ext cx="38676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3551389" y="3917771"/>
            <a:ext cx="38676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3551389" y="3917771"/>
            <a:ext cx="0" cy="1973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89517" y="4059932"/>
            <a:ext cx="30380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89517" y="4059932"/>
            <a:ext cx="0" cy="1931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89517" y="5991277"/>
            <a:ext cx="30380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107206" y="3926801"/>
            <a:ext cx="1398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Mine is </a:t>
            </a:r>
            <a:r>
              <a:rPr lang="en-US" altLang="ko-KR" sz="1600" dirty="0" smtClean="0">
                <a:solidFill>
                  <a:srgbClr val="00B0F0"/>
                </a:solidFill>
              </a:rPr>
              <a:t>more</a:t>
            </a:r>
            <a:endParaRPr lang="ko-KR" altLang="en-US" sz="1600" dirty="0">
              <a:solidFill>
                <a:srgbClr val="00B0F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917678" y="3920102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00B0F0"/>
                </a:solidFill>
              </a:rPr>
              <a:t>t</a:t>
            </a:r>
            <a:r>
              <a:rPr lang="en-US" altLang="ko-KR" sz="1600" dirty="0" smtClean="0">
                <a:solidFill>
                  <a:srgbClr val="00B0F0"/>
                </a:solidFill>
              </a:rPr>
              <a:t>han</a:t>
            </a:r>
            <a:r>
              <a:rPr lang="en-US" altLang="ko-KR" sz="1600" dirty="0" smtClean="0"/>
              <a:t> yours.</a:t>
            </a:r>
            <a:endParaRPr lang="ko-KR" altLang="en-US" sz="1600" dirty="0"/>
          </a:p>
        </p:txBody>
      </p:sp>
      <p:cxnSp>
        <p:nvCxnSpPr>
          <p:cNvPr id="55" name="직선 연결선 54"/>
          <p:cNvCxnSpPr/>
          <p:nvPr/>
        </p:nvCxnSpPr>
        <p:spPr>
          <a:xfrm>
            <a:off x="8113607" y="3864232"/>
            <a:ext cx="0" cy="19662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9438571" y="3866476"/>
            <a:ext cx="0" cy="19662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10926550" y="3880858"/>
            <a:ext cx="0" cy="19662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12023830" y="3880858"/>
            <a:ext cx="0" cy="19662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8113607" y="3872545"/>
            <a:ext cx="39065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>
            <a:off x="8107206" y="5837560"/>
            <a:ext cx="39065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7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7228" y="423949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Double the consonant</a:t>
            </a:r>
            <a:endParaRPr lang="ko-KR" altLang="en-US" sz="28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379913" y="1512916"/>
            <a:ext cx="2818014" cy="9809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The adjective is </a:t>
            </a:r>
            <a:r>
              <a:rPr lang="en-US" altLang="ko-KR" dirty="0" smtClean="0">
                <a:solidFill>
                  <a:srgbClr val="C00000"/>
                </a:solidFill>
              </a:rPr>
              <a:t>one syllable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124007" y="1512916"/>
            <a:ext cx="3059084" cy="9809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t</a:t>
            </a:r>
            <a:r>
              <a:rPr lang="en-US" altLang="ko-KR" dirty="0" smtClean="0"/>
              <a:t>he last two letters are a </a:t>
            </a:r>
            <a:r>
              <a:rPr lang="en-US" altLang="ko-KR" dirty="0" smtClean="0">
                <a:solidFill>
                  <a:srgbClr val="C00000"/>
                </a:solidFill>
              </a:rPr>
              <a:t>vowel</a:t>
            </a:r>
            <a:r>
              <a:rPr lang="en-US" altLang="ko-KR" dirty="0" smtClean="0"/>
              <a:t> + </a:t>
            </a:r>
            <a:r>
              <a:rPr lang="en-US" altLang="ko-KR" dirty="0" smtClean="0">
                <a:solidFill>
                  <a:srgbClr val="C00000"/>
                </a:solidFill>
              </a:rPr>
              <a:t>consonant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7" name="덧셈 기호 6"/>
          <p:cNvSpPr/>
          <p:nvPr/>
        </p:nvSpPr>
        <p:spPr>
          <a:xfrm>
            <a:off x="5371070" y="1596043"/>
            <a:ext cx="897775" cy="897775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48352" y="2987841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o</a:t>
            </a:r>
            <a:r>
              <a:rPr lang="en-US" altLang="ko-KR" sz="2000" dirty="0" smtClean="0"/>
              <a:t>ne syllable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22846" y="2987841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v</a:t>
            </a:r>
            <a:r>
              <a:rPr lang="en-US" altLang="ko-KR" sz="2000" dirty="0" smtClean="0"/>
              <a:t>owel + consonant</a:t>
            </a:r>
            <a:endParaRPr lang="ko-KR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246226" y="2987841"/>
            <a:ext cx="241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double consonant</a:t>
            </a:r>
            <a:endParaRPr lang="ko-KR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96924" y="3624349"/>
            <a:ext cx="6639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hot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Big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soft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1594" y="3624349"/>
            <a:ext cx="86754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o</a:t>
            </a:r>
            <a:r>
              <a:rPr lang="en-US" altLang="ko-KR" sz="2000" dirty="0" smtClean="0"/>
              <a:t> + t</a:t>
            </a:r>
          </a:p>
          <a:p>
            <a:r>
              <a:rPr lang="en-US" altLang="ko-KR" sz="2000" dirty="0" smtClean="0"/>
              <a:t> </a:t>
            </a:r>
          </a:p>
          <a:p>
            <a:r>
              <a:rPr lang="en-US" altLang="ko-KR" sz="2000" dirty="0" err="1"/>
              <a:t>i</a:t>
            </a:r>
            <a:r>
              <a:rPr lang="en-US" altLang="ko-KR" sz="2000" dirty="0" smtClean="0"/>
              <a:t> + g </a:t>
            </a:r>
          </a:p>
          <a:p>
            <a:endParaRPr lang="en-US" altLang="ko-KR" sz="2000" dirty="0" smtClean="0"/>
          </a:p>
          <a:p>
            <a:r>
              <a:rPr lang="en-US" altLang="ko-KR" sz="2000" dirty="0"/>
              <a:t>f</a:t>
            </a:r>
            <a:r>
              <a:rPr lang="en-US" altLang="ko-KR" sz="2000" dirty="0" smtClean="0"/>
              <a:t> + t </a:t>
            </a:r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661285" y="3624349"/>
            <a:ext cx="16450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h</a:t>
            </a:r>
            <a:r>
              <a:rPr lang="en-US" altLang="ko-KR" sz="2000" dirty="0" smtClean="0"/>
              <a:t>otter (</a:t>
            </a:r>
            <a:r>
              <a:rPr lang="en-US" altLang="ko-KR" sz="2000" dirty="0" smtClean="0">
                <a:solidFill>
                  <a:srgbClr val="C00000"/>
                </a:solidFill>
              </a:rPr>
              <a:t>yes</a:t>
            </a:r>
            <a:r>
              <a:rPr lang="en-US" altLang="ko-KR" sz="2000" dirty="0" smtClean="0"/>
              <a:t>)</a:t>
            </a:r>
          </a:p>
          <a:p>
            <a:endParaRPr lang="en-US" altLang="ko-KR" sz="2000" dirty="0"/>
          </a:p>
          <a:p>
            <a:r>
              <a:rPr lang="en-US" altLang="ko-KR" sz="2000" dirty="0" smtClean="0"/>
              <a:t>bigger (</a:t>
            </a:r>
            <a:r>
              <a:rPr lang="en-US" altLang="ko-KR" sz="2000" dirty="0" smtClean="0">
                <a:solidFill>
                  <a:srgbClr val="C00000"/>
                </a:solidFill>
              </a:rPr>
              <a:t>yes</a:t>
            </a:r>
            <a:r>
              <a:rPr lang="en-US" altLang="ko-KR" sz="2000" dirty="0" smtClean="0"/>
              <a:t>)</a:t>
            </a:r>
          </a:p>
          <a:p>
            <a:endParaRPr lang="en-US" altLang="ko-KR" sz="2000" dirty="0"/>
          </a:p>
          <a:p>
            <a:r>
              <a:rPr lang="en-US" altLang="ko-KR" sz="2000" dirty="0" smtClean="0"/>
              <a:t>softer (</a:t>
            </a:r>
            <a:r>
              <a:rPr lang="en-US" altLang="ko-KR" sz="2000" dirty="0" smtClean="0">
                <a:solidFill>
                  <a:srgbClr val="C00000"/>
                </a:solidFill>
              </a:rPr>
              <a:t>no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85785" y="5612881"/>
            <a:ext cx="7141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But, if the consonant is </a:t>
            </a:r>
            <a:r>
              <a:rPr lang="en-US" altLang="ko-KR" sz="2000" dirty="0" smtClean="0">
                <a:solidFill>
                  <a:srgbClr val="00B0F0"/>
                </a:solidFill>
              </a:rPr>
              <a:t>w</a:t>
            </a:r>
            <a:r>
              <a:rPr lang="en-US" altLang="ko-KR" sz="2000" dirty="0" smtClean="0"/>
              <a:t>, we </a:t>
            </a:r>
            <a:r>
              <a:rPr lang="en-US" altLang="ko-KR" sz="2000" dirty="0" smtClean="0">
                <a:solidFill>
                  <a:srgbClr val="00B0F0"/>
                </a:solidFill>
              </a:rPr>
              <a:t>don’t</a:t>
            </a:r>
            <a:r>
              <a:rPr lang="en-US" altLang="ko-KR" sz="2000" dirty="0" smtClean="0"/>
              <a:t> double the consonant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97927" y="6055567"/>
            <a:ext cx="4379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slo</a:t>
            </a:r>
            <a:r>
              <a:rPr lang="en-US" altLang="ko-KR" sz="2000" dirty="0" smtClean="0">
                <a:solidFill>
                  <a:srgbClr val="00B0F0"/>
                </a:solidFill>
              </a:rPr>
              <a:t>w</a:t>
            </a:r>
            <a:r>
              <a:rPr lang="en-US" altLang="ko-KR" sz="2000" dirty="0" smtClean="0"/>
              <a:t> – slo</a:t>
            </a:r>
            <a:r>
              <a:rPr lang="en-US" altLang="ko-KR" sz="2000" dirty="0" smtClean="0">
                <a:solidFill>
                  <a:srgbClr val="00B0F0"/>
                </a:solidFill>
              </a:rPr>
              <a:t>w</a:t>
            </a:r>
            <a:r>
              <a:rPr lang="en-US" altLang="ko-KR" sz="2000" dirty="0" smtClean="0"/>
              <a:t>er            ne</a:t>
            </a:r>
            <a:r>
              <a:rPr lang="en-US" altLang="ko-KR" sz="2000" dirty="0" smtClean="0">
                <a:solidFill>
                  <a:srgbClr val="00B0F0"/>
                </a:solidFill>
              </a:rPr>
              <a:t>w</a:t>
            </a:r>
            <a:r>
              <a:rPr lang="en-US" altLang="ko-KR" sz="2000" dirty="0" smtClean="0"/>
              <a:t> - ne</a:t>
            </a:r>
            <a:r>
              <a:rPr lang="en-US" altLang="ko-KR" sz="2000" dirty="0" smtClean="0">
                <a:solidFill>
                  <a:srgbClr val="00B0F0"/>
                </a:solidFill>
              </a:rPr>
              <a:t>w</a:t>
            </a:r>
            <a:r>
              <a:rPr lang="en-US" altLang="ko-KR" sz="2000" dirty="0" smtClean="0"/>
              <a:t>er</a:t>
            </a:r>
            <a:endParaRPr lang="ko-KR" altLang="en-US" sz="2000" dirty="0"/>
          </a:p>
        </p:txBody>
      </p:sp>
      <p:sp>
        <p:nvSpPr>
          <p:cNvPr id="16" name="순서도: 연결자 15"/>
          <p:cNvSpPr/>
          <p:nvPr/>
        </p:nvSpPr>
        <p:spPr>
          <a:xfrm>
            <a:off x="5998922" y="3654853"/>
            <a:ext cx="269923" cy="269923"/>
          </a:xfrm>
          <a:prstGeom prst="flowChartConnector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순서도: 연결자 16"/>
          <p:cNvSpPr/>
          <p:nvPr/>
        </p:nvSpPr>
        <p:spPr>
          <a:xfrm>
            <a:off x="5998922" y="4315758"/>
            <a:ext cx="269923" cy="269923"/>
          </a:xfrm>
          <a:prstGeom prst="flowChartConnector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곱셈 기호 17"/>
          <p:cNvSpPr/>
          <p:nvPr/>
        </p:nvSpPr>
        <p:spPr>
          <a:xfrm>
            <a:off x="5937609" y="4850545"/>
            <a:ext cx="392547" cy="381118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순서도: 처리 18"/>
          <p:cNvSpPr/>
          <p:nvPr/>
        </p:nvSpPr>
        <p:spPr>
          <a:xfrm>
            <a:off x="1306286" y="2836507"/>
            <a:ext cx="9563877" cy="2556588"/>
          </a:xfrm>
          <a:prstGeom prst="flowChartProcess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/>
          <p:nvPr/>
        </p:nvCxnSpPr>
        <p:spPr>
          <a:xfrm>
            <a:off x="1287624" y="3481257"/>
            <a:ext cx="959187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1287624" y="4097077"/>
            <a:ext cx="959187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1287624" y="4759550"/>
            <a:ext cx="959187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666931" y="2836507"/>
            <a:ext cx="0" cy="2556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7753740" y="2836507"/>
            <a:ext cx="0" cy="2556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2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44" y="1776364"/>
            <a:ext cx="5963482" cy="317226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827221" y="4430683"/>
            <a:ext cx="2294313" cy="459760"/>
          </a:xfrm>
          <a:prstGeom prst="rect">
            <a:avLst/>
          </a:prstGeom>
          <a:solidFill>
            <a:srgbClr val="D9A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91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22" y="1795234"/>
            <a:ext cx="5410955" cy="326753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419898" y="4513812"/>
            <a:ext cx="3017520" cy="490765"/>
          </a:xfrm>
          <a:prstGeom prst="rect">
            <a:avLst/>
          </a:prstGeom>
          <a:solidFill>
            <a:srgbClr val="D9A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80" y="1171260"/>
            <a:ext cx="5658640" cy="4515480"/>
          </a:xfrm>
          <a:prstGeom prst="rect">
            <a:avLst/>
          </a:prstGeom>
        </p:spPr>
      </p:pic>
      <p:sp>
        <p:nvSpPr>
          <p:cNvPr id="6" name="자유형 5"/>
          <p:cNvSpPr/>
          <p:nvPr/>
        </p:nvSpPr>
        <p:spPr>
          <a:xfrm>
            <a:off x="6096000" y="4430683"/>
            <a:ext cx="1654232" cy="972589"/>
          </a:xfrm>
          <a:custGeom>
            <a:avLst/>
            <a:gdLst>
              <a:gd name="connsiteX0" fmla="*/ 24938 w 1654232"/>
              <a:gd name="connsiteY0" fmla="*/ 0 h 972589"/>
              <a:gd name="connsiteX1" fmla="*/ 1072341 w 1654232"/>
              <a:gd name="connsiteY1" fmla="*/ 58189 h 972589"/>
              <a:gd name="connsiteX2" fmla="*/ 1030778 w 1654232"/>
              <a:gd name="connsiteY2" fmla="*/ 440574 h 972589"/>
              <a:gd name="connsiteX3" fmla="*/ 1629294 w 1654232"/>
              <a:gd name="connsiteY3" fmla="*/ 490450 h 972589"/>
              <a:gd name="connsiteX4" fmla="*/ 1654232 w 1654232"/>
              <a:gd name="connsiteY4" fmla="*/ 972589 h 972589"/>
              <a:gd name="connsiteX5" fmla="*/ 0 w 1654232"/>
              <a:gd name="connsiteY5" fmla="*/ 972589 h 972589"/>
              <a:gd name="connsiteX6" fmla="*/ 24938 w 1654232"/>
              <a:gd name="connsiteY6" fmla="*/ 0 h 97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232" h="972589">
                <a:moveTo>
                  <a:pt x="24938" y="0"/>
                </a:moveTo>
                <a:lnTo>
                  <a:pt x="1072341" y="58189"/>
                </a:lnTo>
                <a:lnTo>
                  <a:pt x="1030778" y="440574"/>
                </a:lnTo>
                <a:lnTo>
                  <a:pt x="1629294" y="490450"/>
                </a:lnTo>
                <a:lnTo>
                  <a:pt x="1654232" y="972589"/>
                </a:lnTo>
                <a:lnTo>
                  <a:pt x="0" y="972589"/>
                </a:lnTo>
                <a:lnTo>
                  <a:pt x="24938" y="0"/>
                </a:lnTo>
                <a:close/>
              </a:path>
            </a:pathLst>
          </a:custGeom>
          <a:solidFill>
            <a:srgbClr val="D9A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00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3520" y="250590"/>
            <a:ext cx="2260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/>
              <a:t>Irregular</a:t>
            </a:r>
            <a:endParaRPr lang="ko-KR" altLang="en-US" sz="4000" dirty="0"/>
          </a:p>
        </p:txBody>
      </p:sp>
      <p:sp>
        <p:nvSpPr>
          <p:cNvPr id="4" name="오각형 3"/>
          <p:cNvSpPr/>
          <p:nvPr/>
        </p:nvSpPr>
        <p:spPr>
          <a:xfrm>
            <a:off x="3206497" y="1232142"/>
            <a:ext cx="2782610" cy="6004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good</a:t>
            </a:r>
            <a:endParaRPr lang="ko-KR" altLang="en-US" sz="2800" dirty="0"/>
          </a:p>
        </p:txBody>
      </p:sp>
      <p:sp>
        <p:nvSpPr>
          <p:cNvPr id="5" name="오각형 4"/>
          <p:cNvSpPr/>
          <p:nvPr/>
        </p:nvSpPr>
        <p:spPr>
          <a:xfrm>
            <a:off x="7071361" y="1232142"/>
            <a:ext cx="2782610" cy="6004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</a:rPr>
              <a:t>better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오각형 5"/>
          <p:cNvSpPr/>
          <p:nvPr/>
        </p:nvSpPr>
        <p:spPr>
          <a:xfrm>
            <a:off x="3206497" y="2106966"/>
            <a:ext cx="2782610" cy="6004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bad</a:t>
            </a:r>
            <a:endParaRPr lang="ko-KR" altLang="en-US" sz="2800" dirty="0"/>
          </a:p>
        </p:txBody>
      </p:sp>
      <p:sp>
        <p:nvSpPr>
          <p:cNvPr id="7" name="오각형 6"/>
          <p:cNvSpPr/>
          <p:nvPr/>
        </p:nvSpPr>
        <p:spPr>
          <a:xfrm>
            <a:off x="7071362" y="2106966"/>
            <a:ext cx="2782610" cy="6004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</a:rPr>
              <a:t>worse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오각형 7"/>
          <p:cNvSpPr/>
          <p:nvPr/>
        </p:nvSpPr>
        <p:spPr>
          <a:xfrm>
            <a:off x="3206497" y="2981790"/>
            <a:ext cx="2782610" cy="6004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much</a:t>
            </a:r>
            <a:endParaRPr lang="ko-KR" altLang="en-US" sz="2800" dirty="0"/>
          </a:p>
        </p:txBody>
      </p:sp>
      <p:sp>
        <p:nvSpPr>
          <p:cNvPr id="9" name="오각형 8"/>
          <p:cNvSpPr/>
          <p:nvPr/>
        </p:nvSpPr>
        <p:spPr>
          <a:xfrm>
            <a:off x="7071361" y="2981790"/>
            <a:ext cx="2782610" cy="6004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</a:rPr>
              <a:t>more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오각형 9"/>
          <p:cNvSpPr/>
          <p:nvPr/>
        </p:nvSpPr>
        <p:spPr>
          <a:xfrm>
            <a:off x="3206497" y="3856614"/>
            <a:ext cx="2782610" cy="6004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many</a:t>
            </a:r>
            <a:endParaRPr lang="ko-KR" altLang="en-US" sz="2800" dirty="0"/>
          </a:p>
        </p:txBody>
      </p:sp>
      <p:sp>
        <p:nvSpPr>
          <p:cNvPr id="11" name="오각형 10"/>
          <p:cNvSpPr/>
          <p:nvPr/>
        </p:nvSpPr>
        <p:spPr>
          <a:xfrm>
            <a:off x="7071361" y="3856614"/>
            <a:ext cx="2782610" cy="6004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</a:rPr>
              <a:t>more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오각형 11"/>
          <p:cNvSpPr/>
          <p:nvPr/>
        </p:nvSpPr>
        <p:spPr>
          <a:xfrm>
            <a:off x="3206497" y="4731438"/>
            <a:ext cx="2782610" cy="6004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far</a:t>
            </a:r>
            <a:endParaRPr lang="ko-KR" altLang="en-US" sz="2800" dirty="0"/>
          </a:p>
        </p:txBody>
      </p:sp>
      <p:sp>
        <p:nvSpPr>
          <p:cNvPr id="13" name="오각형 12"/>
          <p:cNvSpPr/>
          <p:nvPr/>
        </p:nvSpPr>
        <p:spPr>
          <a:xfrm>
            <a:off x="7071361" y="4731438"/>
            <a:ext cx="2782610" cy="6004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</a:rPr>
              <a:t>farther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오각형 13"/>
          <p:cNvSpPr/>
          <p:nvPr/>
        </p:nvSpPr>
        <p:spPr>
          <a:xfrm>
            <a:off x="3206497" y="5606262"/>
            <a:ext cx="2782610" cy="6004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little</a:t>
            </a:r>
            <a:endParaRPr lang="ko-KR" altLang="en-US" sz="2800" dirty="0"/>
          </a:p>
        </p:txBody>
      </p:sp>
      <p:sp>
        <p:nvSpPr>
          <p:cNvPr id="15" name="오각형 14"/>
          <p:cNvSpPr/>
          <p:nvPr/>
        </p:nvSpPr>
        <p:spPr>
          <a:xfrm>
            <a:off x="7071361" y="5606262"/>
            <a:ext cx="2782610" cy="6004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</a:rPr>
              <a:t>less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4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2901" y="1273956"/>
            <a:ext cx="8648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Comparative adjectives can express </a:t>
            </a:r>
            <a:r>
              <a:rPr lang="en-US" altLang="ko-KR" sz="3200" dirty="0" smtClean="0">
                <a:solidFill>
                  <a:srgbClr val="00B0F0"/>
                </a:solidFill>
              </a:rPr>
              <a:t>equality</a:t>
            </a:r>
            <a:r>
              <a:rPr lang="en-US" altLang="ko-KR" sz="32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3779" y="2069050"/>
            <a:ext cx="51235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Form:</a:t>
            </a:r>
          </a:p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70C0"/>
                </a:solidFill>
              </a:rPr>
              <a:t>as + adjective/adverb + 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7498" y="4024250"/>
            <a:ext cx="7047122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Examples</a:t>
            </a:r>
          </a:p>
          <a:p>
            <a:endParaRPr lang="en-US" altLang="ko-KR" sz="1400" dirty="0" smtClean="0"/>
          </a:p>
          <a:p>
            <a:pPr marL="342900" indent="-342900">
              <a:buAutoNum type="arabicPeriod"/>
            </a:pPr>
            <a:r>
              <a:rPr lang="en-US" altLang="ko-KR" sz="3200" dirty="0" smtClean="0"/>
              <a:t> My book is as interesting as yours.</a:t>
            </a:r>
          </a:p>
          <a:p>
            <a:pPr marL="342900" indent="-342900">
              <a:buAutoNum type="arabicPeriod"/>
            </a:pPr>
            <a:r>
              <a:rPr lang="en-US" altLang="ko-KR" sz="3200" dirty="0" smtClean="0"/>
              <a:t> His car runs as fast as a race car.</a:t>
            </a:r>
          </a:p>
          <a:p>
            <a:pPr marL="342900" indent="-342900">
              <a:buAutoNum type="arabicPeriod"/>
            </a:pPr>
            <a:r>
              <a:rPr lang="en-US" altLang="ko-KR" sz="3200" dirty="0" smtClean="0"/>
              <a:t> Their house is as big as that one.</a:t>
            </a:r>
            <a:endParaRPr lang="ko-KR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327861" y="424278"/>
            <a:ext cx="5835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/>
              <a:t>Comparative   as … as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2552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구름 24"/>
          <p:cNvSpPr/>
          <p:nvPr/>
        </p:nvSpPr>
        <p:spPr>
          <a:xfrm>
            <a:off x="10548572" y="5744936"/>
            <a:ext cx="1497045" cy="73945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etc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7268" y="382096"/>
            <a:ext cx="1062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Use the adjectives to make at least two comparisons</a:t>
            </a:r>
            <a:endParaRPr lang="ko-KR" altLang="en-US" sz="3200" dirty="0"/>
          </a:p>
        </p:txBody>
      </p:sp>
      <p:sp>
        <p:nvSpPr>
          <p:cNvPr id="5" name="구름 4"/>
          <p:cNvSpPr/>
          <p:nvPr/>
        </p:nvSpPr>
        <p:spPr>
          <a:xfrm>
            <a:off x="1110343" y="1483567"/>
            <a:ext cx="760273" cy="69979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</a:t>
            </a:r>
            <a:endParaRPr lang="ko-KR" altLang="en-US" dirty="0"/>
          </a:p>
        </p:txBody>
      </p:sp>
      <p:sp>
        <p:nvSpPr>
          <p:cNvPr id="6" name="구름 5"/>
          <p:cNvSpPr/>
          <p:nvPr/>
        </p:nvSpPr>
        <p:spPr>
          <a:xfrm>
            <a:off x="1110342" y="3310227"/>
            <a:ext cx="760273" cy="69979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</a:t>
            </a:r>
            <a:endParaRPr lang="ko-KR" altLang="en-US" dirty="0"/>
          </a:p>
        </p:txBody>
      </p:sp>
      <p:sp>
        <p:nvSpPr>
          <p:cNvPr id="7" name="구름 6"/>
          <p:cNvSpPr/>
          <p:nvPr/>
        </p:nvSpPr>
        <p:spPr>
          <a:xfrm>
            <a:off x="1110342" y="5137668"/>
            <a:ext cx="760273" cy="69979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89" y="1333370"/>
            <a:ext cx="2148056" cy="143315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35" y="1302245"/>
            <a:ext cx="2153355" cy="146428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28" y="1317189"/>
            <a:ext cx="2150224" cy="145285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42" y="4966429"/>
            <a:ext cx="2271394" cy="151047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16" y="4848376"/>
            <a:ext cx="1341035" cy="201155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625" y="4966429"/>
            <a:ext cx="2428085" cy="1500636"/>
          </a:xfrm>
          <a:prstGeom prst="rect">
            <a:avLst/>
          </a:prstGeom>
        </p:spPr>
      </p:pic>
      <p:sp>
        <p:nvSpPr>
          <p:cNvPr id="8" name="구름 7"/>
          <p:cNvSpPr/>
          <p:nvPr/>
        </p:nvSpPr>
        <p:spPr>
          <a:xfrm>
            <a:off x="9719847" y="1223684"/>
            <a:ext cx="1497045" cy="73945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cheap</a:t>
            </a:r>
            <a:endParaRPr lang="ko-KR" altLang="en-US" dirty="0"/>
          </a:p>
        </p:txBody>
      </p:sp>
      <p:sp>
        <p:nvSpPr>
          <p:cNvPr id="11" name="구름 10"/>
          <p:cNvSpPr/>
          <p:nvPr/>
        </p:nvSpPr>
        <p:spPr>
          <a:xfrm>
            <a:off x="9060080" y="3244953"/>
            <a:ext cx="1319534" cy="73201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big</a:t>
            </a:r>
            <a:endParaRPr lang="ko-KR" altLang="en-US" dirty="0"/>
          </a:p>
        </p:txBody>
      </p:sp>
      <p:sp>
        <p:nvSpPr>
          <p:cNvPr id="12" name="구름 11"/>
          <p:cNvSpPr/>
          <p:nvPr/>
        </p:nvSpPr>
        <p:spPr>
          <a:xfrm>
            <a:off x="9199407" y="4865925"/>
            <a:ext cx="1268963" cy="71643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tall</a:t>
            </a:r>
            <a:endParaRPr lang="ko-KR" altLang="en-US" dirty="0"/>
          </a:p>
        </p:txBody>
      </p:sp>
      <p:sp>
        <p:nvSpPr>
          <p:cNvPr id="13" name="구름 12"/>
          <p:cNvSpPr/>
          <p:nvPr/>
        </p:nvSpPr>
        <p:spPr>
          <a:xfrm>
            <a:off x="9781545" y="5349877"/>
            <a:ext cx="1315964" cy="72195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short</a:t>
            </a:r>
            <a:endParaRPr lang="ko-KR" altLang="en-US" dirty="0"/>
          </a:p>
        </p:txBody>
      </p:sp>
      <p:sp>
        <p:nvSpPr>
          <p:cNvPr id="23" name="구름 22"/>
          <p:cNvSpPr/>
          <p:nvPr/>
        </p:nvSpPr>
        <p:spPr>
          <a:xfrm>
            <a:off x="10432736" y="1994894"/>
            <a:ext cx="1497045" cy="73945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etc</a:t>
            </a:r>
            <a:endParaRPr lang="ko-KR" altLang="en-US" dirty="0"/>
          </a:p>
        </p:txBody>
      </p:sp>
      <p:sp>
        <p:nvSpPr>
          <p:cNvPr id="24" name="구름 23"/>
          <p:cNvSpPr/>
          <p:nvPr/>
        </p:nvSpPr>
        <p:spPr>
          <a:xfrm>
            <a:off x="9833888" y="3836358"/>
            <a:ext cx="1497045" cy="73945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etc</a:t>
            </a:r>
            <a:endParaRPr lang="ko-KR" altLang="en-US" dirty="0"/>
          </a:p>
        </p:txBody>
      </p:sp>
      <p:sp>
        <p:nvSpPr>
          <p:cNvPr id="9" name="구름 8"/>
          <p:cNvSpPr/>
          <p:nvPr/>
        </p:nvSpPr>
        <p:spPr>
          <a:xfrm>
            <a:off x="8532015" y="1869848"/>
            <a:ext cx="2257318" cy="69979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expensive</a:t>
            </a:r>
            <a:endParaRPr lang="ko-KR" altLang="en-US" dirty="0"/>
          </a:p>
        </p:txBody>
      </p:sp>
      <p:sp>
        <p:nvSpPr>
          <p:cNvPr id="10" name="구름 9"/>
          <p:cNvSpPr/>
          <p:nvPr/>
        </p:nvSpPr>
        <p:spPr>
          <a:xfrm>
            <a:off x="10302030" y="3226661"/>
            <a:ext cx="1424475" cy="76859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small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28" y="2753967"/>
            <a:ext cx="1560872" cy="216478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72" y="3153167"/>
            <a:ext cx="1938321" cy="136246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90" y="3002834"/>
            <a:ext cx="2466195" cy="18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심플 테마</Template>
  <TotalTime>582</TotalTime>
  <Words>291</Words>
  <Application>Microsoft Office PowerPoint</Application>
  <PresentationFormat>와이드스크린</PresentationFormat>
  <Paragraphs>118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Tw Cen MT</vt:lpstr>
      <vt:lpstr>맑은 고딕</vt:lpstr>
      <vt:lpstr>Arial</vt:lpstr>
      <vt:lpstr>Wingdings 3</vt:lpstr>
      <vt:lpstr>New_Simple01</vt:lpstr>
      <vt:lpstr>Comparative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31</cp:revision>
  <dcterms:created xsi:type="dcterms:W3CDTF">2016-08-07T12:56:45Z</dcterms:created>
  <dcterms:modified xsi:type="dcterms:W3CDTF">2016-08-08T15:37:02Z</dcterms:modified>
</cp:coreProperties>
</file>