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6858000" cy="9144000" type="screen4x3"/>
  <p:notesSz cx="6864350" cy="99964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2610" y="-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514350" y="2840568"/>
            <a:ext cx="5829300" cy="1960033"/>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5CBCB448-FEB0-468F-A763-A778C1166604}" type="datetimeFigureOut">
              <a:rPr lang="ko-KR" altLang="en-US" smtClean="0"/>
              <a:t>2016-08-30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FBD7859-2769-4E7E-856F-E0C34D8DF134}" type="slidenum">
              <a:rPr lang="ko-KR" altLang="en-US" smtClean="0"/>
              <a:t>‹#›</a:t>
            </a:fld>
            <a:endParaRPr lang="ko-KR" altLang="en-US"/>
          </a:p>
        </p:txBody>
      </p:sp>
    </p:spTree>
    <p:extLst>
      <p:ext uri="{BB962C8B-B14F-4D97-AF65-F5344CB8AC3E}">
        <p14:creationId xmlns:p14="http://schemas.microsoft.com/office/powerpoint/2010/main" val="333322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CBCB448-FEB0-468F-A763-A778C1166604}" type="datetimeFigureOut">
              <a:rPr lang="ko-KR" altLang="en-US" smtClean="0"/>
              <a:t>2016-08-30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FBD7859-2769-4E7E-856F-E0C34D8DF134}" type="slidenum">
              <a:rPr lang="ko-KR" altLang="en-US" smtClean="0"/>
              <a:t>‹#›</a:t>
            </a:fld>
            <a:endParaRPr lang="ko-KR" altLang="en-US"/>
          </a:p>
        </p:txBody>
      </p:sp>
    </p:spTree>
    <p:extLst>
      <p:ext uri="{BB962C8B-B14F-4D97-AF65-F5344CB8AC3E}">
        <p14:creationId xmlns:p14="http://schemas.microsoft.com/office/powerpoint/2010/main" val="284653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3729037" y="488951"/>
            <a:ext cx="1157288" cy="104013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257175" y="488951"/>
            <a:ext cx="3357563" cy="104013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CBCB448-FEB0-468F-A763-A778C1166604}" type="datetimeFigureOut">
              <a:rPr lang="ko-KR" altLang="en-US" smtClean="0"/>
              <a:t>2016-08-30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FBD7859-2769-4E7E-856F-E0C34D8DF134}" type="slidenum">
              <a:rPr lang="ko-KR" altLang="en-US" smtClean="0"/>
              <a:t>‹#›</a:t>
            </a:fld>
            <a:endParaRPr lang="ko-KR" altLang="en-US"/>
          </a:p>
        </p:txBody>
      </p:sp>
    </p:spTree>
    <p:extLst>
      <p:ext uri="{BB962C8B-B14F-4D97-AF65-F5344CB8AC3E}">
        <p14:creationId xmlns:p14="http://schemas.microsoft.com/office/powerpoint/2010/main" val="146299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CBCB448-FEB0-468F-A763-A778C1166604}" type="datetimeFigureOut">
              <a:rPr lang="ko-KR" altLang="en-US" smtClean="0"/>
              <a:t>2016-08-30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FBD7859-2769-4E7E-856F-E0C34D8DF134}" type="slidenum">
              <a:rPr lang="ko-KR" altLang="en-US" smtClean="0"/>
              <a:t>‹#›</a:t>
            </a:fld>
            <a:endParaRPr lang="ko-KR" altLang="en-US"/>
          </a:p>
        </p:txBody>
      </p:sp>
    </p:spTree>
    <p:extLst>
      <p:ext uri="{BB962C8B-B14F-4D97-AF65-F5344CB8AC3E}">
        <p14:creationId xmlns:p14="http://schemas.microsoft.com/office/powerpoint/2010/main" val="304123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541735" y="5875867"/>
            <a:ext cx="5829300" cy="1816100"/>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5CBCB448-FEB0-468F-A763-A778C1166604}" type="datetimeFigureOut">
              <a:rPr lang="ko-KR" altLang="en-US" smtClean="0"/>
              <a:t>2016-08-30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FBD7859-2769-4E7E-856F-E0C34D8DF134}" type="slidenum">
              <a:rPr lang="ko-KR" altLang="en-US" smtClean="0"/>
              <a:t>‹#›</a:t>
            </a:fld>
            <a:endParaRPr lang="ko-KR" altLang="en-US"/>
          </a:p>
        </p:txBody>
      </p:sp>
    </p:spTree>
    <p:extLst>
      <p:ext uri="{BB962C8B-B14F-4D97-AF65-F5344CB8AC3E}">
        <p14:creationId xmlns:p14="http://schemas.microsoft.com/office/powerpoint/2010/main" val="364813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5CBCB448-FEB0-468F-A763-A778C1166604}" type="datetimeFigureOut">
              <a:rPr lang="ko-KR" altLang="en-US" smtClean="0"/>
              <a:t>2016-08-30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FBD7859-2769-4E7E-856F-E0C34D8DF134}" type="slidenum">
              <a:rPr lang="ko-KR" altLang="en-US" smtClean="0"/>
              <a:t>‹#›</a:t>
            </a:fld>
            <a:endParaRPr lang="ko-KR" altLang="en-US"/>
          </a:p>
        </p:txBody>
      </p:sp>
    </p:spTree>
    <p:extLst>
      <p:ext uri="{BB962C8B-B14F-4D97-AF65-F5344CB8AC3E}">
        <p14:creationId xmlns:p14="http://schemas.microsoft.com/office/powerpoint/2010/main" val="72147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342900" y="366184"/>
            <a:ext cx="6172200" cy="1524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5CBCB448-FEB0-468F-A763-A778C1166604}" type="datetimeFigureOut">
              <a:rPr lang="ko-KR" altLang="en-US" smtClean="0"/>
              <a:t>2016-08-30</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EFBD7859-2769-4E7E-856F-E0C34D8DF134}" type="slidenum">
              <a:rPr lang="ko-KR" altLang="en-US" smtClean="0"/>
              <a:t>‹#›</a:t>
            </a:fld>
            <a:endParaRPr lang="ko-KR" altLang="en-US"/>
          </a:p>
        </p:txBody>
      </p:sp>
    </p:spTree>
    <p:extLst>
      <p:ext uri="{BB962C8B-B14F-4D97-AF65-F5344CB8AC3E}">
        <p14:creationId xmlns:p14="http://schemas.microsoft.com/office/powerpoint/2010/main" val="328660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5CBCB448-FEB0-468F-A763-A778C1166604}" type="datetimeFigureOut">
              <a:rPr lang="ko-KR" altLang="en-US" smtClean="0"/>
              <a:t>2016-08-30</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EFBD7859-2769-4E7E-856F-E0C34D8DF134}" type="slidenum">
              <a:rPr lang="ko-KR" altLang="en-US" smtClean="0"/>
              <a:t>‹#›</a:t>
            </a:fld>
            <a:endParaRPr lang="ko-KR" altLang="en-US"/>
          </a:p>
        </p:txBody>
      </p:sp>
    </p:spTree>
    <p:extLst>
      <p:ext uri="{BB962C8B-B14F-4D97-AF65-F5344CB8AC3E}">
        <p14:creationId xmlns:p14="http://schemas.microsoft.com/office/powerpoint/2010/main" val="304614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5CBCB448-FEB0-468F-A763-A778C1166604}" type="datetimeFigureOut">
              <a:rPr lang="ko-KR" altLang="en-US" smtClean="0"/>
              <a:t>2016-08-30</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EFBD7859-2769-4E7E-856F-E0C34D8DF134}" type="slidenum">
              <a:rPr lang="ko-KR" altLang="en-US" smtClean="0"/>
              <a:t>‹#›</a:t>
            </a:fld>
            <a:endParaRPr lang="ko-KR" altLang="en-US"/>
          </a:p>
        </p:txBody>
      </p:sp>
    </p:spTree>
    <p:extLst>
      <p:ext uri="{BB962C8B-B14F-4D97-AF65-F5344CB8AC3E}">
        <p14:creationId xmlns:p14="http://schemas.microsoft.com/office/powerpoint/2010/main" val="93726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342900" y="364067"/>
            <a:ext cx="2256235" cy="154940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5CBCB448-FEB0-468F-A763-A778C1166604}" type="datetimeFigureOut">
              <a:rPr lang="ko-KR" altLang="en-US" smtClean="0"/>
              <a:t>2016-08-30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FBD7859-2769-4E7E-856F-E0C34D8DF134}" type="slidenum">
              <a:rPr lang="ko-KR" altLang="en-US" smtClean="0"/>
              <a:t>‹#›</a:t>
            </a:fld>
            <a:endParaRPr lang="ko-KR" altLang="en-US"/>
          </a:p>
        </p:txBody>
      </p:sp>
    </p:spTree>
    <p:extLst>
      <p:ext uri="{BB962C8B-B14F-4D97-AF65-F5344CB8AC3E}">
        <p14:creationId xmlns:p14="http://schemas.microsoft.com/office/powerpoint/2010/main" val="356457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344216" y="6400800"/>
            <a:ext cx="4114800" cy="755651"/>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5CBCB448-FEB0-468F-A763-A778C1166604}" type="datetimeFigureOut">
              <a:rPr lang="ko-KR" altLang="en-US" smtClean="0"/>
              <a:t>2016-08-30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FBD7859-2769-4E7E-856F-E0C34D8DF134}" type="slidenum">
              <a:rPr lang="ko-KR" altLang="en-US" smtClean="0"/>
              <a:t>‹#›</a:t>
            </a:fld>
            <a:endParaRPr lang="ko-KR" altLang="en-US"/>
          </a:p>
        </p:txBody>
      </p:sp>
    </p:spTree>
    <p:extLst>
      <p:ext uri="{BB962C8B-B14F-4D97-AF65-F5344CB8AC3E}">
        <p14:creationId xmlns:p14="http://schemas.microsoft.com/office/powerpoint/2010/main" val="359471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CBCB448-FEB0-468F-A763-A778C1166604}" type="datetimeFigureOut">
              <a:rPr lang="ko-KR" altLang="en-US" smtClean="0"/>
              <a:t>2016-08-30</a:t>
            </a:fld>
            <a:endParaRPr lang="ko-KR" altLang="en-US"/>
          </a:p>
        </p:txBody>
      </p:sp>
      <p:sp>
        <p:nvSpPr>
          <p:cNvPr id="5" name="바닥글 개체 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FBD7859-2769-4E7E-856F-E0C34D8DF134}" type="slidenum">
              <a:rPr lang="ko-KR" altLang="en-US" smtClean="0"/>
              <a:t>‹#›</a:t>
            </a:fld>
            <a:endParaRPr lang="ko-KR" altLang="en-US"/>
          </a:p>
        </p:txBody>
      </p:sp>
    </p:spTree>
    <p:extLst>
      <p:ext uri="{BB962C8B-B14F-4D97-AF65-F5344CB8AC3E}">
        <p14:creationId xmlns:p14="http://schemas.microsoft.com/office/powerpoint/2010/main" val="1202856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google.co.kr/url?sa=i&amp;rct=j&amp;q=&amp;esrc=s&amp;source=images&amp;cd=&amp;cad=rja&amp;uact=8&amp;ved=0ahUKEwiCiujmiOjOAhUEmpQKHZiCDV8QjRwIBw&amp;url=http%3A%2F%2Fwww.fredrestum.com%2Fford-service-1%2F&amp;bvm=bv.131286987,d.dGo&amp;psig=AFQjCNGmC6fG8PR056tdLI2cWZ4DyyBnyg&amp;ust=1472609678934635" TargetMode="External"/><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www.google.co.kr/url?sa=i&amp;rct=j&amp;q=&amp;esrc=s&amp;source=images&amp;cd=&amp;cad=rja&amp;uact=8&amp;ved=0ahUKEwiFnZupiOjOAhVIjZQKHXG0CTMQjRwIBw&amp;url=http%3A%2F%2Fwww.worldwildlife.org%2Fspecies%2Fpolar-bear&amp;psig=AFQjCNFb_Kx4M9y3taQ4O7r40QGFwTusxg&amp;ust=1472609576279985" TargetMode="External"/><Relationship Id="rId1" Type="http://schemas.openxmlformats.org/officeDocument/2006/relationships/slideLayout" Target="../slideLayouts/slideLayout1.xml"/><Relationship Id="rId6" Type="http://schemas.openxmlformats.org/officeDocument/2006/relationships/hyperlink" Target="http://www.google.co.kr/url?sa=i&amp;rct=j&amp;q=&amp;esrc=s&amp;source=images&amp;cd=&amp;cad=rja&amp;uact=8&amp;ved=&amp;url=http%3A%2F%2Fwww.animalpicturesociety.com%2Fpictures-of-bear-claws-6f44&amp;bvm=bv.131286987,d.dGo&amp;psig=AFQjCNFbpIqrQJJ4iQcBRYFMVflGqNdcEw&amp;ust=1472609634254317" TargetMode="External"/><Relationship Id="rId5" Type="http://schemas.openxmlformats.org/officeDocument/2006/relationships/image" Target="../media/image2.jpeg"/><Relationship Id="rId4" Type="http://schemas.openxmlformats.org/officeDocument/2006/relationships/hyperlink" Target="http://www.google.co.kr/url?sa=i&amp;rct=j&amp;q=&amp;esrc=s&amp;source=images&amp;cd=&amp;cad=rja&amp;uact=8&amp;ved=0ahUKEwjhn9KyiOjOAhUFEpQKHcy9Ao4QjRwIBw&amp;url=http%3A%2F%2Fwww.leedsfilm.com%2Ffilms%2Froar%2F&amp;bvm=bv.131286987,d.dGo&amp;psig=AFQjCNHHSN402QZ-AT06W02_wvBmTJB5hQ&amp;ust=1472609598907920" TargetMode="Externa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632" y="242228"/>
            <a:ext cx="6480720" cy="369332"/>
          </a:xfrm>
          <a:prstGeom prst="rect">
            <a:avLst/>
          </a:prstGeom>
          <a:noFill/>
        </p:spPr>
        <p:txBody>
          <a:bodyPr wrap="square" rtlCol="0">
            <a:spAutoFit/>
          </a:bodyPr>
          <a:lstStyle/>
          <a:p>
            <a:pPr marL="285750" indent="-285750">
              <a:buFont typeface="Arial" pitchFamily="34" charset="0"/>
              <a:buChar char="•"/>
            </a:pPr>
            <a:r>
              <a:rPr lang="en-US" altLang="ko-KR" b="1" dirty="0" smtClean="0">
                <a:latin typeface="Adobe Heiti Std R" pitchFamily="34" charset="-128"/>
                <a:ea typeface="Adobe Heiti Std R" pitchFamily="34" charset="-128"/>
              </a:rPr>
              <a:t>Write the words in the blanks.</a:t>
            </a:r>
            <a:endParaRPr lang="ko-KR" altLang="en-US" b="1" dirty="0">
              <a:latin typeface="Adobe Heiti Std R" pitchFamily="34" charset="-128"/>
            </a:endParaRPr>
          </a:p>
        </p:txBody>
      </p:sp>
      <p:sp>
        <p:nvSpPr>
          <p:cNvPr id="5" name="TextBox 4"/>
          <p:cNvSpPr txBox="1"/>
          <p:nvPr/>
        </p:nvSpPr>
        <p:spPr>
          <a:xfrm>
            <a:off x="284778" y="1691680"/>
            <a:ext cx="6225534" cy="369332"/>
          </a:xfrm>
          <a:prstGeom prst="rect">
            <a:avLst/>
          </a:prstGeom>
          <a:noFill/>
        </p:spPr>
        <p:txBody>
          <a:bodyPr wrap="square" rtlCol="0">
            <a:spAutoFit/>
          </a:bodyPr>
          <a:lstStyle/>
          <a:p>
            <a:r>
              <a:rPr lang="en-US" altLang="ko-KR" dirty="0" smtClean="0">
                <a:latin typeface="Adobe Heiti Std R" pitchFamily="34" charset="-128"/>
                <a:ea typeface="Adobe Heiti Std R" pitchFamily="34" charset="-128"/>
              </a:rPr>
              <a:t>1. The angry lion ________________ .</a:t>
            </a:r>
            <a:endParaRPr lang="ko-KR" altLang="en-US" dirty="0">
              <a:latin typeface="Adobe Heiti Std R" pitchFamily="34" charset="-128"/>
            </a:endParaRPr>
          </a:p>
        </p:txBody>
      </p:sp>
      <p:sp>
        <p:nvSpPr>
          <p:cNvPr id="6" name="모서리가 둥근 직사각형 5"/>
          <p:cNvSpPr/>
          <p:nvPr/>
        </p:nvSpPr>
        <p:spPr>
          <a:xfrm>
            <a:off x="138880" y="918176"/>
            <a:ext cx="6347302" cy="576064"/>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138880" y="1021542"/>
            <a:ext cx="6347302" cy="369332"/>
          </a:xfrm>
          <a:prstGeom prst="rect">
            <a:avLst/>
          </a:prstGeom>
          <a:noFill/>
        </p:spPr>
        <p:txBody>
          <a:bodyPr wrap="square" rtlCol="0">
            <a:spAutoFit/>
          </a:bodyPr>
          <a:lstStyle/>
          <a:p>
            <a:r>
              <a:rPr lang="en-US" altLang="ko-KR" dirty="0" smtClean="0">
                <a:latin typeface="Adobe Heiti Std R" pitchFamily="34" charset="-128"/>
                <a:ea typeface="Adobe Heiti Std R" pitchFamily="34" charset="-128"/>
              </a:rPr>
              <a:t>   roars	         claws  	    zookeeper	     polar bear</a:t>
            </a:r>
            <a:endParaRPr lang="ko-KR" altLang="en-US" dirty="0">
              <a:latin typeface="Adobe Heiti Std R" pitchFamily="34" charset="-128"/>
            </a:endParaRPr>
          </a:p>
        </p:txBody>
      </p:sp>
      <p:sp>
        <p:nvSpPr>
          <p:cNvPr id="8" name="TextBox 7"/>
          <p:cNvSpPr txBox="1"/>
          <p:nvPr/>
        </p:nvSpPr>
        <p:spPr>
          <a:xfrm>
            <a:off x="260648" y="2322065"/>
            <a:ext cx="6225534" cy="369332"/>
          </a:xfrm>
          <a:prstGeom prst="rect">
            <a:avLst/>
          </a:prstGeom>
          <a:noFill/>
        </p:spPr>
        <p:txBody>
          <a:bodyPr wrap="square" rtlCol="0">
            <a:spAutoFit/>
          </a:bodyPr>
          <a:lstStyle/>
          <a:p>
            <a:r>
              <a:rPr lang="en-US" altLang="ko-KR" dirty="0" smtClean="0">
                <a:latin typeface="Adobe Heiti Std R" pitchFamily="34" charset="-128"/>
                <a:ea typeface="Adobe Heiti Std R" pitchFamily="34" charset="-128"/>
              </a:rPr>
              <a:t>2. A ______________ lives in very cold places.</a:t>
            </a:r>
            <a:endParaRPr lang="ko-KR" altLang="en-US" dirty="0">
              <a:latin typeface="Adobe Heiti Std R" pitchFamily="34" charset="-128"/>
            </a:endParaRPr>
          </a:p>
        </p:txBody>
      </p:sp>
      <p:sp>
        <p:nvSpPr>
          <p:cNvPr id="9" name="TextBox 8"/>
          <p:cNvSpPr txBox="1"/>
          <p:nvPr/>
        </p:nvSpPr>
        <p:spPr>
          <a:xfrm>
            <a:off x="260648" y="2952450"/>
            <a:ext cx="6225534" cy="369332"/>
          </a:xfrm>
          <a:prstGeom prst="rect">
            <a:avLst/>
          </a:prstGeom>
          <a:noFill/>
        </p:spPr>
        <p:txBody>
          <a:bodyPr wrap="square" rtlCol="0">
            <a:spAutoFit/>
          </a:bodyPr>
          <a:lstStyle/>
          <a:p>
            <a:r>
              <a:rPr lang="en-US" altLang="ko-KR" dirty="0" smtClean="0">
                <a:latin typeface="Adobe Heiti Std R" pitchFamily="34" charset="-128"/>
                <a:ea typeface="Adobe Heiti Std R" pitchFamily="34" charset="-128"/>
              </a:rPr>
              <a:t>3. A ______________ works at a zoo.</a:t>
            </a:r>
            <a:endParaRPr lang="ko-KR" altLang="en-US" dirty="0">
              <a:latin typeface="Adobe Heiti Std R" pitchFamily="34" charset="-128"/>
            </a:endParaRPr>
          </a:p>
        </p:txBody>
      </p:sp>
      <p:sp>
        <p:nvSpPr>
          <p:cNvPr id="10" name="TextBox 9"/>
          <p:cNvSpPr txBox="1"/>
          <p:nvPr/>
        </p:nvSpPr>
        <p:spPr>
          <a:xfrm>
            <a:off x="299810" y="3582834"/>
            <a:ext cx="6225534" cy="369332"/>
          </a:xfrm>
          <a:prstGeom prst="rect">
            <a:avLst/>
          </a:prstGeom>
          <a:noFill/>
        </p:spPr>
        <p:txBody>
          <a:bodyPr wrap="square" rtlCol="0">
            <a:spAutoFit/>
          </a:bodyPr>
          <a:lstStyle/>
          <a:p>
            <a:r>
              <a:rPr lang="en-US" altLang="ko-KR" dirty="0" smtClean="0">
                <a:latin typeface="Adobe Heiti Std R" pitchFamily="34" charset="-128"/>
                <a:ea typeface="Adobe Heiti Std R" pitchFamily="34" charset="-128"/>
              </a:rPr>
              <a:t>4. Bears have big ____________ .</a:t>
            </a:r>
            <a:endParaRPr lang="ko-KR" altLang="en-US" dirty="0">
              <a:latin typeface="Adobe Heiti Std R" pitchFamily="34" charset="-128"/>
            </a:endParaRPr>
          </a:p>
        </p:txBody>
      </p:sp>
      <p:sp>
        <p:nvSpPr>
          <p:cNvPr id="11" name="TextBox 10"/>
          <p:cNvSpPr txBox="1"/>
          <p:nvPr/>
        </p:nvSpPr>
        <p:spPr>
          <a:xfrm>
            <a:off x="138880" y="4778732"/>
            <a:ext cx="6480720" cy="369332"/>
          </a:xfrm>
          <a:prstGeom prst="rect">
            <a:avLst/>
          </a:prstGeom>
          <a:noFill/>
        </p:spPr>
        <p:txBody>
          <a:bodyPr wrap="square" rtlCol="0">
            <a:spAutoFit/>
          </a:bodyPr>
          <a:lstStyle/>
          <a:p>
            <a:pPr marL="285750" indent="-285750">
              <a:buFont typeface="Arial" pitchFamily="34" charset="0"/>
              <a:buChar char="•"/>
            </a:pPr>
            <a:r>
              <a:rPr lang="en-US" altLang="ko-KR" b="1" dirty="0" smtClean="0">
                <a:latin typeface="Adobe Heiti Std R" pitchFamily="34" charset="-128"/>
                <a:ea typeface="Adobe Heiti Std R" pitchFamily="34" charset="-128"/>
              </a:rPr>
              <a:t>Listen and match. Then, write the words in the blanks.</a:t>
            </a:r>
            <a:endParaRPr lang="ko-KR" altLang="en-US" b="1" dirty="0">
              <a:latin typeface="Adobe Heiti Std R" pitchFamily="34" charset="-128"/>
            </a:endParaRPr>
          </a:p>
        </p:txBody>
      </p:sp>
      <p:sp>
        <p:nvSpPr>
          <p:cNvPr id="12" name="타원 11"/>
          <p:cNvSpPr/>
          <p:nvPr/>
        </p:nvSpPr>
        <p:spPr>
          <a:xfrm>
            <a:off x="764704" y="5364088"/>
            <a:ext cx="360040" cy="360040"/>
          </a:xfrm>
          <a:prstGeom prst="ellipse">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Adobe Heiti Std R" pitchFamily="34" charset="-128"/>
                <a:ea typeface="Adobe Heiti Std R" pitchFamily="34" charset="-128"/>
              </a:rPr>
              <a:t>1</a:t>
            </a:r>
            <a:endParaRPr lang="ko-KR" altLang="en-US" dirty="0">
              <a:solidFill>
                <a:schemeClr val="tx1"/>
              </a:solidFill>
              <a:latin typeface="Adobe Heiti Std R" pitchFamily="34" charset="-128"/>
            </a:endParaRPr>
          </a:p>
        </p:txBody>
      </p:sp>
      <p:sp>
        <p:nvSpPr>
          <p:cNvPr id="16" name="타원 15"/>
          <p:cNvSpPr/>
          <p:nvPr/>
        </p:nvSpPr>
        <p:spPr>
          <a:xfrm>
            <a:off x="2348880" y="5364088"/>
            <a:ext cx="360040" cy="360040"/>
          </a:xfrm>
          <a:prstGeom prst="ellipse">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Adobe Heiti Std R" pitchFamily="34" charset="-128"/>
                <a:ea typeface="Adobe Heiti Std R" pitchFamily="34" charset="-128"/>
              </a:rPr>
              <a:t>2</a:t>
            </a:r>
            <a:endParaRPr lang="ko-KR" altLang="en-US" dirty="0">
              <a:solidFill>
                <a:schemeClr val="tx1"/>
              </a:solidFill>
              <a:latin typeface="Adobe Heiti Std R" pitchFamily="34" charset="-128"/>
            </a:endParaRPr>
          </a:p>
        </p:txBody>
      </p:sp>
      <p:sp>
        <p:nvSpPr>
          <p:cNvPr id="17" name="타원 16"/>
          <p:cNvSpPr/>
          <p:nvPr/>
        </p:nvSpPr>
        <p:spPr>
          <a:xfrm>
            <a:off x="3789040" y="5364088"/>
            <a:ext cx="360040" cy="360040"/>
          </a:xfrm>
          <a:prstGeom prst="ellipse">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Adobe Heiti Std R" pitchFamily="34" charset="-128"/>
                <a:ea typeface="Adobe Heiti Std R" pitchFamily="34" charset="-128"/>
              </a:rPr>
              <a:t>3</a:t>
            </a:r>
            <a:endParaRPr lang="ko-KR" altLang="en-US" dirty="0">
              <a:solidFill>
                <a:schemeClr val="tx1"/>
              </a:solidFill>
              <a:latin typeface="Adobe Heiti Std R" pitchFamily="34" charset="-128"/>
            </a:endParaRPr>
          </a:p>
        </p:txBody>
      </p:sp>
      <p:sp>
        <p:nvSpPr>
          <p:cNvPr id="18" name="타원 17"/>
          <p:cNvSpPr/>
          <p:nvPr/>
        </p:nvSpPr>
        <p:spPr>
          <a:xfrm>
            <a:off x="5229200" y="5364088"/>
            <a:ext cx="360040" cy="360040"/>
          </a:xfrm>
          <a:prstGeom prst="ellipse">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Adobe Heiti Std R" pitchFamily="34" charset="-128"/>
                <a:ea typeface="Adobe Heiti Std R" pitchFamily="34" charset="-128"/>
              </a:rPr>
              <a:t>4</a:t>
            </a:r>
            <a:endParaRPr lang="ko-KR" altLang="en-US" dirty="0">
              <a:solidFill>
                <a:schemeClr val="tx1"/>
              </a:solidFill>
              <a:latin typeface="Adobe Heiti Std R" pitchFamily="34" charset="-128"/>
            </a:endParaRPr>
          </a:p>
        </p:txBody>
      </p:sp>
      <p:pic>
        <p:nvPicPr>
          <p:cNvPr id="1026" name="Picture 2" descr="polar bear에 대한 이미지 검색결과">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824" y="7020526"/>
            <a:ext cx="1247800" cy="935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ar에 대한 이미지 검색결과">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4499" y="7038927"/>
            <a:ext cx="1220141" cy="9174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aws에 대한 이미지 검색결과">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0515" y="7020526"/>
            <a:ext cx="1064142" cy="935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ookeeper에 대한 이미지 검색결과">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90532" y="7015263"/>
            <a:ext cx="1109384" cy="941113"/>
          </a:xfrm>
          <a:prstGeom prst="rect">
            <a:avLst/>
          </a:prstGeom>
          <a:noFill/>
          <a:extLst>
            <a:ext uri="{909E8E84-426E-40DD-AFC4-6F175D3DCCD1}">
              <a14:hiddenFill xmlns:a14="http://schemas.microsoft.com/office/drawing/2010/main">
                <a:solidFill>
                  <a:srgbClr val="FFFFFF"/>
                </a:solidFill>
              </a14:hiddenFill>
            </a:ext>
          </a:extLst>
        </p:spPr>
      </p:pic>
      <p:sp>
        <p:nvSpPr>
          <p:cNvPr id="20" name="직사각형 19"/>
          <p:cNvSpPr/>
          <p:nvPr/>
        </p:nvSpPr>
        <p:spPr>
          <a:xfrm>
            <a:off x="824338" y="6650940"/>
            <a:ext cx="247184" cy="369332"/>
          </a:xfrm>
          <a:prstGeom prst="rect">
            <a:avLst/>
          </a:prstGeom>
        </p:spPr>
        <p:txBody>
          <a:bodyPr wrap="none">
            <a:spAutoFit/>
          </a:bodyPr>
          <a:lstStyle/>
          <a:p>
            <a:r>
              <a:rPr lang="en-US" altLang="ko-KR" b="1" dirty="0" smtClean="0">
                <a:latin typeface="Adobe Heiti Std R" pitchFamily="34" charset="-128"/>
                <a:ea typeface="Adobe Heiti Std R" pitchFamily="34" charset="-128"/>
              </a:rPr>
              <a:t>.</a:t>
            </a:r>
            <a:endParaRPr lang="ko-KR" altLang="en-US" b="1" dirty="0"/>
          </a:p>
        </p:txBody>
      </p:sp>
      <p:sp>
        <p:nvSpPr>
          <p:cNvPr id="26" name="직사각형 25"/>
          <p:cNvSpPr/>
          <p:nvPr/>
        </p:nvSpPr>
        <p:spPr>
          <a:xfrm>
            <a:off x="2311435" y="6650940"/>
            <a:ext cx="247184" cy="369332"/>
          </a:xfrm>
          <a:prstGeom prst="rect">
            <a:avLst/>
          </a:prstGeom>
        </p:spPr>
        <p:txBody>
          <a:bodyPr wrap="none">
            <a:spAutoFit/>
          </a:bodyPr>
          <a:lstStyle/>
          <a:p>
            <a:r>
              <a:rPr lang="en-US" altLang="ko-KR" b="1" dirty="0" smtClean="0">
                <a:latin typeface="Adobe Heiti Std R" pitchFamily="34" charset="-128"/>
                <a:ea typeface="Adobe Heiti Std R" pitchFamily="34" charset="-128"/>
              </a:rPr>
              <a:t>.</a:t>
            </a:r>
            <a:endParaRPr lang="ko-KR" altLang="en-US" b="1" dirty="0"/>
          </a:p>
        </p:txBody>
      </p:sp>
      <p:sp>
        <p:nvSpPr>
          <p:cNvPr id="27" name="직사각형 26"/>
          <p:cNvSpPr/>
          <p:nvPr/>
        </p:nvSpPr>
        <p:spPr>
          <a:xfrm>
            <a:off x="3798532" y="6650940"/>
            <a:ext cx="247184" cy="369332"/>
          </a:xfrm>
          <a:prstGeom prst="rect">
            <a:avLst/>
          </a:prstGeom>
        </p:spPr>
        <p:txBody>
          <a:bodyPr wrap="none">
            <a:spAutoFit/>
          </a:bodyPr>
          <a:lstStyle/>
          <a:p>
            <a:r>
              <a:rPr lang="en-US" altLang="ko-KR" b="1" dirty="0" smtClean="0">
                <a:latin typeface="Adobe Heiti Std R" pitchFamily="34" charset="-128"/>
                <a:ea typeface="Adobe Heiti Std R" pitchFamily="34" charset="-128"/>
              </a:rPr>
              <a:t>.</a:t>
            </a:r>
            <a:endParaRPr lang="ko-KR" altLang="en-US" b="1" dirty="0"/>
          </a:p>
        </p:txBody>
      </p:sp>
      <p:sp>
        <p:nvSpPr>
          <p:cNvPr id="28" name="직사각형 27"/>
          <p:cNvSpPr/>
          <p:nvPr/>
        </p:nvSpPr>
        <p:spPr>
          <a:xfrm>
            <a:off x="5285628" y="6650940"/>
            <a:ext cx="247184" cy="369332"/>
          </a:xfrm>
          <a:prstGeom prst="rect">
            <a:avLst/>
          </a:prstGeom>
        </p:spPr>
        <p:txBody>
          <a:bodyPr wrap="none">
            <a:spAutoFit/>
          </a:bodyPr>
          <a:lstStyle/>
          <a:p>
            <a:r>
              <a:rPr lang="en-US" altLang="ko-KR" b="1" dirty="0" smtClean="0">
                <a:latin typeface="Adobe Heiti Std R" pitchFamily="34" charset="-128"/>
                <a:ea typeface="Adobe Heiti Std R" pitchFamily="34" charset="-128"/>
              </a:rPr>
              <a:t>.</a:t>
            </a:r>
            <a:endParaRPr lang="ko-KR" altLang="en-US" b="1" dirty="0"/>
          </a:p>
        </p:txBody>
      </p:sp>
      <p:cxnSp>
        <p:nvCxnSpPr>
          <p:cNvPr id="22" name="직선 연결선 21"/>
          <p:cNvCxnSpPr/>
          <p:nvPr/>
        </p:nvCxnSpPr>
        <p:spPr>
          <a:xfrm>
            <a:off x="332656" y="8532440"/>
            <a:ext cx="12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a:off x="1840880" y="8532440"/>
            <a:ext cx="12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직선 연결선 31"/>
          <p:cNvCxnSpPr/>
          <p:nvPr/>
        </p:nvCxnSpPr>
        <p:spPr>
          <a:xfrm>
            <a:off x="3349104" y="8532440"/>
            <a:ext cx="12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p:nvPr/>
        </p:nvCxnSpPr>
        <p:spPr>
          <a:xfrm>
            <a:off x="4857328" y="8532440"/>
            <a:ext cx="12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모서리가 둥근 직사각형 22"/>
          <p:cNvSpPr/>
          <p:nvPr/>
        </p:nvSpPr>
        <p:spPr>
          <a:xfrm>
            <a:off x="490182" y="4495164"/>
            <a:ext cx="1090273" cy="283568"/>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Adobe Heiti Std R" pitchFamily="34" charset="-128"/>
                <a:ea typeface="Adobe Heiti Std R" pitchFamily="34" charset="-128"/>
              </a:rPr>
              <a:t>Track 1</a:t>
            </a:r>
            <a:endParaRPr lang="ko-KR" altLang="en-US" dirty="0">
              <a:solidFill>
                <a:schemeClr val="tx1"/>
              </a:solidFill>
              <a:latin typeface="Adobe Heiti Std R" pitchFamily="34" charset="-128"/>
            </a:endParaRPr>
          </a:p>
        </p:txBody>
      </p:sp>
    </p:spTree>
    <p:extLst>
      <p:ext uri="{BB962C8B-B14F-4D97-AF65-F5344CB8AC3E}">
        <p14:creationId xmlns:p14="http://schemas.microsoft.com/office/powerpoint/2010/main" val="767809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632" y="476836"/>
            <a:ext cx="6480720" cy="369332"/>
          </a:xfrm>
          <a:prstGeom prst="rect">
            <a:avLst/>
          </a:prstGeom>
          <a:noFill/>
        </p:spPr>
        <p:txBody>
          <a:bodyPr wrap="square" rtlCol="0">
            <a:spAutoFit/>
          </a:bodyPr>
          <a:lstStyle/>
          <a:p>
            <a:pPr marL="285750" indent="-285750">
              <a:buFont typeface="Arial" pitchFamily="34" charset="0"/>
              <a:buChar char="•"/>
            </a:pPr>
            <a:r>
              <a:rPr lang="en-US" altLang="ko-KR" b="1" dirty="0" smtClean="0">
                <a:latin typeface="Adobe Heiti Std R" pitchFamily="34" charset="-128"/>
                <a:ea typeface="Adobe Heiti Std R" pitchFamily="34" charset="-128"/>
              </a:rPr>
              <a:t>Circle the words you hear.</a:t>
            </a:r>
            <a:endParaRPr lang="ko-KR" altLang="en-US" b="1" dirty="0">
              <a:latin typeface="Adobe Heiti Std R" pitchFamily="34" charset="-128"/>
            </a:endParaRPr>
          </a:p>
        </p:txBody>
      </p:sp>
      <p:sp>
        <p:nvSpPr>
          <p:cNvPr id="5" name="모서리가 둥근 직사각형 4"/>
          <p:cNvSpPr/>
          <p:nvPr/>
        </p:nvSpPr>
        <p:spPr>
          <a:xfrm>
            <a:off x="260648" y="1062192"/>
            <a:ext cx="6225534" cy="1349568"/>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260648" y="1261373"/>
            <a:ext cx="6408712" cy="646331"/>
          </a:xfrm>
          <a:prstGeom prst="rect">
            <a:avLst/>
          </a:prstGeom>
          <a:noFill/>
        </p:spPr>
        <p:txBody>
          <a:bodyPr wrap="square" rtlCol="0">
            <a:spAutoFit/>
          </a:bodyPr>
          <a:lstStyle/>
          <a:p>
            <a:r>
              <a:rPr lang="en-US" altLang="ko-KR" dirty="0" smtClean="0">
                <a:latin typeface="Adobe Heiti Std R" pitchFamily="34" charset="-128"/>
                <a:ea typeface="Adobe Heiti Std R" pitchFamily="34" charset="-128"/>
              </a:rPr>
              <a:t>   cool	cold	 bears	snow	ice	rain	zoos	     </a:t>
            </a:r>
            <a:endParaRPr lang="ko-KR" altLang="en-US" dirty="0">
              <a:latin typeface="Adobe Heiti Std R" pitchFamily="34" charset="-128"/>
            </a:endParaRPr>
          </a:p>
        </p:txBody>
      </p:sp>
      <p:sp>
        <p:nvSpPr>
          <p:cNvPr id="7" name="TextBox 6"/>
          <p:cNvSpPr txBox="1"/>
          <p:nvPr/>
        </p:nvSpPr>
        <p:spPr>
          <a:xfrm>
            <a:off x="260648" y="1811889"/>
            <a:ext cx="6426188" cy="369332"/>
          </a:xfrm>
          <a:prstGeom prst="rect">
            <a:avLst/>
          </a:prstGeom>
          <a:noFill/>
        </p:spPr>
        <p:txBody>
          <a:bodyPr wrap="square" rtlCol="0">
            <a:spAutoFit/>
          </a:bodyPr>
          <a:lstStyle/>
          <a:p>
            <a:r>
              <a:rPr lang="en-US" altLang="ko-KR" dirty="0" smtClean="0">
                <a:latin typeface="Adobe Heiti Std R" pitchFamily="34" charset="-128"/>
                <a:ea typeface="Adobe Heiti Std R" pitchFamily="34" charset="-128"/>
              </a:rPr>
              <a:t>   home	make	have	do	     </a:t>
            </a:r>
            <a:endParaRPr lang="ko-KR" altLang="en-US" dirty="0">
              <a:latin typeface="Adobe Heiti Std R" pitchFamily="34" charset="-128"/>
            </a:endParaRPr>
          </a:p>
        </p:txBody>
      </p:sp>
      <p:sp>
        <p:nvSpPr>
          <p:cNvPr id="8" name="TextBox 7"/>
          <p:cNvSpPr txBox="1"/>
          <p:nvPr/>
        </p:nvSpPr>
        <p:spPr>
          <a:xfrm>
            <a:off x="124980" y="2627784"/>
            <a:ext cx="6480720" cy="646331"/>
          </a:xfrm>
          <a:prstGeom prst="rect">
            <a:avLst/>
          </a:prstGeom>
          <a:noFill/>
        </p:spPr>
        <p:txBody>
          <a:bodyPr wrap="square" rtlCol="0">
            <a:spAutoFit/>
          </a:bodyPr>
          <a:lstStyle/>
          <a:p>
            <a:pPr marL="285750" indent="-285750">
              <a:buFont typeface="Arial" pitchFamily="34" charset="0"/>
              <a:buChar char="•"/>
            </a:pPr>
            <a:r>
              <a:rPr lang="en-US" altLang="ko-KR" b="1" dirty="0" smtClean="0">
                <a:latin typeface="Adobe Heiti Std R" pitchFamily="34" charset="-128"/>
                <a:ea typeface="Adobe Heiti Std R" pitchFamily="34" charset="-128"/>
              </a:rPr>
              <a:t>Listen to the passage and the questions. Fill in the blanks with the correct words.</a:t>
            </a:r>
            <a:endParaRPr lang="ko-KR" altLang="en-US" b="1" dirty="0">
              <a:latin typeface="Adobe Heiti Std R" pitchFamily="34" charset="-128"/>
            </a:endParaRPr>
          </a:p>
        </p:txBody>
      </p:sp>
      <p:sp>
        <p:nvSpPr>
          <p:cNvPr id="9" name="TextBox 8"/>
          <p:cNvSpPr txBox="1"/>
          <p:nvPr/>
        </p:nvSpPr>
        <p:spPr>
          <a:xfrm>
            <a:off x="572810" y="3517963"/>
            <a:ext cx="6225534" cy="369332"/>
          </a:xfrm>
          <a:prstGeom prst="rect">
            <a:avLst/>
          </a:prstGeom>
          <a:noFill/>
        </p:spPr>
        <p:txBody>
          <a:bodyPr wrap="square" rtlCol="0">
            <a:spAutoFit/>
          </a:bodyPr>
          <a:lstStyle/>
          <a:p>
            <a:r>
              <a:rPr lang="en-US" altLang="ko-KR" dirty="0" smtClean="0">
                <a:latin typeface="Adobe Heiti Std R" pitchFamily="34" charset="-128"/>
                <a:ea typeface="Adobe Heiti Std R" pitchFamily="34" charset="-128"/>
              </a:rPr>
              <a:t>1. Many zoos have ________________ .</a:t>
            </a:r>
            <a:endParaRPr lang="ko-KR" altLang="en-US" dirty="0">
              <a:latin typeface="Adobe Heiti Std R" pitchFamily="34" charset="-128"/>
            </a:endParaRPr>
          </a:p>
        </p:txBody>
      </p:sp>
      <p:sp>
        <p:nvSpPr>
          <p:cNvPr id="10" name="TextBox 9"/>
          <p:cNvSpPr txBox="1"/>
          <p:nvPr/>
        </p:nvSpPr>
        <p:spPr>
          <a:xfrm>
            <a:off x="548680" y="4106238"/>
            <a:ext cx="6225534" cy="369332"/>
          </a:xfrm>
          <a:prstGeom prst="rect">
            <a:avLst/>
          </a:prstGeom>
          <a:noFill/>
        </p:spPr>
        <p:txBody>
          <a:bodyPr wrap="square" rtlCol="0">
            <a:spAutoFit/>
          </a:bodyPr>
          <a:lstStyle/>
          <a:p>
            <a:r>
              <a:rPr lang="en-US" altLang="ko-KR" dirty="0" smtClean="0">
                <a:latin typeface="Adobe Heiti Std R" pitchFamily="34" charset="-128"/>
                <a:ea typeface="Adobe Heiti Std R" pitchFamily="34" charset="-128"/>
              </a:rPr>
              <a:t>2. There are too  __________ for polar bears.</a:t>
            </a:r>
            <a:endParaRPr lang="ko-KR" altLang="en-US" dirty="0">
              <a:latin typeface="Adobe Heiti Std R" pitchFamily="34" charset="-128"/>
            </a:endParaRPr>
          </a:p>
        </p:txBody>
      </p:sp>
      <p:sp>
        <p:nvSpPr>
          <p:cNvPr id="11" name="TextBox 10"/>
          <p:cNvSpPr txBox="1"/>
          <p:nvPr/>
        </p:nvSpPr>
        <p:spPr>
          <a:xfrm>
            <a:off x="548680" y="4694513"/>
            <a:ext cx="6225534" cy="369332"/>
          </a:xfrm>
          <a:prstGeom prst="rect">
            <a:avLst/>
          </a:prstGeom>
          <a:noFill/>
        </p:spPr>
        <p:txBody>
          <a:bodyPr wrap="square" rtlCol="0">
            <a:spAutoFit/>
          </a:bodyPr>
          <a:lstStyle/>
          <a:p>
            <a:r>
              <a:rPr lang="en-US" altLang="ko-KR" dirty="0" smtClean="0">
                <a:latin typeface="Adobe Heiti Std R" pitchFamily="34" charset="-128"/>
                <a:ea typeface="Adobe Heiti Std R" pitchFamily="34" charset="-128"/>
              </a:rPr>
              <a:t>3. They like ________ and __________.</a:t>
            </a:r>
            <a:endParaRPr lang="ko-KR" altLang="en-US" dirty="0">
              <a:latin typeface="Adobe Heiti Std R" pitchFamily="34" charset="-128"/>
            </a:endParaRPr>
          </a:p>
        </p:txBody>
      </p:sp>
      <p:sp>
        <p:nvSpPr>
          <p:cNvPr id="12" name="TextBox 11"/>
          <p:cNvSpPr txBox="1"/>
          <p:nvPr/>
        </p:nvSpPr>
        <p:spPr>
          <a:xfrm>
            <a:off x="587842" y="5282788"/>
            <a:ext cx="6225534" cy="369332"/>
          </a:xfrm>
          <a:prstGeom prst="rect">
            <a:avLst/>
          </a:prstGeom>
          <a:noFill/>
        </p:spPr>
        <p:txBody>
          <a:bodyPr wrap="square" rtlCol="0">
            <a:spAutoFit/>
          </a:bodyPr>
          <a:lstStyle/>
          <a:p>
            <a:r>
              <a:rPr lang="en-US" altLang="ko-KR" dirty="0" smtClean="0">
                <a:latin typeface="Adobe Heiti Std R" pitchFamily="34" charset="-128"/>
                <a:ea typeface="Adobe Heiti Std R" pitchFamily="34" charset="-128"/>
              </a:rPr>
              <a:t>4. The _________ help keep the polar bears cool.</a:t>
            </a:r>
            <a:endParaRPr lang="ko-KR" altLang="en-US" dirty="0">
              <a:latin typeface="Adobe Heiti Std R" pitchFamily="34" charset="-128"/>
            </a:endParaRPr>
          </a:p>
        </p:txBody>
      </p:sp>
      <p:sp>
        <p:nvSpPr>
          <p:cNvPr id="13" name="TextBox 12"/>
          <p:cNvSpPr txBox="1"/>
          <p:nvPr/>
        </p:nvSpPr>
        <p:spPr>
          <a:xfrm>
            <a:off x="188640" y="6096942"/>
            <a:ext cx="6480720" cy="646331"/>
          </a:xfrm>
          <a:prstGeom prst="rect">
            <a:avLst/>
          </a:prstGeom>
          <a:noFill/>
        </p:spPr>
        <p:txBody>
          <a:bodyPr wrap="square" rtlCol="0">
            <a:spAutoFit/>
          </a:bodyPr>
          <a:lstStyle/>
          <a:p>
            <a:pPr marL="285750" indent="-285750">
              <a:buFont typeface="Arial" pitchFamily="34" charset="0"/>
              <a:buChar char="•"/>
            </a:pPr>
            <a:r>
              <a:rPr lang="en-US" altLang="ko-KR" b="1" dirty="0" smtClean="0">
                <a:latin typeface="Adobe Heiti Std R" pitchFamily="34" charset="-128"/>
                <a:ea typeface="Adobe Heiti Std R" pitchFamily="34" charset="-128"/>
              </a:rPr>
              <a:t>Listen to the clues. Then, choose the correct answer to each one.</a:t>
            </a:r>
            <a:endParaRPr lang="ko-KR" altLang="en-US" b="1" dirty="0">
              <a:latin typeface="Adobe Heiti Std R" pitchFamily="34" charset="-128"/>
            </a:endParaRPr>
          </a:p>
        </p:txBody>
      </p:sp>
      <p:sp>
        <p:nvSpPr>
          <p:cNvPr id="15" name="TextBox 14"/>
          <p:cNvSpPr txBox="1"/>
          <p:nvPr/>
        </p:nvSpPr>
        <p:spPr>
          <a:xfrm>
            <a:off x="962037" y="6817022"/>
            <a:ext cx="1674875" cy="923330"/>
          </a:xfrm>
          <a:prstGeom prst="rect">
            <a:avLst/>
          </a:prstGeom>
          <a:noFill/>
        </p:spPr>
        <p:txBody>
          <a:bodyPr wrap="square" rtlCol="0">
            <a:spAutoFit/>
          </a:bodyPr>
          <a:lstStyle/>
          <a:p>
            <a:pPr marL="342900" indent="-342900">
              <a:buAutoNum type="alphaLcPeriod"/>
            </a:pPr>
            <a:r>
              <a:rPr lang="en-US" altLang="ko-KR" dirty="0" smtClean="0">
                <a:latin typeface="Adobe Heiti Std R" pitchFamily="34" charset="-128"/>
                <a:ea typeface="Adobe Heiti Std R" pitchFamily="34" charset="-128"/>
              </a:rPr>
              <a:t>A shark</a:t>
            </a:r>
          </a:p>
          <a:p>
            <a:pPr marL="342900" indent="-342900">
              <a:buAutoNum type="alphaLcPeriod"/>
            </a:pPr>
            <a:r>
              <a:rPr lang="en-US" altLang="ko-KR" dirty="0" smtClean="0">
                <a:latin typeface="Adobe Heiti Std R" pitchFamily="34" charset="-128"/>
                <a:ea typeface="Adobe Heiti Std R" pitchFamily="34" charset="-128"/>
              </a:rPr>
              <a:t>A monkey</a:t>
            </a:r>
          </a:p>
          <a:p>
            <a:pPr marL="342900" indent="-342900">
              <a:buAutoNum type="alphaLcPeriod"/>
            </a:pPr>
            <a:r>
              <a:rPr lang="en-US" altLang="ko-KR" dirty="0" smtClean="0">
                <a:latin typeface="Adobe Heiti Std R" pitchFamily="34" charset="-128"/>
                <a:ea typeface="Adobe Heiti Std R" pitchFamily="34" charset="-128"/>
              </a:rPr>
              <a:t>A zebra</a:t>
            </a:r>
            <a:endParaRPr lang="ko-KR" altLang="en-US" dirty="0">
              <a:latin typeface="Adobe Heiti Std R" pitchFamily="34" charset="-128"/>
            </a:endParaRPr>
          </a:p>
        </p:txBody>
      </p:sp>
      <p:sp>
        <p:nvSpPr>
          <p:cNvPr id="16" name="직사각형 15"/>
          <p:cNvSpPr/>
          <p:nvPr/>
        </p:nvSpPr>
        <p:spPr>
          <a:xfrm>
            <a:off x="540127" y="6817022"/>
            <a:ext cx="421910" cy="369332"/>
          </a:xfrm>
          <a:prstGeom prst="rect">
            <a:avLst/>
          </a:prstGeom>
        </p:spPr>
        <p:txBody>
          <a:bodyPr wrap="none">
            <a:spAutoFit/>
          </a:bodyPr>
          <a:lstStyle/>
          <a:p>
            <a:r>
              <a:rPr lang="en-US" altLang="ko-KR" dirty="0" smtClean="0">
                <a:latin typeface="Adobe Heiti Std R" pitchFamily="34" charset="-128"/>
                <a:ea typeface="Adobe Heiti Std R" pitchFamily="34" charset="-128"/>
              </a:rPr>
              <a:t>1. </a:t>
            </a:r>
            <a:endParaRPr lang="ko-KR" altLang="en-US" dirty="0"/>
          </a:p>
        </p:txBody>
      </p:sp>
      <p:sp>
        <p:nvSpPr>
          <p:cNvPr id="17" name="TextBox 16"/>
          <p:cNvSpPr txBox="1"/>
          <p:nvPr/>
        </p:nvSpPr>
        <p:spPr>
          <a:xfrm>
            <a:off x="4066934" y="6877089"/>
            <a:ext cx="2135590" cy="923330"/>
          </a:xfrm>
          <a:prstGeom prst="rect">
            <a:avLst/>
          </a:prstGeom>
          <a:noFill/>
        </p:spPr>
        <p:txBody>
          <a:bodyPr wrap="square" rtlCol="0">
            <a:spAutoFit/>
          </a:bodyPr>
          <a:lstStyle/>
          <a:p>
            <a:pPr marL="342900" indent="-342900">
              <a:buAutoNum type="alphaLcPeriod"/>
            </a:pPr>
            <a:r>
              <a:rPr lang="en-US" altLang="ko-KR" dirty="0" smtClean="0">
                <a:latin typeface="Adobe Heiti Std R" pitchFamily="34" charset="-128"/>
                <a:ea typeface="Adobe Heiti Std R" pitchFamily="34" charset="-128"/>
              </a:rPr>
              <a:t>Zookeepers</a:t>
            </a:r>
          </a:p>
          <a:p>
            <a:pPr marL="342900" indent="-342900">
              <a:buAutoNum type="alphaLcPeriod"/>
            </a:pPr>
            <a:r>
              <a:rPr lang="en-US" altLang="ko-KR" dirty="0" smtClean="0">
                <a:latin typeface="Adobe Heiti Std R" pitchFamily="34" charset="-128"/>
                <a:ea typeface="Adobe Heiti Std R" pitchFamily="34" charset="-128"/>
              </a:rPr>
              <a:t>claws</a:t>
            </a:r>
          </a:p>
          <a:p>
            <a:pPr marL="342900" indent="-342900">
              <a:buAutoNum type="alphaLcPeriod"/>
            </a:pPr>
            <a:r>
              <a:rPr lang="en-US" altLang="ko-KR" dirty="0" smtClean="0">
                <a:latin typeface="Adobe Heiti Std R" pitchFamily="34" charset="-128"/>
                <a:ea typeface="Adobe Heiti Std R" pitchFamily="34" charset="-128"/>
              </a:rPr>
              <a:t>Aquariums</a:t>
            </a:r>
            <a:endParaRPr lang="ko-KR" altLang="en-US" dirty="0">
              <a:latin typeface="Adobe Heiti Std R" pitchFamily="34" charset="-128"/>
            </a:endParaRPr>
          </a:p>
        </p:txBody>
      </p:sp>
      <p:sp>
        <p:nvSpPr>
          <p:cNvPr id="18" name="직사각형 17"/>
          <p:cNvSpPr/>
          <p:nvPr/>
        </p:nvSpPr>
        <p:spPr>
          <a:xfrm>
            <a:off x="3645024" y="6877089"/>
            <a:ext cx="421910" cy="369332"/>
          </a:xfrm>
          <a:prstGeom prst="rect">
            <a:avLst/>
          </a:prstGeom>
        </p:spPr>
        <p:txBody>
          <a:bodyPr wrap="none">
            <a:spAutoFit/>
          </a:bodyPr>
          <a:lstStyle/>
          <a:p>
            <a:r>
              <a:rPr lang="en-US" altLang="ko-KR" dirty="0" smtClean="0">
                <a:latin typeface="Adobe Heiti Std R" pitchFamily="34" charset="-128"/>
                <a:ea typeface="Adobe Heiti Std R" pitchFamily="34" charset="-128"/>
              </a:rPr>
              <a:t>2. </a:t>
            </a:r>
            <a:endParaRPr lang="ko-KR" altLang="en-US" dirty="0"/>
          </a:p>
        </p:txBody>
      </p:sp>
      <p:sp>
        <p:nvSpPr>
          <p:cNvPr id="19" name="TextBox 18"/>
          <p:cNvSpPr txBox="1"/>
          <p:nvPr/>
        </p:nvSpPr>
        <p:spPr>
          <a:xfrm>
            <a:off x="962036" y="8100392"/>
            <a:ext cx="1674875" cy="923330"/>
          </a:xfrm>
          <a:prstGeom prst="rect">
            <a:avLst/>
          </a:prstGeom>
          <a:noFill/>
        </p:spPr>
        <p:txBody>
          <a:bodyPr wrap="square" rtlCol="0">
            <a:spAutoFit/>
          </a:bodyPr>
          <a:lstStyle/>
          <a:p>
            <a:pPr marL="342900" indent="-342900">
              <a:buAutoNum type="alphaLcPeriod"/>
            </a:pPr>
            <a:r>
              <a:rPr lang="en-US" altLang="ko-KR" dirty="0" smtClean="0">
                <a:latin typeface="Adobe Heiti Std R" pitchFamily="34" charset="-128"/>
                <a:ea typeface="Adobe Heiti Std R" pitchFamily="34" charset="-128"/>
              </a:rPr>
              <a:t>A monkey</a:t>
            </a:r>
          </a:p>
          <a:p>
            <a:pPr marL="342900" indent="-342900">
              <a:buAutoNum type="alphaLcPeriod"/>
            </a:pPr>
            <a:r>
              <a:rPr lang="en-US" altLang="ko-KR" dirty="0" smtClean="0">
                <a:latin typeface="Adobe Heiti Std R" pitchFamily="34" charset="-128"/>
                <a:ea typeface="Adobe Heiti Std R" pitchFamily="34" charset="-128"/>
              </a:rPr>
              <a:t>A shark</a:t>
            </a:r>
          </a:p>
          <a:p>
            <a:pPr marL="342900" indent="-342900">
              <a:buAutoNum type="alphaLcPeriod"/>
            </a:pPr>
            <a:r>
              <a:rPr lang="en-US" altLang="ko-KR" dirty="0" smtClean="0">
                <a:latin typeface="Adobe Heiti Std R" pitchFamily="34" charset="-128"/>
                <a:ea typeface="Adobe Heiti Std R" pitchFamily="34" charset="-128"/>
              </a:rPr>
              <a:t>A lion</a:t>
            </a:r>
            <a:endParaRPr lang="ko-KR" altLang="en-US" dirty="0">
              <a:latin typeface="Adobe Heiti Std R" pitchFamily="34" charset="-128"/>
            </a:endParaRPr>
          </a:p>
        </p:txBody>
      </p:sp>
      <p:sp>
        <p:nvSpPr>
          <p:cNvPr id="20" name="직사각형 19"/>
          <p:cNvSpPr/>
          <p:nvPr/>
        </p:nvSpPr>
        <p:spPr>
          <a:xfrm>
            <a:off x="540126" y="8100392"/>
            <a:ext cx="421910" cy="369332"/>
          </a:xfrm>
          <a:prstGeom prst="rect">
            <a:avLst/>
          </a:prstGeom>
        </p:spPr>
        <p:txBody>
          <a:bodyPr wrap="none">
            <a:spAutoFit/>
          </a:bodyPr>
          <a:lstStyle/>
          <a:p>
            <a:r>
              <a:rPr lang="en-US" altLang="ko-KR" dirty="0" smtClean="0">
                <a:latin typeface="Adobe Heiti Std R" pitchFamily="34" charset="-128"/>
                <a:ea typeface="Adobe Heiti Std R" pitchFamily="34" charset="-128"/>
              </a:rPr>
              <a:t>3. </a:t>
            </a:r>
            <a:endParaRPr lang="ko-KR" altLang="en-US" dirty="0"/>
          </a:p>
        </p:txBody>
      </p:sp>
      <p:sp>
        <p:nvSpPr>
          <p:cNvPr id="21" name="TextBox 20"/>
          <p:cNvSpPr txBox="1"/>
          <p:nvPr/>
        </p:nvSpPr>
        <p:spPr>
          <a:xfrm>
            <a:off x="4066934" y="8100392"/>
            <a:ext cx="1674875" cy="923330"/>
          </a:xfrm>
          <a:prstGeom prst="rect">
            <a:avLst/>
          </a:prstGeom>
          <a:noFill/>
        </p:spPr>
        <p:txBody>
          <a:bodyPr wrap="square" rtlCol="0">
            <a:spAutoFit/>
          </a:bodyPr>
          <a:lstStyle/>
          <a:p>
            <a:pPr marL="342900" indent="-342900">
              <a:buAutoNum type="alphaLcPeriod"/>
            </a:pPr>
            <a:r>
              <a:rPr lang="en-US" altLang="ko-KR" dirty="0" smtClean="0">
                <a:latin typeface="Adobe Heiti Std R" pitchFamily="34" charset="-128"/>
                <a:ea typeface="Adobe Heiti Std R" pitchFamily="34" charset="-128"/>
              </a:rPr>
              <a:t>A monkey</a:t>
            </a:r>
          </a:p>
          <a:p>
            <a:pPr marL="342900" indent="-342900">
              <a:buAutoNum type="alphaLcPeriod"/>
            </a:pPr>
            <a:r>
              <a:rPr lang="en-US" altLang="ko-KR" dirty="0" smtClean="0">
                <a:latin typeface="Adobe Heiti Std R" pitchFamily="34" charset="-128"/>
                <a:ea typeface="Adobe Heiti Std R" pitchFamily="34" charset="-128"/>
              </a:rPr>
              <a:t>A lion</a:t>
            </a:r>
          </a:p>
          <a:p>
            <a:pPr marL="342900" indent="-342900">
              <a:buAutoNum type="alphaLcPeriod"/>
            </a:pPr>
            <a:r>
              <a:rPr lang="en-US" altLang="ko-KR" dirty="0" smtClean="0">
                <a:latin typeface="Adobe Heiti Std R" pitchFamily="34" charset="-128"/>
                <a:ea typeface="Adobe Heiti Std R" pitchFamily="34" charset="-128"/>
              </a:rPr>
              <a:t>A zebra</a:t>
            </a:r>
            <a:endParaRPr lang="ko-KR" altLang="en-US" dirty="0">
              <a:latin typeface="Adobe Heiti Std R" pitchFamily="34" charset="-128"/>
            </a:endParaRPr>
          </a:p>
        </p:txBody>
      </p:sp>
      <p:sp>
        <p:nvSpPr>
          <p:cNvPr id="22" name="직사각형 21"/>
          <p:cNvSpPr/>
          <p:nvPr/>
        </p:nvSpPr>
        <p:spPr>
          <a:xfrm>
            <a:off x="3645024" y="8100392"/>
            <a:ext cx="421910" cy="369332"/>
          </a:xfrm>
          <a:prstGeom prst="rect">
            <a:avLst/>
          </a:prstGeom>
        </p:spPr>
        <p:txBody>
          <a:bodyPr wrap="none">
            <a:spAutoFit/>
          </a:bodyPr>
          <a:lstStyle/>
          <a:p>
            <a:r>
              <a:rPr lang="en-US" altLang="ko-KR" dirty="0" smtClean="0">
                <a:latin typeface="Adobe Heiti Std R" pitchFamily="34" charset="-128"/>
                <a:ea typeface="Adobe Heiti Std R" pitchFamily="34" charset="-128"/>
              </a:rPr>
              <a:t>4. </a:t>
            </a:r>
            <a:endParaRPr lang="ko-KR" altLang="en-US" dirty="0"/>
          </a:p>
        </p:txBody>
      </p:sp>
      <p:sp>
        <p:nvSpPr>
          <p:cNvPr id="23" name="모서리가 둥근 직사각형 22"/>
          <p:cNvSpPr/>
          <p:nvPr/>
        </p:nvSpPr>
        <p:spPr>
          <a:xfrm>
            <a:off x="3479549" y="519718"/>
            <a:ext cx="1090273" cy="283568"/>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Adobe Heiti Std R" pitchFamily="34" charset="-128"/>
                <a:ea typeface="Adobe Heiti Std R" pitchFamily="34" charset="-128"/>
              </a:rPr>
              <a:t>Track 2</a:t>
            </a:r>
            <a:endParaRPr lang="ko-KR" altLang="en-US" dirty="0">
              <a:solidFill>
                <a:schemeClr val="tx1"/>
              </a:solidFill>
              <a:latin typeface="Adobe Heiti Std R" pitchFamily="34" charset="-128"/>
            </a:endParaRPr>
          </a:p>
        </p:txBody>
      </p:sp>
      <p:sp>
        <p:nvSpPr>
          <p:cNvPr id="24" name="모서리가 둥근 직사각형 23"/>
          <p:cNvSpPr/>
          <p:nvPr/>
        </p:nvSpPr>
        <p:spPr>
          <a:xfrm>
            <a:off x="3873884" y="2983707"/>
            <a:ext cx="1090273" cy="283568"/>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Adobe Heiti Std R" pitchFamily="34" charset="-128"/>
                <a:ea typeface="Adobe Heiti Std R" pitchFamily="34" charset="-128"/>
              </a:rPr>
              <a:t>Track 2</a:t>
            </a:r>
            <a:endParaRPr lang="ko-KR" altLang="en-US" dirty="0">
              <a:solidFill>
                <a:schemeClr val="tx1"/>
              </a:solidFill>
              <a:latin typeface="Adobe Heiti Std R" pitchFamily="34" charset="-128"/>
            </a:endParaRPr>
          </a:p>
        </p:txBody>
      </p:sp>
      <p:sp>
        <p:nvSpPr>
          <p:cNvPr id="25" name="모서리가 둥근 직사각형 24"/>
          <p:cNvSpPr/>
          <p:nvPr/>
        </p:nvSpPr>
        <p:spPr>
          <a:xfrm>
            <a:off x="1700808" y="6459705"/>
            <a:ext cx="1090273" cy="283568"/>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Adobe Heiti Std R" pitchFamily="34" charset="-128"/>
                <a:ea typeface="Adobe Heiti Std R" pitchFamily="34" charset="-128"/>
              </a:rPr>
              <a:t>Track 3</a:t>
            </a:r>
            <a:endParaRPr lang="ko-KR" altLang="en-US" dirty="0">
              <a:solidFill>
                <a:schemeClr val="tx1"/>
              </a:solidFill>
              <a:latin typeface="Adobe Heiti Std R" pitchFamily="34" charset="-128"/>
            </a:endParaRPr>
          </a:p>
        </p:txBody>
      </p:sp>
    </p:spTree>
    <p:extLst>
      <p:ext uri="{BB962C8B-B14F-4D97-AF65-F5344CB8AC3E}">
        <p14:creationId xmlns:p14="http://schemas.microsoft.com/office/powerpoint/2010/main" val="208206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322503" y="996602"/>
            <a:ext cx="1090273" cy="283568"/>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Adobe Heiti Std R" pitchFamily="34" charset="-128"/>
                <a:ea typeface="Adobe Heiti Std R" pitchFamily="34" charset="-128"/>
              </a:rPr>
              <a:t>Track 1</a:t>
            </a:r>
            <a:endParaRPr lang="ko-KR" altLang="en-US" dirty="0">
              <a:solidFill>
                <a:schemeClr val="tx1"/>
              </a:solidFill>
              <a:latin typeface="Adobe Heiti Std R" pitchFamily="34" charset="-128"/>
            </a:endParaRPr>
          </a:p>
        </p:txBody>
      </p:sp>
      <p:sp>
        <p:nvSpPr>
          <p:cNvPr id="5" name="TextBox 4"/>
          <p:cNvSpPr txBox="1"/>
          <p:nvPr/>
        </p:nvSpPr>
        <p:spPr>
          <a:xfrm>
            <a:off x="188640" y="1428650"/>
            <a:ext cx="6225534" cy="369332"/>
          </a:xfrm>
          <a:prstGeom prst="rect">
            <a:avLst/>
          </a:prstGeom>
          <a:noFill/>
        </p:spPr>
        <p:txBody>
          <a:bodyPr wrap="square" rtlCol="0">
            <a:spAutoFit/>
          </a:bodyPr>
          <a:lstStyle/>
          <a:p>
            <a:r>
              <a:rPr lang="en-US" altLang="ko-KR" dirty="0" smtClean="0">
                <a:latin typeface="Adobe Heiti Std R" pitchFamily="34" charset="-128"/>
                <a:ea typeface="Adobe Heiti Std R" pitchFamily="34" charset="-128"/>
              </a:rPr>
              <a:t>1. claws	    2. polar bear	   3. zookeeper	  4. roar</a:t>
            </a:r>
            <a:endParaRPr lang="ko-KR" altLang="en-US" dirty="0">
              <a:latin typeface="Adobe Heiti Std R" pitchFamily="34" charset="-128"/>
            </a:endParaRPr>
          </a:p>
        </p:txBody>
      </p:sp>
      <p:sp>
        <p:nvSpPr>
          <p:cNvPr id="6" name="모서리가 둥근 직사각형 5"/>
          <p:cNvSpPr/>
          <p:nvPr/>
        </p:nvSpPr>
        <p:spPr>
          <a:xfrm>
            <a:off x="322503" y="2220738"/>
            <a:ext cx="1090273" cy="283568"/>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Adobe Heiti Std R" pitchFamily="34" charset="-128"/>
                <a:ea typeface="Adobe Heiti Std R" pitchFamily="34" charset="-128"/>
              </a:rPr>
              <a:t>Track 2</a:t>
            </a:r>
            <a:endParaRPr lang="ko-KR" altLang="en-US" dirty="0">
              <a:solidFill>
                <a:schemeClr val="tx1"/>
              </a:solidFill>
              <a:latin typeface="Adobe Heiti Std R" pitchFamily="34" charset="-128"/>
            </a:endParaRPr>
          </a:p>
        </p:txBody>
      </p:sp>
      <p:sp>
        <p:nvSpPr>
          <p:cNvPr id="7" name="TextBox 6"/>
          <p:cNvSpPr txBox="1"/>
          <p:nvPr/>
        </p:nvSpPr>
        <p:spPr>
          <a:xfrm>
            <a:off x="216151" y="2724794"/>
            <a:ext cx="6225534" cy="1477328"/>
          </a:xfrm>
          <a:prstGeom prst="rect">
            <a:avLst/>
          </a:prstGeom>
          <a:noFill/>
        </p:spPr>
        <p:txBody>
          <a:bodyPr wrap="square" rtlCol="0">
            <a:spAutoFit/>
          </a:bodyPr>
          <a:lstStyle/>
          <a:p>
            <a:r>
              <a:rPr lang="en-US" altLang="ko-KR" dirty="0" smtClean="0">
                <a:latin typeface="Adobe Heiti Std R" pitchFamily="34" charset="-128"/>
                <a:ea typeface="Adobe Heiti Std R" pitchFamily="34" charset="-128"/>
              </a:rPr>
              <a:t>Many zoos have polar bears. Sometimes, zoos are too warm for polar bears. Why is this? Polar bears live in cold places. They like snow and ice. There is no snow at the zoo.</a:t>
            </a:r>
          </a:p>
          <a:p>
            <a:r>
              <a:rPr lang="en-US" altLang="ko-KR" dirty="0" smtClean="0">
                <a:latin typeface="Adobe Heiti Std R" pitchFamily="34" charset="-128"/>
                <a:ea typeface="Adobe Heiti Std R" pitchFamily="34" charset="-128"/>
              </a:rPr>
              <a:t>So, zookeepers make snow for them.</a:t>
            </a:r>
            <a:r>
              <a:rPr lang="ko-KR" altLang="en-US" dirty="0" smtClean="0">
                <a:latin typeface="Adobe Heiti Std R" pitchFamily="34" charset="-128"/>
              </a:rPr>
              <a:t> </a:t>
            </a:r>
            <a:r>
              <a:rPr lang="en-US" altLang="ko-KR" dirty="0" smtClean="0">
                <a:latin typeface="Adobe Heiti Std R" pitchFamily="34" charset="-128"/>
              </a:rPr>
              <a:t>Snow helps keep the bears cool.</a:t>
            </a:r>
            <a:endParaRPr lang="en-US" altLang="ko-KR" dirty="0" smtClean="0">
              <a:latin typeface="Adobe Heiti Std R" pitchFamily="34" charset="-128"/>
              <a:ea typeface="Adobe Heiti Std R" pitchFamily="34" charset="-128"/>
            </a:endParaRPr>
          </a:p>
        </p:txBody>
      </p:sp>
      <p:sp>
        <p:nvSpPr>
          <p:cNvPr id="8" name="모서리가 둥근 직사각형 7"/>
          <p:cNvSpPr/>
          <p:nvPr/>
        </p:nvSpPr>
        <p:spPr>
          <a:xfrm>
            <a:off x="322503" y="4597002"/>
            <a:ext cx="1090273" cy="283568"/>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Adobe Heiti Std R" pitchFamily="34" charset="-128"/>
                <a:ea typeface="Adobe Heiti Std R" pitchFamily="34" charset="-128"/>
              </a:rPr>
              <a:t>Track 3</a:t>
            </a:r>
            <a:endParaRPr lang="ko-KR" altLang="en-US" dirty="0">
              <a:solidFill>
                <a:schemeClr val="tx1"/>
              </a:solidFill>
              <a:latin typeface="Adobe Heiti Std R" pitchFamily="34" charset="-128"/>
            </a:endParaRPr>
          </a:p>
        </p:txBody>
      </p:sp>
      <p:sp>
        <p:nvSpPr>
          <p:cNvPr id="9" name="TextBox 8"/>
          <p:cNvSpPr txBox="1"/>
          <p:nvPr/>
        </p:nvSpPr>
        <p:spPr>
          <a:xfrm>
            <a:off x="322503" y="5101058"/>
            <a:ext cx="6225534" cy="369332"/>
          </a:xfrm>
          <a:prstGeom prst="rect">
            <a:avLst/>
          </a:prstGeom>
          <a:noFill/>
        </p:spPr>
        <p:txBody>
          <a:bodyPr wrap="square" rtlCol="0">
            <a:spAutoFit/>
          </a:bodyPr>
          <a:lstStyle/>
          <a:p>
            <a:r>
              <a:rPr lang="en-US" altLang="ko-KR" dirty="0" smtClean="0">
                <a:latin typeface="Adobe Heiti Std R" pitchFamily="34" charset="-128"/>
                <a:ea typeface="Adobe Heiti Std R" pitchFamily="34" charset="-128"/>
              </a:rPr>
              <a:t>1. This animal swims. It has big teeth.</a:t>
            </a:r>
            <a:endParaRPr lang="ko-KR" altLang="en-US" dirty="0">
              <a:latin typeface="Adobe Heiti Std R" pitchFamily="34" charset="-128"/>
            </a:endParaRPr>
          </a:p>
        </p:txBody>
      </p:sp>
      <p:sp>
        <p:nvSpPr>
          <p:cNvPr id="10" name="TextBox 9"/>
          <p:cNvSpPr txBox="1"/>
          <p:nvPr/>
        </p:nvSpPr>
        <p:spPr>
          <a:xfrm>
            <a:off x="322503" y="5470390"/>
            <a:ext cx="6225534" cy="369332"/>
          </a:xfrm>
          <a:prstGeom prst="rect">
            <a:avLst/>
          </a:prstGeom>
          <a:noFill/>
        </p:spPr>
        <p:txBody>
          <a:bodyPr wrap="square" rtlCol="0">
            <a:spAutoFit/>
          </a:bodyPr>
          <a:lstStyle/>
          <a:p>
            <a:r>
              <a:rPr lang="en-US" altLang="ko-KR" dirty="0" smtClean="0">
                <a:latin typeface="Adobe Heiti Std R" pitchFamily="34" charset="-128"/>
                <a:ea typeface="Adobe Heiti Std R" pitchFamily="34" charset="-128"/>
              </a:rPr>
              <a:t>2. Lions and bears have these on their feet.</a:t>
            </a:r>
            <a:endParaRPr lang="ko-KR" altLang="en-US" dirty="0">
              <a:latin typeface="Adobe Heiti Std R" pitchFamily="34" charset="-128"/>
            </a:endParaRPr>
          </a:p>
        </p:txBody>
      </p:sp>
      <p:sp>
        <p:nvSpPr>
          <p:cNvPr id="11" name="TextBox 10"/>
          <p:cNvSpPr txBox="1"/>
          <p:nvPr/>
        </p:nvSpPr>
        <p:spPr>
          <a:xfrm>
            <a:off x="322503" y="5839722"/>
            <a:ext cx="6225534" cy="369332"/>
          </a:xfrm>
          <a:prstGeom prst="rect">
            <a:avLst/>
          </a:prstGeom>
          <a:noFill/>
        </p:spPr>
        <p:txBody>
          <a:bodyPr wrap="square" rtlCol="0">
            <a:spAutoFit/>
          </a:bodyPr>
          <a:lstStyle/>
          <a:p>
            <a:r>
              <a:rPr lang="en-US" altLang="ko-KR" dirty="0" smtClean="0">
                <a:latin typeface="Adobe Heiti Std R" pitchFamily="34" charset="-128"/>
                <a:ea typeface="Adobe Heiti Std R" pitchFamily="34" charset="-128"/>
              </a:rPr>
              <a:t>3. This animal roars.</a:t>
            </a:r>
            <a:endParaRPr lang="ko-KR" altLang="en-US" dirty="0">
              <a:latin typeface="Adobe Heiti Std R" pitchFamily="34" charset="-128"/>
            </a:endParaRPr>
          </a:p>
        </p:txBody>
      </p:sp>
      <p:sp>
        <p:nvSpPr>
          <p:cNvPr id="12" name="TextBox 11"/>
          <p:cNvSpPr txBox="1"/>
          <p:nvPr/>
        </p:nvSpPr>
        <p:spPr>
          <a:xfrm>
            <a:off x="322503" y="6218892"/>
            <a:ext cx="6225534" cy="369332"/>
          </a:xfrm>
          <a:prstGeom prst="rect">
            <a:avLst/>
          </a:prstGeom>
          <a:noFill/>
        </p:spPr>
        <p:txBody>
          <a:bodyPr wrap="square" rtlCol="0">
            <a:spAutoFit/>
          </a:bodyPr>
          <a:lstStyle/>
          <a:p>
            <a:r>
              <a:rPr lang="en-US" altLang="ko-KR" dirty="0" smtClean="0">
                <a:latin typeface="Adobe Heiti Std R" pitchFamily="34" charset="-128"/>
                <a:ea typeface="Adobe Heiti Std R" pitchFamily="34" charset="-128"/>
              </a:rPr>
              <a:t>4. This animal looks like a horse. It is black and white.</a:t>
            </a:r>
            <a:endParaRPr lang="ko-KR" altLang="en-US" dirty="0">
              <a:latin typeface="Adobe Heiti Std R" pitchFamily="34" charset="-128"/>
            </a:endParaRPr>
          </a:p>
        </p:txBody>
      </p:sp>
      <p:sp>
        <p:nvSpPr>
          <p:cNvPr id="13" name="TextBox 12"/>
          <p:cNvSpPr txBox="1"/>
          <p:nvPr/>
        </p:nvSpPr>
        <p:spPr>
          <a:xfrm>
            <a:off x="116632" y="335869"/>
            <a:ext cx="6480720" cy="369332"/>
          </a:xfrm>
          <a:prstGeom prst="rect">
            <a:avLst/>
          </a:prstGeom>
          <a:noFill/>
        </p:spPr>
        <p:txBody>
          <a:bodyPr wrap="square" rtlCol="0">
            <a:spAutoFit/>
          </a:bodyPr>
          <a:lstStyle/>
          <a:p>
            <a:pPr marL="285750" indent="-285750">
              <a:buFont typeface="Arial" pitchFamily="34" charset="0"/>
              <a:buChar char="•"/>
            </a:pPr>
            <a:r>
              <a:rPr lang="en-US" altLang="ko-KR" b="1" dirty="0" smtClean="0">
                <a:latin typeface="Adobe Heiti Std R" pitchFamily="34" charset="-128"/>
                <a:ea typeface="Adobe Heiti Std R" pitchFamily="34" charset="-128"/>
              </a:rPr>
              <a:t>Script</a:t>
            </a:r>
            <a:endParaRPr lang="ko-KR" altLang="en-US" b="1" dirty="0">
              <a:latin typeface="Adobe Heiti Std R" pitchFamily="34" charset="-128"/>
            </a:endParaRPr>
          </a:p>
        </p:txBody>
      </p:sp>
    </p:spTree>
    <p:extLst>
      <p:ext uri="{BB962C8B-B14F-4D97-AF65-F5344CB8AC3E}">
        <p14:creationId xmlns:p14="http://schemas.microsoft.com/office/powerpoint/2010/main" val="2888357394"/>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286</Words>
  <Application>Microsoft Office PowerPoint</Application>
  <PresentationFormat>화면 슬라이드 쇼(4:3)</PresentationFormat>
  <Paragraphs>55</Paragraphs>
  <Slides>3</Slides>
  <Notes>0</Notes>
  <HiddenSlides>0</HiddenSlides>
  <MMClips>0</MMClips>
  <ScaleCrop>false</ScaleCrop>
  <HeadingPairs>
    <vt:vector size="4" baseType="variant">
      <vt:variant>
        <vt:lpstr>테마</vt:lpstr>
      </vt:variant>
      <vt:variant>
        <vt:i4>1</vt:i4>
      </vt:variant>
      <vt:variant>
        <vt:lpstr>슬라이드 제목</vt:lpstr>
      </vt:variant>
      <vt:variant>
        <vt:i4>3</vt:i4>
      </vt:variant>
    </vt:vector>
  </HeadingPairs>
  <TitlesOfParts>
    <vt:vector size="4" baseType="lpstr">
      <vt:lpstr>Office 테마</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Egg Office2</dc:creator>
  <cp:lastModifiedBy>Egg Office2</cp:lastModifiedBy>
  <cp:revision>5</cp:revision>
  <dcterms:created xsi:type="dcterms:W3CDTF">2016-08-30T01:56:24Z</dcterms:created>
  <dcterms:modified xsi:type="dcterms:W3CDTF">2016-08-30T02:44:43Z</dcterms:modified>
</cp:coreProperties>
</file>