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2" r:id="rId3"/>
    <p:sldId id="274" r:id="rId4"/>
    <p:sldId id="272" r:id="rId5"/>
    <p:sldId id="271" r:id="rId6"/>
    <p:sldId id="270" r:id="rId7"/>
    <p:sldId id="267" r:id="rId8"/>
    <p:sldId id="266" r:id="rId9"/>
    <p:sldId id="261" r:id="rId10"/>
    <p:sldId id="259" r:id="rId11"/>
    <p:sldId id="260" r:id="rId12"/>
    <p:sldId id="258" r:id="rId13"/>
    <p:sldId id="269" r:id="rId14"/>
    <p:sldId id="268" r:id="rId15"/>
    <p:sldId id="264" r:id="rId16"/>
    <p:sldId id="277" r:id="rId17"/>
    <p:sldId id="276" r:id="rId18"/>
  </p:sldIdLst>
  <p:sldSz cx="9906000" cy="6858000" type="A4"/>
  <p:notesSz cx="6797675" cy="9926638"/>
  <p:defaultTextStyle>
    <a:defPPr>
      <a:defRPr lang="ko-KR"/>
    </a:defPPr>
    <a:lvl1pPr marL="0" algn="l" defTabSz="1031626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84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7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3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9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4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10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6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2FFC-A72F-4F0F-895B-EBFFCB10DE49}" type="datetimeFigureOut">
              <a:rPr lang="ko-KR" altLang="en-US" smtClean="0"/>
              <a:pPr/>
              <a:t>2016-12-27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86AE-EC54-4715-ACE1-2E34AEDD50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07578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2FFC-A72F-4F0F-895B-EBFFCB10DE49}" type="datetimeFigureOut">
              <a:rPr lang="ko-KR" altLang="en-US" smtClean="0"/>
              <a:pPr/>
              <a:t>2016-12-27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86AE-EC54-4715-ACE1-2E34AEDD50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66708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28600"/>
            <a:ext cx="2228850" cy="48768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28600"/>
            <a:ext cx="6521450" cy="48768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2FFC-A72F-4F0F-895B-EBFFCB10DE49}" type="datetimeFigureOut">
              <a:rPr lang="ko-KR" altLang="en-US" smtClean="0"/>
              <a:pPr/>
              <a:t>2016-12-27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86AE-EC54-4715-ACE1-2E34AEDD50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91159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2FFC-A72F-4F0F-895B-EBFFCB10DE49}" type="datetimeFigureOut">
              <a:rPr lang="ko-KR" altLang="en-US" smtClean="0"/>
              <a:pPr/>
              <a:t>2016-12-27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86AE-EC54-4715-ACE1-2E34AEDD50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2231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58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162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74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32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90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48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10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65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2FFC-A72F-4F0F-895B-EBFFCB10DE49}" type="datetimeFigureOut">
              <a:rPr lang="ko-KR" altLang="en-US" smtClean="0"/>
              <a:pPr/>
              <a:t>2016-12-27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86AE-EC54-4715-ACE1-2E34AEDD50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122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333500"/>
            <a:ext cx="4375150" cy="377190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333500"/>
            <a:ext cx="4375150" cy="377190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2FFC-A72F-4F0F-895B-EBFFCB10DE49}" type="datetimeFigureOut">
              <a:rPr lang="ko-KR" altLang="en-US" smtClean="0"/>
              <a:pPr/>
              <a:t>2016-12-27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86AE-EC54-4715-ACE1-2E34AEDD50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3186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76870" cy="63976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813" indent="0">
              <a:buNone/>
              <a:defRPr sz="2300" b="1"/>
            </a:lvl2pPr>
            <a:lvl3pPr marL="1031626" indent="0">
              <a:buNone/>
              <a:defRPr sz="2000" b="1"/>
            </a:lvl3pPr>
            <a:lvl4pPr marL="1547439" indent="0">
              <a:buNone/>
              <a:defRPr sz="1800" b="1"/>
            </a:lvl4pPr>
            <a:lvl5pPr marL="2063252" indent="0">
              <a:buNone/>
              <a:defRPr sz="1800" b="1"/>
            </a:lvl5pPr>
            <a:lvl6pPr marL="2579065" indent="0">
              <a:buNone/>
              <a:defRPr sz="1800" b="1"/>
            </a:lvl6pPr>
            <a:lvl7pPr marL="3094878" indent="0">
              <a:buNone/>
              <a:defRPr sz="1800" b="1"/>
            </a:lvl7pPr>
            <a:lvl8pPr marL="3610691" indent="0">
              <a:buNone/>
              <a:defRPr sz="1800" b="1"/>
            </a:lvl8pPr>
            <a:lvl9pPr marL="4126504" indent="0">
              <a:buNone/>
              <a:defRPr sz="18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2" y="1535114"/>
            <a:ext cx="4378590" cy="63976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813" indent="0">
              <a:buNone/>
              <a:defRPr sz="2300" b="1"/>
            </a:lvl2pPr>
            <a:lvl3pPr marL="1031626" indent="0">
              <a:buNone/>
              <a:defRPr sz="2000" b="1"/>
            </a:lvl3pPr>
            <a:lvl4pPr marL="1547439" indent="0">
              <a:buNone/>
              <a:defRPr sz="1800" b="1"/>
            </a:lvl4pPr>
            <a:lvl5pPr marL="2063252" indent="0">
              <a:buNone/>
              <a:defRPr sz="1800" b="1"/>
            </a:lvl5pPr>
            <a:lvl6pPr marL="2579065" indent="0">
              <a:buNone/>
              <a:defRPr sz="1800" b="1"/>
            </a:lvl6pPr>
            <a:lvl7pPr marL="3094878" indent="0">
              <a:buNone/>
              <a:defRPr sz="1800" b="1"/>
            </a:lvl7pPr>
            <a:lvl8pPr marL="3610691" indent="0">
              <a:buNone/>
              <a:defRPr sz="1800" b="1"/>
            </a:lvl8pPr>
            <a:lvl9pPr marL="4126504" indent="0">
              <a:buNone/>
              <a:defRPr sz="18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2FFC-A72F-4F0F-895B-EBFFCB10DE49}" type="datetimeFigureOut">
              <a:rPr lang="ko-KR" altLang="en-US" smtClean="0"/>
              <a:pPr/>
              <a:t>2016-12-27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86AE-EC54-4715-ACE1-2E34AEDD50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9850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2FFC-A72F-4F0F-895B-EBFFCB10DE49}" type="datetimeFigureOut">
              <a:rPr lang="ko-KR" altLang="en-US" smtClean="0"/>
              <a:pPr/>
              <a:t>2016-12-27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86AE-EC54-4715-ACE1-2E34AEDD50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13148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2FFC-A72F-4F0F-895B-EBFFCB10DE49}" type="datetimeFigureOut">
              <a:rPr lang="ko-KR" altLang="en-US" smtClean="0"/>
              <a:pPr/>
              <a:t>2016-12-27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86AE-EC54-4715-ACE1-2E34AEDD50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43210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0"/>
            <a:ext cx="5537729" cy="585311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15813" indent="0">
              <a:buNone/>
              <a:defRPr sz="1400"/>
            </a:lvl2pPr>
            <a:lvl3pPr marL="1031626" indent="0">
              <a:buNone/>
              <a:defRPr sz="1100"/>
            </a:lvl3pPr>
            <a:lvl4pPr marL="1547439" indent="0">
              <a:buNone/>
              <a:defRPr sz="1000"/>
            </a:lvl4pPr>
            <a:lvl5pPr marL="2063252" indent="0">
              <a:buNone/>
              <a:defRPr sz="1000"/>
            </a:lvl5pPr>
            <a:lvl6pPr marL="2579065" indent="0">
              <a:buNone/>
              <a:defRPr sz="1000"/>
            </a:lvl6pPr>
            <a:lvl7pPr marL="3094878" indent="0">
              <a:buNone/>
              <a:defRPr sz="1000"/>
            </a:lvl7pPr>
            <a:lvl8pPr marL="3610691" indent="0">
              <a:buNone/>
              <a:defRPr sz="1000"/>
            </a:lvl8pPr>
            <a:lvl9pPr marL="4126504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2FFC-A72F-4F0F-895B-EBFFCB10DE49}" type="datetimeFigureOut">
              <a:rPr lang="ko-KR" altLang="en-US" smtClean="0"/>
              <a:pPr/>
              <a:t>2016-12-27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86AE-EC54-4715-ACE1-2E34AEDD50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00891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600"/>
            </a:lvl1pPr>
            <a:lvl2pPr marL="515813" indent="0">
              <a:buNone/>
              <a:defRPr sz="3200"/>
            </a:lvl2pPr>
            <a:lvl3pPr marL="1031626" indent="0">
              <a:buNone/>
              <a:defRPr sz="2700"/>
            </a:lvl3pPr>
            <a:lvl4pPr marL="1547439" indent="0">
              <a:buNone/>
              <a:defRPr sz="2300"/>
            </a:lvl4pPr>
            <a:lvl5pPr marL="2063252" indent="0">
              <a:buNone/>
              <a:defRPr sz="2300"/>
            </a:lvl5pPr>
            <a:lvl6pPr marL="2579065" indent="0">
              <a:buNone/>
              <a:defRPr sz="2300"/>
            </a:lvl6pPr>
            <a:lvl7pPr marL="3094878" indent="0">
              <a:buNone/>
              <a:defRPr sz="2300"/>
            </a:lvl7pPr>
            <a:lvl8pPr marL="3610691" indent="0">
              <a:buNone/>
              <a:defRPr sz="2300"/>
            </a:lvl8pPr>
            <a:lvl9pPr marL="4126504" indent="0">
              <a:buNone/>
              <a:defRPr sz="23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515813" indent="0">
              <a:buNone/>
              <a:defRPr sz="1400"/>
            </a:lvl2pPr>
            <a:lvl3pPr marL="1031626" indent="0">
              <a:buNone/>
              <a:defRPr sz="1100"/>
            </a:lvl3pPr>
            <a:lvl4pPr marL="1547439" indent="0">
              <a:buNone/>
              <a:defRPr sz="1000"/>
            </a:lvl4pPr>
            <a:lvl5pPr marL="2063252" indent="0">
              <a:buNone/>
              <a:defRPr sz="1000"/>
            </a:lvl5pPr>
            <a:lvl6pPr marL="2579065" indent="0">
              <a:buNone/>
              <a:defRPr sz="1000"/>
            </a:lvl6pPr>
            <a:lvl7pPr marL="3094878" indent="0">
              <a:buNone/>
              <a:defRPr sz="1000"/>
            </a:lvl7pPr>
            <a:lvl8pPr marL="3610691" indent="0">
              <a:buNone/>
              <a:defRPr sz="1000"/>
            </a:lvl8pPr>
            <a:lvl9pPr marL="4126504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2FFC-A72F-4F0F-895B-EBFFCB10DE49}" type="datetimeFigureOut">
              <a:rPr lang="ko-KR" altLang="en-US" smtClean="0"/>
              <a:pPr/>
              <a:t>2016-12-27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286AE-EC54-4715-ACE1-2E34AEDD50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1548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103163" tIns="51581" rIns="103163" bIns="51581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103163" tIns="51581" rIns="103163" bIns="5158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C2FFC-A72F-4F0F-895B-EBFFCB10DE49}" type="datetimeFigureOut">
              <a:rPr lang="ko-KR" altLang="en-US" smtClean="0"/>
              <a:pPr/>
              <a:t>2016-12-27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103163" tIns="51581" rIns="103163" bIns="5158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286AE-EC54-4715-ACE1-2E34AEDD502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90312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1626" rtl="0" eaLnBrk="1" latinLnBrk="1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860" indent="-386860" algn="l" defTabSz="1031626" rtl="0" eaLnBrk="1" latinLnBrk="1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8196" indent="-322383" algn="l" defTabSz="1031626" rtl="0" eaLnBrk="1" latinLnBrk="1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9533" indent="-257907" algn="l" defTabSz="1031626" rtl="0" eaLnBrk="1" latinLnBrk="1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5346" indent="-257907" algn="l" defTabSz="1031626" rtl="0" eaLnBrk="1" latinLnBrk="1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21159" indent="-257907" algn="l" defTabSz="1031626" rtl="0" eaLnBrk="1" latinLnBrk="1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6972" indent="-257907" algn="l" defTabSz="103162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52785" indent="-257907" algn="l" defTabSz="103162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8598" indent="-257907" algn="l" defTabSz="103162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4411" indent="-257907" algn="l" defTabSz="103162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31626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813" algn="l" defTabSz="1031626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1626" algn="l" defTabSz="1031626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7439" algn="l" defTabSz="1031626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3252" algn="l" defTabSz="1031626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9065" algn="l" defTabSz="1031626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4878" algn="l" defTabSz="1031626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0691" algn="l" defTabSz="1031626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6504" algn="l" defTabSz="1031626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ctionary.com/browse/careful" TargetMode="External"/><Relationship Id="rId2" Type="http://schemas.openxmlformats.org/officeDocument/2006/relationships/hyperlink" Target="http://www.dictionary.com/browse/cau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ctionary.com/browse/careful" TargetMode="External"/><Relationship Id="rId2" Type="http://schemas.openxmlformats.org/officeDocument/2006/relationships/hyperlink" Target="http://www.dictionary.com/browse/caution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69" y="474119"/>
            <a:ext cx="1295512" cy="1287892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22" y="1976594"/>
            <a:ext cx="1325995" cy="1303133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10" y="3567946"/>
            <a:ext cx="1265030" cy="127265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45" y="5018246"/>
            <a:ext cx="1303133" cy="1272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12640" y="548679"/>
            <a:ext cx="753392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(1)  Simple Arch Patterns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1600" b="1" dirty="0"/>
              <a:t>Form: </a:t>
            </a:r>
            <a:r>
              <a:rPr lang="en-US" altLang="ko-KR" sz="1600" dirty="0"/>
              <a:t>hill-shaped</a:t>
            </a:r>
            <a:r>
              <a:rPr lang="en-US" altLang="ko-KR" sz="1600" dirty="0" smtClean="0"/>
              <a:t>, curved </a:t>
            </a:r>
            <a:r>
              <a:rPr lang="en-US" altLang="ko-KR" sz="1600" dirty="0"/>
              <a:t>top, no triangle was formed in with the shape.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b="1" dirty="0"/>
              <a:t>Characteristics: </a:t>
            </a:r>
            <a:r>
              <a:rPr lang="en-US" altLang="ko-KR" sz="1600" dirty="0"/>
              <a:t>hard working, introverted, cautious, works without complaint, </a:t>
            </a:r>
            <a:endParaRPr lang="en-US" altLang="ko-KR" sz="1600" dirty="0" smtClean="0"/>
          </a:p>
          <a:p>
            <a:r>
              <a:rPr lang="en-US" altLang="ko-KR" sz="1600" dirty="0" smtClean="0"/>
              <a:t>likes </a:t>
            </a:r>
            <a:r>
              <a:rPr lang="en-US" altLang="ko-KR" sz="1600" dirty="0"/>
              <a:t>to follow the steps, down to earth, do not like taking risks.</a:t>
            </a:r>
            <a:endParaRPr lang="ko-KR" alt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712640" y="1894732"/>
            <a:ext cx="837755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(2)  Tented Arch Patterns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b="1" dirty="0"/>
              <a:t>Form:</a:t>
            </a:r>
            <a:r>
              <a:rPr lang="en-US" altLang="ko-KR" sz="1600" dirty="0"/>
              <a:t> like a camping tent with a sharp tip top.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b="1" dirty="0"/>
              <a:t>Characteristics:</a:t>
            </a:r>
            <a:r>
              <a:rPr lang="en-US" altLang="ko-KR" sz="1600" dirty="0"/>
              <a:t> with </a:t>
            </a:r>
            <a:r>
              <a:rPr lang="en-US" altLang="ko-KR" sz="1600" dirty="0" smtClean="0"/>
              <a:t>________ </a:t>
            </a:r>
            <a:r>
              <a:rPr lang="en-US" altLang="ko-KR" sz="1600" dirty="0"/>
              <a:t>personalities, can be </a:t>
            </a:r>
            <a:r>
              <a:rPr lang="en-US" altLang="ko-KR" sz="1600" dirty="0" smtClean="0"/>
              <a:t>_________ </a:t>
            </a:r>
            <a:r>
              <a:rPr lang="en-US" altLang="ko-KR" sz="1600" dirty="0"/>
              <a:t>and welcoming one day </a:t>
            </a:r>
            <a:endParaRPr lang="en-US" altLang="ko-KR" sz="1600" dirty="0" smtClean="0"/>
          </a:p>
          <a:p>
            <a:r>
              <a:rPr lang="en-US" altLang="ko-KR" sz="1600" dirty="0" smtClean="0"/>
              <a:t>and ____ </a:t>
            </a:r>
            <a:r>
              <a:rPr lang="en-US" altLang="ko-KR" sz="1600" dirty="0"/>
              <a:t>the other;  it all depends on how nurture and development during childhood. </a:t>
            </a:r>
            <a:endParaRPr lang="en-US" altLang="ko-KR" sz="1600" dirty="0" smtClean="0"/>
          </a:p>
          <a:p>
            <a:r>
              <a:rPr lang="en-US" altLang="ko-KR" sz="1600" dirty="0" smtClean="0"/>
              <a:t>Not </a:t>
            </a:r>
            <a:r>
              <a:rPr lang="en-US" altLang="ko-KR" sz="1600" dirty="0"/>
              <a:t>afraid of challenges and obstacles, but may sometimes be </a:t>
            </a:r>
            <a:r>
              <a:rPr lang="en-US" altLang="ko-KR" sz="1600" dirty="0" smtClean="0"/>
              <a:t>________. ______.</a:t>
            </a:r>
            <a:endParaRPr lang="ko-KR" alt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741328" y="3634885"/>
            <a:ext cx="819903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(3) Ulnar Loop Patterns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1600" b="1" dirty="0"/>
              <a:t>Form: </a:t>
            </a:r>
            <a:r>
              <a:rPr lang="en-US" altLang="ko-KR" sz="1600" dirty="0"/>
              <a:t>like a waterfall flowing towards the little finger with triangular points.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b="1" dirty="0"/>
              <a:t>Characteristics: </a:t>
            </a:r>
            <a:r>
              <a:rPr lang="en-US" altLang="ko-KR" sz="1600" dirty="0"/>
              <a:t>gentle, observant, passive, loves schedules, </a:t>
            </a:r>
            <a:r>
              <a:rPr lang="en-US" altLang="ko-KR" sz="1600" dirty="0" smtClean="0"/>
              <a:t>likes </a:t>
            </a:r>
            <a:r>
              <a:rPr lang="en-US" altLang="ko-KR" sz="1600" dirty="0"/>
              <a:t>to go with the flow, </a:t>
            </a:r>
            <a:endParaRPr lang="en-US" altLang="ko-KR" sz="1600" dirty="0" smtClean="0"/>
          </a:p>
          <a:p>
            <a:r>
              <a:rPr lang="en-US" altLang="ko-KR" sz="1600" dirty="0" smtClean="0"/>
              <a:t>little </a:t>
            </a:r>
            <a:r>
              <a:rPr lang="en-US" altLang="ko-KR" sz="1600" dirty="0"/>
              <a:t>self- motivation.</a:t>
            </a:r>
            <a:endParaRPr lang="ko-KR" alt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801895" y="5085184"/>
            <a:ext cx="749763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(4) Radial Loop Patterns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1600" b="1" dirty="0"/>
              <a:t>Form:</a:t>
            </a:r>
            <a:r>
              <a:rPr lang="en-US" altLang="ko-KR" sz="1600" dirty="0"/>
              <a:t> The opposite of ulnar loop, the “waterfall” flows toward the thumb.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b="1" dirty="0"/>
              <a:t>Characteristics:</a:t>
            </a:r>
            <a:r>
              <a:rPr lang="en-US" altLang="ko-KR" sz="1600" dirty="0"/>
              <a:t> thinks </a:t>
            </a:r>
            <a:r>
              <a:rPr lang="en-US" altLang="ko-KR" sz="1600" dirty="0" smtClean="0"/>
              <a:t>____________ and_______, </a:t>
            </a:r>
            <a:r>
              <a:rPr lang="en-US" altLang="ko-KR" sz="1600" dirty="0"/>
              <a:t>like to question and criticize, </a:t>
            </a:r>
            <a:endParaRPr lang="en-US" altLang="ko-KR" sz="1600" dirty="0" smtClean="0"/>
          </a:p>
          <a:p>
            <a:r>
              <a:rPr lang="en-US" altLang="ko-KR" sz="1600" dirty="0" smtClean="0"/>
              <a:t>____-_______, </a:t>
            </a:r>
            <a:r>
              <a:rPr lang="en-US" altLang="ko-KR" sz="1600" dirty="0"/>
              <a:t>loves to go against the majority.</a:t>
            </a:r>
            <a:endParaRPr lang="ko-KR" altLang="en-US" sz="1600" dirty="0"/>
          </a:p>
        </p:txBody>
      </p:sp>
      <p:sp>
        <p:nvSpPr>
          <p:cNvPr id="12" name="직사각형 11"/>
          <p:cNvSpPr/>
          <p:nvPr/>
        </p:nvSpPr>
        <p:spPr>
          <a:xfrm>
            <a:off x="9213451" y="127771"/>
            <a:ext cx="562554" cy="4929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/>
              <a:t>A</a:t>
            </a:r>
            <a:endParaRPr lang="ko-KR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230825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69" y="474119"/>
            <a:ext cx="1295512" cy="1287892"/>
          </a:xfr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22" y="1976594"/>
            <a:ext cx="1325995" cy="1303133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10" y="3567946"/>
            <a:ext cx="1265030" cy="127265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45" y="5018246"/>
            <a:ext cx="1303133" cy="1272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12640" y="548679"/>
            <a:ext cx="702429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(1)  Simple Arch Patterns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1600" b="1" dirty="0"/>
              <a:t>Form: </a:t>
            </a:r>
            <a:r>
              <a:rPr lang="en-US" altLang="ko-KR" sz="1600" dirty="0"/>
              <a:t>hill-shaped</a:t>
            </a:r>
            <a:r>
              <a:rPr lang="en-US" altLang="ko-KR" sz="1600" dirty="0" smtClean="0"/>
              <a:t>, curved </a:t>
            </a:r>
            <a:r>
              <a:rPr lang="en-US" altLang="ko-KR" sz="1600" dirty="0"/>
              <a:t>top, no triangle was formed in with the shape.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b="1" dirty="0"/>
              <a:t>Characteristics: </a:t>
            </a:r>
            <a:r>
              <a:rPr lang="en-US" altLang="ko-KR" sz="1600" dirty="0" smtClean="0"/>
              <a:t>____ _______, _________, _______, </a:t>
            </a:r>
            <a:r>
              <a:rPr lang="en-US" altLang="ko-KR" sz="1600" dirty="0"/>
              <a:t>works without complaint, </a:t>
            </a:r>
            <a:endParaRPr lang="en-US" altLang="ko-KR" sz="1600" dirty="0" smtClean="0"/>
          </a:p>
          <a:p>
            <a:r>
              <a:rPr lang="en-US" altLang="ko-KR" sz="1600" dirty="0" smtClean="0"/>
              <a:t>likes </a:t>
            </a:r>
            <a:r>
              <a:rPr lang="en-US" altLang="ko-KR" sz="1600" dirty="0"/>
              <a:t>to follow the steps, </a:t>
            </a:r>
            <a:r>
              <a:rPr lang="en-US" altLang="ko-KR" sz="1600" dirty="0" smtClean="0"/>
              <a:t>_____ ___ _____, do not like taking risks.</a:t>
            </a:r>
            <a:endParaRPr lang="ko-KR" alt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712640" y="1894732"/>
            <a:ext cx="837755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(2)  Tented Arch Patterns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b="1" dirty="0"/>
              <a:t>Form:</a:t>
            </a:r>
            <a:r>
              <a:rPr lang="en-US" altLang="ko-KR" sz="1600" dirty="0"/>
              <a:t> like a camping tent with a sharp tip top.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b="1" dirty="0"/>
              <a:t>Characteristics:</a:t>
            </a:r>
            <a:r>
              <a:rPr lang="en-US" altLang="ko-KR" sz="1600" dirty="0"/>
              <a:t> with extreme personalities, can be outgoing and welcoming one day </a:t>
            </a:r>
            <a:endParaRPr lang="en-US" altLang="ko-KR" sz="1600" dirty="0" smtClean="0"/>
          </a:p>
          <a:p>
            <a:r>
              <a:rPr lang="en-US" altLang="ko-KR" sz="1600" dirty="0" smtClean="0"/>
              <a:t>and </a:t>
            </a:r>
            <a:r>
              <a:rPr lang="en-US" altLang="ko-KR" sz="1600" dirty="0"/>
              <a:t>shy the other;  it all depends on how nurture and development during childhood. </a:t>
            </a:r>
            <a:endParaRPr lang="en-US" altLang="ko-KR" sz="1600" dirty="0" smtClean="0"/>
          </a:p>
          <a:p>
            <a:r>
              <a:rPr lang="en-US" altLang="ko-KR" sz="1600" dirty="0" smtClean="0"/>
              <a:t>Not </a:t>
            </a:r>
            <a:r>
              <a:rPr lang="en-US" altLang="ko-KR" sz="1600" dirty="0"/>
              <a:t>afraid of challenges and obstacles, but may sometimes be impulsive. Creative.</a:t>
            </a:r>
            <a:endParaRPr lang="ko-KR" alt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741328" y="3634885"/>
            <a:ext cx="797070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(3) Ulnar Loop Patterns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1600" b="1" dirty="0"/>
              <a:t>Form: </a:t>
            </a:r>
            <a:r>
              <a:rPr lang="en-US" altLang="ko-KR" sz="1600" dirty="0"/>
              <a:t>like a waterfall flowing towards the little finger with triangular points.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b="1" dirty="0"/>
              <a:t>Characteristics: </a:t>
            </a:r>
            <a:r>
              <a:rPr lang="en-US" altLang="ko-KR" sz="1600" dirty="0" smtClean="0"/>
              <a:t>______, _________, _______, </a:t>
            </a:r>
            <a:r>
              <a:rPr lang="en-US" altLang="ko-KR" sz="1600" dirty="0"/>
              <a:t>loves schedules, </a:t>
            </a:r>
            <a:r>
              <a:rPr lang="en-US" altLang="ko-KR" sz="1600" dirty="0" smtClean="0"/>
              <a:t>likes </a:t>
            </a:r>
            <a:r>
              <a:rPr lang="en-US" altLang="ko-KR" sz="1600" dirty="0"/>
              <a:t>to go with the flow, </a:t>
            </a:r>
            <a:endParaRPr lang="en-US" altLang="ko-KR" sz="1600" dirty="0" smtClean="0"/>
          </a:p>
          <a:p>
            <a:r>
              <a:rPr lang="en-US" altLang="ko-KR" sz="1600" dirty="0" smtClean="0"/>
              <a:t>little ____-_______.</a:t>
            </a:r>
            <a:endParaRPr lang="ko-KR" alt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801895" y="5085184"/>
            <a:ext cx="7732181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(4) Radial Loop Patterns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1600" b="1" dirty="0"/>
              <a:t>Form:</a:t>
            </a:r>
            <a:r>
              <a:rPr lang="en-US" altLang="ko-KR" sz="1600" dirty="0"/>
              <a:t> The opposite of ulnar loop, the “waterfall” flows toward the thumb.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b="1" dirty="0"/>
              <a:t>Characteristics:</a:t>
            </a:r>
            <a:r>
              <a:rPr lang="en-US" altLang="ko-KR" sz="1600" dirty="0"/>
              <a:t> thinks independently and cleverly, like to question and criticize, </a:t>
            </a:r>
            <a:endParaRPr lang="en-US" altLang="ko-KR" sz="1600" dirty="0" smtClean="0"/>
          </a:p>
          <a:p>
            <a:r>
              <a:rPr lang="en-US" altLang="ko-KR" sz="1600" dirty="0" smtClean="0"/>
              <a:t>self-centered</a:t>
            </a:r>
            <a:r>
              <a:rPr lang="en-US" altLang="ko-KR" sz="1600" dirty="0"/>
              <a:t>, loves to go against the majority.</a:t>
            </a:r>
            <a:endParaRPr lang="ko-KR" altLang="en-US" sz="1600" dirty="0"/>
          </a:p>
        </p:txBody>
      </p:sp>
      <p:sp>
        <p:nvSpPr>
          <p:cNvPr id="12" name="직사각형 11"/>
          <p:cNvSpPr/>
          <p:nvPr/>
        </p:nvSpPr>
        <p:spPr>
          <a:xfrm>
            <a:off x="9213451" y="127771"/>
            <a:ext cx="562554" cy="4929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/>
              <a:t>B</a:t>
            </a:r>
            <a:endParaRPr lang="ko-KR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165489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69" y="474119"/>
            <a:ext cx="1295512" cy="1287892"/>
          </a:xfr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22" y="1976594"/>
            <a:ext cx="1325995" cy="1303133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10" y="3567946"/>
            <a:ext cx="1265030" cy="127265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45" y="5018246"/>
            <a:ext cx="1303133" cy="1272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12640" y="548679"/>
            <a:ext cx="753392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(1)  Simple Arch Patterns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1600" b="1" dirty="0"/>
              <a:t>Form: </a:t>
            </a:r>
            <a:r>
              <a:rPr lang="en-US" altLang="ko-KR" sz="1600" dirty="0"/>
              <a:t>hill-shaped</a:t>
            </a:r>
            <a:r>
              <a:rPr lang="en-US" altLang="ko-KR" sz="1600" dirty="0" smtClean="0"/>
              <a:t>, curved </a:t>
            </a:r>
            <a:r>
              <a:rPr lang="en-US" altLang="ko-KR" sz="1600" dirty="0"/>
              <a:t>top, no triangle was formed in with the shape.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b="1" dirty="0"/>
              <a:t>Characteristics: </a:t>
            </a:r>
            <a:r>
              <a:rPr lang="en-US" altLang="ko-KR" sz="1600" dirty="0"/>
              <a:t>hard working, introverted, </a:t>
            </a:r>
            <a:r>
              <a:rPr lang="en-US" altLang="ko-KR" sz="1600" dirty="0" smtClean="0"/>
              <a:t>cautious, </a:t>
            </a:r>
            <a:r>
              <a:rPr lang="en-US" altLang="ko-KR" sz="1600" dirty="0"/>
              <a:t>works without complaint, </a:t>
            </a:r>
            <a:endParaRPr lang="en-US" altLang="ko-KR" sz="1600" dirty="0" smtClean="0"/>
          </a:p>
          <a:p>
            <a:r>
              <a:rPr lang="en-US" altLang="ko-KR" sz="1600" dirty="0" smtClean="0"/>
              <a:t>likes </a:t>
            </a:r>
            <a:r>
              <a:rPr lang="en-US" altLang="ko-KR" sz="1600" dirty="0"/>
              <a:t>to follow the steps, down to earth, do not like taking risks.</a:t>
            </a:r>
            <a:endParaRPr lang="ko-KR" alt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712640" y="1894732"/>
            <a:ext cx="837755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(2)  Tented Arch Patterns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b="1" dirty="0"/>
              <a:t>Form:</a:t>
            </a:r>
            <a:r>
              <a:rPr lang="en-US" altLang="ko-KR" sz="1600" dirty="0"/>
              <a:t> like a camping tent with a sharp tip top.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b="1" dirty="0"/>
              <a:t>Characteristics:</a:t>
            </a:r>
            <a:r>
              <a:rPr lang="en-US" altLang="ko-KR" sz="1600" dirty="0"/>
              <a:t> with extreme personalities, can be outgoing and welcoming one day </a:t>
            </a:r>
            <a:endParaRPr lang="en-US" altLang="ko-KR" sz="1600" dirty="0" smtClean="0"/>
          </a:p>
          <a:p>
            <a:r>
              <a:rPr lang="en-US" altLang="ko-KR" sz="1600" dirty="0" smtClean="0"/>
              <a:t>and </a:t>
            </a:r>
            <a:r>
              <a:rPr lang="en-US" altLang="ko-KR" sz="1600" dirty="0"/>
              <a:t>shy the other;  it all depends on how nurture and development during childhood. </a:t>
            </a:r>
            <a:endParaRPr lang="en-US" altLang="ko-KR" sz="1600" dirty="0" smtClean="0"/>
          </a:p>
          <a:p>
            <a:r>
              <a:rPr lang="en-US" altLang="ko-KR" sz="1600" dirty="0" smtClean="0"/>
              <a:t>Not </a:t>
            </a:r>
            <a:r>
              <a:rPr lang="en-US" altLang="ko-KR" sz="1600" dirty="0"/>
              <a:t>afraid of challenges and obstacles, but may sometimes be impulsive. Creative.</a:t>
            </a:r>
            <a:endParaRPr lang="ko-KR" alt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741328" y="3634885"/>
            <a:ext cx="819903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(3) Ulnar Loop Patterns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1600" b="1" dirty="0"/>
              <a:t>Form: </a:t>
            </a:r>
            <a:r>
              <a:rPr lang="en-US" altLang="ko-KR" sz="1600" dirty="0"/>
              <a:t>like a waterfall flowing towards the little finger with triangular points.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b="1" dirty="0"/>
              <a:t>Characteristics: </a:t>
            </a:r>
            <a:r>
              <a:rPr lang="en-US" altLang="ko-KR" sz="1600" dirty="0"/>
              <a:t>gentle, observant, passive, loves schedules, </a:t>
            </a:r>
            <a:r>
              <a:rPr lang="en-US" altLang="ko-KR" sz="1600" dirty="0" smtClean="0"/>
              <a:t>likes </a:t>
            </a:r>
            <a:r>
              <a:rPr lang="en-US" altLang="ko-KR" sz="1600" dirty="0"/>
              <a:t>to go with the flow, </a:t>
            </a:r>
            <a:endParaRPr lang="en-US" altLang="ko-KR" sz="1600" dirty="0" smtClean="0"/>
          </a:p>
          <a:p>
            <a:r>
              <a:rPr lang="en-US" altLang="ko-KR" sz="1600" dirty="0" smtClean="0"/>
              <a:t>little </a:t>
            </a:r>
            <a:r>
              <a:rPr lang="en-US" altLang="ko-KR" sz="1600" dirty="0"/>
              <a:t>self- motivation.</a:t>
            </a:r>
            <a:endParaRPr lang="ko-KR" alt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801895" y="5085184"/>
            <a:ext cx="7732181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(4) Radial Loop Patterns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1600" b="1" dirty="0"/>
              <a:t>Form:</a:t>
            </a:r>
            <a:r>
              <a:rPr lang="en-US" altLang="ko-KR" sz="1600" dirty="0"/>
              <a:t> The opposite of ulnar loop, the “waterfall” flows toward the thumb.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b="1" dirty="0"/>
              <a:t>Characteristics:</a:t>
            </a:r>
            <a:r>
              <a:rPr lang="en-US" altLang="ko-KR" sz="1600" dirty="0"/>
              <a:t> thinks independently and cleverly, like to question and criticize, </a:t>
            </a:r>
            <a:endParaRPr lang="en-US" altLang="ko-KR" sz="1600" dirty="0" smtClean="0"/>
          </a:p>
          <a:p>
            <a:r>
              <a:rPr lang="en-US" altLang="ko-KR" sz="1600" dirty="0" smtClean="0"/>
              <a:t>self-centered</a:t>
            </a:r>
            <a:r>
              <a:rPr lang="en-US" altLang="ko-KR" sz="1600" dirty="0"/>
              <a:t>, loves to go against the majority.</a:t>
            </a:r>
            <a:endParaRPr lang="ko-KR" alt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33435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91" y="2301382"/>
            <a:ext cx="8789907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/>
              <a:t>● </a:t>
            </a:r>
            <a:r>
              <a:rPr lang="en-US" altLang="ko-KR" sz="1800" dirty="0" smtClean="0"/>
              <a:t>Which patterns represent ‘a camping tent’ shape?  ( ______   _____   __________. )</a:t>
            </a:r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● </a:t>
            </a:r>
            <a:r>
              <a:rPr lang="en-US" altLang="ko-KR" sz="1800" dirty="0" smtClean="0"/>
              <a:t>A girl is introverted and cautious. She might be _______   ________  patterns.</a:t>
            </a:r>
          </a:p>
          <a:p>
            <a:r>
              <a:rPr lang="en-US" altLang="ko-KR" sz="1600" dirty="0" smtClean="0"/>
              <a:t>Choose the right answer.</a:t>
            </a:r>
          </a:p>
          <a:p>
            <a:endParaRPr lang="en-US" altLang="ko-KR" sz="1600" dirty="0" smtClean="0"/>
          </a:p>
          <a:p>
            <a:pPr marL="457200" indent="-457200">
              <a:buFont typeface="+mj-lt"/>
              <a:buAutoNum type="alphaLcPeriod"/>
            </a:pPr>
            <a:r>
              <a:rPr lang="en-US" altLang="ko-KR" sz="1400" dirty="0" smtClean="0"/>
              <a:t>Simple Arch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ko-KR" sz="1400" dirty="0" smtClean="0"/>
              <a:t>Tented Arch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ko-KR" sz="1400" dirty="0" smtClean="0"/>
              <a:t>Ulnar Loop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ko-KR" sz="1400" dirty="0" smtClean="0"/>
              <a:t>Radial Loop 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57166"/>
            <a:ext cx="86696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800" dirty="0" smtClean="0"/>
              <a:t>● </a:t>
            </a:r>
            <a:r>
              <a:rPr lang="en-US" altLang="ko-KR" sz="1800" dirty="0" smtClean="0"/>
              <a:t>Are ‘Simple Arch Patterns’ forms ‘hill-shaped’ and ‘curved top’?  Yes / No</a:t>
            </a:r>
          </a:p>
          <a:p>
            <a:r>
              <a:rPr lang="ko-KR" altLang="en-US" sz="1800" dirty="0" smtClean="0"/>
              <a:t> </a:t>
            </a:r>
            <a:endParaRPr lang="en-US" altLang="ko-KR" sz="1800" dirty="0" smtClean="0"/>
          </a:p>
          <a:p>
            <a:r>
              <a:rPr lang="ko-KR" altLang="en-US" sz="1800" dirty="0" smtClean="0"/>
              <a:t>● </a:t>
            </a:r>
            <a:r>
              <a:rPr lang="en-US" altLang="ko-KR" sz="1800" dirty="0" smtClean="0"/>
              <a:t>Do ‘Ulnar Loop Patterns’ have gentle and observant characteristics?  Yes / No</a:t>
            </a:r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● </a:t>
            </a:r>
            <a:r>
              <a:rPr lang="en-US" altLang="ko-KR" sz="1800" dirty="0" smtClean="0"/>
              <a:t>Do ‘Ulnar Loop Patterns’ have extreme personalities? Yes / No </a:t>
            </a:r>
          </a:p>
          <a:p>
            <a:r>
              <a:rPr lang="en-US" altLang="ko-KR" sz="1800" dirty="0" smtClean="0"/>
              <a:t>( If the answer is ‘No’, which patterns are ?       ______   _____   __________. )</a:t>
            </a:r>
            <a:endParaRPr lang="ko-KR" altLang="en-US" sz="1800" dirty="0" smtClean="0"/>
          </a:p>
          <a:p>
            <a:r>
              <a:rPr lang="en-US" altLang="ko-KR" sz="1800" dirty="0" smtClean="0"/>
              <a:t> </a:t>
            </a:r>
            <a:endParaRPr lang="ko-KR" altLang="en-US" sz="1800" dirty="0" smtClean="0"/>
          </a:p>
          <a:p>
            <a:r>
              <a:rPr lang="en-US" altLang="ko-KR" sz="1800" dirty="0" smtClean="0"/>
              <a:t> </a:t>
            </a:r>
            <a:endParaRPr lang="ko-KR" alt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82" y="4826891"/>
            <a:ext cx="90960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800" dirty="0" smtClean="0"/>
              <a:t>● </a:t>
            </a:r>
            <a:r>
              <a:rPr lang="en-US" altLang="ko-KR" sz="1800" dirty="0" smtClean="0"/>
              <a:t>What are ‘Ulnar Loop </a:t>
            </a:r>
            <a:r>
              <a:rPr lang="en-US" altLang="ko-KR" sz="1800" dirty="0"/>
              <a:t>P</a:t>
            </a:r>
            <a:r>
              <a:rPr lang="en-US" altLang="ko-KR" sz="1800" dirty="0" smtClean="0"/>
              <a:t>atterns’ characteristics? </a:t>
            </a:r>
          </a:p>
          <a:p>
            <a:r>
              <a:rPr lang="en-US" altLang="ko-KR" sz="1800" dirty="0" smtClean="0"/>
              <a:t>(Write down </a:t>
            </a:r>
            <a:r>
              <a:rPr lang="en-US" altLang="ko-KR" sz="1800" b="1" dirty="0" smtClean="0"/>
              <a:t>more than 5</a:t>
            </a:r>
            <a:r>
              <a:rPr lang="en-US" altLang="ko-KR" sz="1800" dirty="0" smtClean="0"/>
              <a:t>.)</a:t>
            </a:r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● </a:t>
            </a:r>
            <a:r>
              <a:rPr lang="en-US" altLang="ko-KR" sz="1800" dirty="0" smtClean="0"/>
              <a:t>What kind of forms ‘Radical Loop Patterns’ have?</a:t>
            </a:r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● </a:t>
            </a:r>
            <a:r>
              <a:rPr lang="en-US" altLang="ko-KR" sz="1800" dirty="0" smtClean="0"/>
              <a:t>Have you ever thought about your character related to your fingerprint?</a:t>
            </a:r>
          </a:p>
        </p:txBody>
      </p:sp>
      <p:sp>
        <p:nvSpPr>
          <p:cNvPr id="7" name="오른쪽 화살표 6"/>
          <p:cNvSpPr/>
          <p:nvPr/>
        </p:nvSpPr>
        <p:spPr>
          <a:xfrm>
            <a:off x="4595810" y="1858710"/>
            <a:ext cx="285752" cy="14287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7667644" y="0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NAME: </a:t>
            </a:r>
            <a:endParaRPr lang="ko-KR" altLang="en-US" sz="1400" b="1" dirty="0"/>
          </a:p>
        </p:txBody>
      </p:sp>
    </p:spTree>
    <p:extLst>
      <p:ext uri="{BB962C8B-B14F-4D97-AF65-F5344CB8AC3E}">
        <p14:creationId xmlns="" xmlns:p14="http://schemas.microsoft.com/office/powerpoint/2010/main" val="198103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391" y="1944216"/>
            <a:ext cx="9292416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● </a:t>
            </a:r>
            <a:r>
              <a:rPr lang="en-US" altLang="ko-KR" dirty="0" smtClean="0"/>
              <a:t>Which patterns represent ‘a camping tent’ shape?  (</a:t>
            </a:r>
            <a:r>
              <a:rPr lang="en-US" altLang="ko-KR" b="1" dirty="0" smtClean="0"/>
              <a:t>Tented arch patterns.)</a:t>
            </a:r>
          </a:p>
          <a:p>
            <a:endParaRPr lang="en-US" altLang="ko-KR" b="1" dirty="0" smtClean="0"/>
          </a:p>
          <a:p>
            <a:r>
              <a:rPr lang="ko-KR" altLang="en-US" dirty="0" smtClean="0"/>
              <a:t>● </a:t>
            </a:r>
            <a:r>
              <a:rPr lang="en-US" altLang="ko-KR" dirty="0" smtClean="0"/>
              <a:t>A girl is introverted and cautious. She might be _______   ________  patterns.</a:t>
            </a:r>
          </a:p>
          <a:p>
            <a:r>
              <a:rPr lang="en-US" altLang="ko-KR" sz="1600" dirty="0" smtClean="0"/>
              <a:t>Choose the right answer.</a:t>
            </a:r>
          </a:p>
          <a:p>
            <a:endParaRPr lang="en-US" altLang="ko-KR" sz="1600" dirty="0" smtClean="0"/>
          </a:p>
          <a:p>
            <a:pPr marL="457200" indent="-457200">
              <a:buFont typeface="+mj-lt"/>
              <a:buAutoNum type="alphaLcPeriod"/>
            </a:pPr>
            <a:r>
              <a:rPr lang="en-US" altLang="ko-KR" sz="1400" b="1" dirty="0" smtClean="0"/>
              <a:t>Simple Arch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ko-KR" sz="1400" dirty="0" smtClean="0"/>
              <a:t>Tented Arch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ko-KR" sz="1400" dirty="0" smtClean="0"/>
              <a:t>Ulnar Loop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ko-KR" sz="1400" dirty="0" smtClean="0"/>
              <a:t>Radial Loop </a:t>
            </a:r>
            <a:endParaRPr lang="ko-KR" alt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14290"/>
            <a:ext cx="9959971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● </a:t>
            </a:r>
            <a:r>
              <a:rPr lang="en-US" altLang="ko-KR" dirty="0" smtClean="0"/>
              <a:t>Are ‘Simple Arch Patterns’ forms ‘hill-shaped’ and ‘curved top’? </a:t>
            </a:r>
            <a:r>
              <a:rPr lang="en-US" altLang="ko-KR" b="1" dirty="0" smtClean="0"/>
              <a:t>Yes</a:t>
            </a:r>
            <a:r>
              <a:rPr lang="en-US" altLang="ko-KR" dirty="0" smtClean="0"/>
              <a:t>/No</a:t>
            </a:r>
          </a:p>
          <a:p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● </a:t>
            </a:r>
            <a:r>
              <a:rPr lang="en-US" altLang="ko-KR" dirty="0" smtClean="0"/>
              <a:t>Do ‘Ulnar Loop Patterns’ have gentle and observant characteristics? </a:t>
            </a:r>
            <a:r>
              <a:rPr lang="en-US" altLang="ko-KR" b="1" dirty="0" smtClean="0"/>
              <a:t>Yes</a:t>
            </a:r>
            <a:r>
              <a:rPr lang="en-US" altLang="ko-KR" dirty="0" smtClean="0"/>
              <a:t>/No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● </a:t>
            </a:r>
            <a:r>
              <a:rPr lang="en-US" altLang="ko-KR" dirty="0" smtClean="0"/>
              <a:t>Do ‘Ulnar Loop Patterns’ have extreme personalities? Yes/</a:t>
            </a:r>
            <a:r>
              <a:rPr lang="en-US" altLang="ko-KR" b="1" dirty="0" smtClean="0"/>
              <a:t>No </a:t>
            </a:r>
            <a:r>
              <a:rPr lang="en-US" altLang="ko-KR" sz="1400" b="1" dirty="0" smtClean="0"/>
              <a:t>(Tented Arch Patterns) </a:t>
            </a:r>
            <a:endParaRPr lang="ko-KR" altLang="en-US" sz="1400" b="1" dirty="0" smtClean="0"/>
          </a:p>
          <a:p>
            <a:r>
              <a:rPr lang="en-US" altLang="ko-KR" sz="1400" dirty="0" smtClean="0"/>
              <a:t> </a:t>
            </a:r>
            <a:endParaRPr lang="ko-KR" altLang="en-US" sz="1400" dirty="0" smtClean="0"/>
          </a:p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2" y="4469725"/>
            <a:ext cx="95246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● </a:t>
            </a:r>
            <a:r>
              <a:rPr lang="en-US" altLang="ko-KR" dirty="0" smtClean="0"/>
              <a:t>What are ‘Ulnar Loop </a:t>
            </a:r>
            <a:r>
              <a:rPr lang="en-US" altLang="ko-KR" dirty="0"/>
              <a:t>P</a:t>
            </a:r>
            <a:r>
              <a:rPr lang="en-US" altLang="ko-KR" dirty="0" smtClean="0"/>
              <a:t>atterns’ characteristics? </a:t>
            </a:r>
          </a:p>
          <a:p>
            <a:r>
              <a:rPr lang="en-US" altLang="ko-KR" dirty="0" smtClean="0"/>
              <a:t>(Write down </a:t>
            </a:r>
            <a:r>
              <a:rPr lang="en-US" altLang="ko-KR" b="1" dirty="0" smtClean="0"/>
              <a:t>more than 5</a:t>
            </a:r>
            <a:r>
              <a:rPr lang="en-US" altLang="ko-KR" dirty="0" smtClean="0"/>
              <a:t>.)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● </a:t>
            </a:r>
            <a:r>
              <a:rPr lang="en-US" altLang="ko-KR" dirty="0" smtClean="0"/>
              <a:t>What kind of forms ‘Radical Loop Patterns’ have?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● </a:t>
            </a:r>
            <a:r>
              <a:rPr lang="en-US" altLang="ko-KR" dirty="0" smtClean="0"/>
              <a:t>Have you ever thought about your character related to your fingerprint?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911561" y="4554"/>
            <a:ext cx="994439" cy="40011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answer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94522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0" y="116632"/>
            <a:ext cx="8915400" cy="67413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ko-KR" sz="1800" b="1" dirty="0" smtClean="0"/>
              <a:t>1.</a:t>
            </a:r>
            <a:r>
              <a:rPr lang="ko-KR" altLang="en-US" sz="1800" b="1" dirty="0" smtClean="0"/>
              <a:t>리드인 </a:t>
            </a:r>
            <a:r>
              <a:rPr lang="en-US" altLang="ko-KR" sz="1800" dirty="0" smtClean="0"/>
              <a:t>(</a:t>
            </a:r>
            <a:r>
              <a:rPr lang="ko-KR" altLang="en-US" sz="1800" dirty="0"/>
              <a:t> </a:t>
            </a:r>
            <a:r>
              <a:rPr lang="ko-KR" altLang="en-US" sz="1800" dirty="0" err="1" smtClean="0"/>
              <a:t>일상묻기</a:t>
            </a:r>
            <a:r>
              <a:rPr lang="en-US" altLang="ko-KR" sz="1800" dirty="0" smtClean="0"/>
              <a:t>)</a:t>
            </a:r>
          </a:p>
          <a:p>
            <a:pPr marL="0" indent="0">
              <a:buNone/>
            </a:pPr>
            <a:r>
              <a:rPr lang="en-US" altLang="ko-KR" sz="1800" b="1" dirty="0" smtClean="0"/>
              <a:t>2. </a:t>
            </a:r>
            <a:r>
              <a:rPr lang="ko-KR" altLang="en-US" sz="1800" b="1" dirty="0" err="1" smtClean="0"/>
              <a:t>프리</a:t>
            </a:r>
            <a:r>
              <a:rPr lang="ko-KR" altLang="en-US" sz="1800" b="1" dirty="0" smtClean="0"/>
              <a:t> </a:t>
            </a:r>
            <a:r>
              <a:rPr lang="en-US" altLang="ko-KR" sz="1800" dirty="0" smtClean="0"/>
              <a:t>– </a:t>
            </a:r>
            <a:r>
              <a:rPr lang="ko-KR" altLang="en-US" sz="1800" dirty="0" err="1" smtClean="0"/>
              <a:t>엘리씨팅</a:t>
            </a:r>
            <a:r>
              <a:rPr lang="ko-KR" altLang="en-US" sz="1800" dirty="0" smtClean="0"/>
              <a:t> 손가락들 물어보기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간단하게 알려주고 같이 </a:t>
            </a:r>
            <a:r>
              <a:rPr lang="ko-KR" altLang="en-US" sz="1800" dirty="0" err="1" smtClean="0"/>
              <a:t>리핕</a:t>
            </a:r>
            <a:r>
              <a:rPr lang="en-US" altLang="ko-KR" sz="1800" dirty="0" smtClean="0"/>
              <a:t>.</a:t>
            </a:r>
          </a:p>
          <a:p>
            <a:pPr marL="0" indent="0">
              <a:buNone/>
            </a:pPr>
            <a:r>
              <a:rPr lang="ko-KR" altLang="en-US" sz="1800" dirty="0" smtClean="0"/>
              <a:t>지문 보여주며 뭔지 묻기</a:t>
            </a:r>
            <a:r>
              <a:rPr lang="en-US" altLang="ko-KR" sz="1800" dirty="0" smtClean="0"/>
              <a:t>.</a:t>
            </a:r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ko-KR" altLang="en-US" sz="1800" dirty="0" smtClean="0"/>
              <a:t>단어들</a:t>
            </a:r>
            <a:r>
              <a:rPr lang="en-US" altLang="ko-KR" sz="1800" dirty="0" smtClean="0"/>
              <a:t>- </a:t>
            </a:r>
            <a:r>
              <a:rPr lang="ko-KR" altLang="en-US" sz="1800" dirty="0" err="1" smtClean="0"/>
              <a:t>매칭이나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빈칸채우는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단어액티비티하기</a:t>
            </a:r>
            <a:r>
              <a:rPr lang="en-US" altLang="ko-KR" sz="1800" dirty="0" smtClean="0"/>
              <a:t>.</a:t>
            </a:r>
          </a:p>
          <a:p>
            <a:pPr marL="0" indent="0">
              <a:buNone/>
            </a:pPr>
            <a:r>
              <a:rPr lang="ko-KR" altLang="en-US" sz="1800" dirty="0" err="1" smtClean="0"/>
              <a:t>단어액티비티후에</a:t>
            </a:r>
            <a:r>
              <a:rPr lang="ko-KR" altLang="en-US" sz="1800" dirty="0" smtClean="0"/>
              <a:t> </a:t>
            </a: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ko-KR" altLang="en-US" sz="1800" dirty="0" smtClean="0"/>
              <a:t>그 후에</a:t>
            </a:r>
            <a:r>
              <a:rPr lang="en-US" altLang="ko-KR" sz="1800" dirty="0" smtClean="0"/>
              <a:t>,</a:t>
            </a:r>
            <a:endParaRPr lang="ko-KR" altLang="en-US" sz="1800" dirty="0" smtClean="0"/>
          </a:p>
          <a:p>
            <a:pPr marL="0" indent="0">
              <a:buNone/>
            </a:pPr>
            <a:r>
              <a:rPr lang="ko-KR" altLang="en-US" sz="1800" dirty="0" smtClean="0"/>
              <a:t>스탬프 </a:t>
            </a:r>
            <a:r>
              <a:rPr lang="ko-KR" altLang="en-US" sz="1800" dirty="0" err="1" smtClean="0"/>
              <a:t>찍으라하고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이름적으라하고</a:t>
            </a:r>
            <a:r>
              <a:rPr lang="ko-KR" altLang="en-US" sz="1800" dirty="0" smtClean="0"/>
              <a:t> 수거해가기</a:t>
            </a:r>
            <a:r>
              <a:rPr lang="en-US" altLang="ko-KR" sz="1800" dirty="0" smtClean="0"/>
              <a:t>.</a:t>
            </a:r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ko-KR" altLang="en-US" sz="1800" dirty="0" smtClean="0"/>
              <a:t>그 후에</a:t>
            </a:r>
            <a:r>
              <a:rPr lang="en-US" altLang="ko-KR" sz="1800" dirty="0" smtClean="0"/>
              <a:t>, </a:t>
            </a:r>
          </a:p>
          <a:p>
            <a:pPr marL="0" indent="0">
              <a:buNone/>
            </a:pPr>
            <a:r>
              <a:rPr lang="ko-KR" altLang="en-US" sz="1800" dirty="0" smtClean="0"/>
              <a:t>특성 적혀있는 자료 주기</a:t>
            </a:r>
            <a:r>
              <a:rPr lang="en-US" altLang="ko-KR" sz="1800" dirty="0" smtClean="0"/>
              <a:t>. (</a:t>
            </a:r>
            <a:r>
              <a:rPr lang="ko-KR" altLang="en-US" sz="1800" dirty="0" smtClean="0"/>
              <a:t>빈칸 뚫린 </a:t>
            </a:r>
            <a:r>
              <a:rPr lang="ko-KR" altLang="en-US" sz="1800" dirty="0" err="1" smtClean="0"/>
              <a:t>워크쉿</a:t>
            </a:r>
            <a:r>
              <a:rPr lang="en-US" altLang="ko-KR" sz="1800" dirty="0" smtClean="0"/>
              <a:t>)</a:t>
            </a:r>
          </a:p>
          <a:p>
            <a:pPr marL="0" indent="0">
              <a:buNone/>
            </a:pPr>
            <a:r>
              <a:rPr lang="ko-KR" altLang="en-US" sz="1800" dirty="0" smtClean="0"/>
              <a:t>오른쪽  손가락 먼저 </a:t>
            </a:r>
            <a:r>
              <a:rPr lang="ko-KR" altLang="en-US" sz="1800" dirty="0" err="1" smtClean="0"/>
              <a:t>리뷰겸</a:t>
            </a:r>
            <a:r>
              <a:rPr lang="ko-KR" altLang="en-US" sz="1800" dirty="0" smtClean="0"/>
              <a:t> 체크하고 나는 칠판에 스펠링 써주기</a:t>
            </a:r>
            <a:r>
              <a:rPr lang="en-US" altLang="ko-KR" sz="1800" dirty="0" smtClean="0"/>
              <a:t>.</a:t>
            </a:r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ko-KR" altLang="en-US" sz="1800" dirty="0" smtClean="0"/>
              <a:t>자료 보고</a:t>
            </a:r>
            <a:r>
              <a:rPr lang="en-US" altLang="ko-KR" sz="1800" dirty="0" smtClean="0"/>
              <a:t>,</a:t>
            </a:r>
            <a:r>
              <a:rPr lang="ko-KR" altLang="en-US" sz="1800" dirty="0" smtClean="0"/>
              <a:t>손가락들 이름이랑 특성 매칭하는 </a:t>
            </a:r>
            <a:r>
              <a:rPr lang="ko-KR" altLang="en-US" sz="1800" dirty="0" err="1" smtClean="0"/>
              <a:t>액티비티하라고</a:t>
            </a:r>
            <a:r>
              <a:rPr lang="ko-KR" altLang="en-US" sz="1800" dirty="0" smtClean="0"/>
              <a:t> 하기 파트너들이랑 추측해서</a:t>
            </a:r>
            <a:r>
              <a:rPr lang="en-US" altLang="ko-KR" sz="1800" dirty="0" smtClean="0"/>
              <a:t>.  (</a:t>
            </a:r>
            <a:r>
              <a:rPr lang="ko-KR" altLang="en-US" sz="1800" dirty="0" smtClean="0"/>
              <a:t>서로 추측</a:t>
            </a:r>
            <a:r>
              <a:rPr lang="en-US" altLang="ko-KR" sz="1800" dirty="0" smtClean="0"/>
              <a:t>)</a:t>
            </a:r>
          </a:p>
          <a:p>
            <a:pPr marL="0" indent="0">
              <a:buNone/>
            </a:pPr>
            <a:r>
              <a:rPr lang="ko-KR" altLang="en-US" sz="1800" dirty="0" err="1" smtClean="0"/>
              <a:t>모니터링하면서</a:t>
            </a:r>
            <a:r>
              <a:rPr lang="ko-KR" altLang="en-US" sz="1800" dirty="0" smtClean="0"/>
              <a:t> 답 </a:t>
            </a:r>
            <a:r>
              <a:rPr lang="ko-KR" altLang="en-US" sz="1800" dirty="0" err="1" smtClean="0"/>
              <a:t>맞을때까지</a:t>
            </a:r>
            <a:r>
              <a:rPr lang="ko-KR" altLang="en-US" sz="1800" dirty="0" smtClean="0"/>
              <a:t> 도와주거나 그냥 답 </a:t>
            </a:r>
            <a:r>
              <a:rPr lang="ko-KR" altLang="en-US" sz="1800" dirty="0" err="1" smtClean="0"/>
              <a:t>확인할때</a:t>
            </a:r>
            <a:r>
              <a:rPr lang="ko-KR" altLang="en-US" sz="1800" dirty="0" smtClean="0"/>
              <a:t> 적으라고 하기</a:t>
            </a:r>
            <a:r>
              <a:rPr lang="en-US" altLang="ko-KR" sz="1800" dirty="0" smtClean="0"/>
              <a:t>. (</a:t>
            </a:r>
            <a:r>
              <a:rPr lang="ko-KR" altLang="en-US" sz="1800" dirty="0" smtClean="0"/>
              <a:t>정답</a:t>
            </a:r>
            <a:r>
              <a:rPr lang="en-US" altLang="ko-KR" sz="1800" dirty="0" smtClean="0"/>
              <a:t>)</a:t>
            </a:r>
          </a:p>
          <a:p>
            <a:pPr marL="0" indent="0">
              <a:buNone/>
            </a:pPr>
            <a:r>
              <a:rPr lang="ko-KR" altLang="en-US" sz="1800" dirty="0" err="1" smtClean="0"/>
              <a:t>매칭한거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답맞추기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소리내서</a:t>
            </a:r>
            <a:r>
              <a:rPr lang="ko-KR" altLang="en-US" sz="1800" dirty="0" smtClean="0"/>
              <a:t> 읽어보라 하기</a:t>
            </a:r>
            <a:r>
              <a:rPr lang="en-US" altLang="ko-KR" sz="1800" dirty="0" smtClean="0"/>
              <a:t>.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b="1" dirty="0" smtClean="0"/>
              <a:t>3.</a:t>
            </a:r>
            <a:r>
              <a:rPr lang="en-US" altLang="ko-KR" sz="1800" b="1" dirty="0"/>
              <a:t> </a:t>
            </a:r>
            <a:r>
              <a:rPr lang="ko-KR" altLang="en-US" sz="1800" b="1" dirty="0" smtClean="0"/>
              <a:t>메인 </a:t>
            </a:r>
            <a:r>
              <a:rPr lang="ko-KR" altLang="en-US" sz="1800" b="1" dirty="0" err="1" smtClean="0"/>
              <a:t>액티비티</a:t>
            </a:r>
            <a:r>
              <a:rPr lang="ko-KR" altLang="en-US" sz="1800" b="1" dirty="0" smtClean="0"/>
              <a:t> </a:t>
            </a:r>
            <a:r>
              <a:rPr lang="en-US" altLang="ko-KR" sz="1800" dirty="0" smtClean="0"/>
              <a:t>– </a:t>
            </a:r>
            <a:r>
              <a:rPr lang="ko-KR" altLang="en-US" sz="1800" dirty="0" smtClean="0"/>
              <a:t>예측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ko-KR" altLang="en-US" sz="1800" dirty="0" smtClean="0"/>
              <a:t>타이틀이랑 그림 매치하기</a:t>
            </a:r>
            <a:r>
              <a:rPr lang="en-US" altLang="ko-KR" sz="1800" dirty="0" smtClean="0"/>
              <a:t>. – </a:t>
            </a:r>
            <a:r>
              <a:rPr lang="ko-KR" altLang="en-US" sz="1800" dirty="0" err="1" smtClean="0"/>
              <a:t>파트너랑같이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ko-KR" altLang="en-US" sz="1800" dirty="0" err="1" smtClean="0"/>
              <a:t>모니터링하면서</a:t>
            </a:r>
            <a:r>
              <a:rPr lang="ko-KR" altLang="en-US" sz="1800" dirty="0" smtClean="0"/>
              <a:t> 답 </a:t>
            </a:r>
            <a:r>
              <a:rPr lang="ko-KR" altLang="en-US" sz="1800" dirty="0" err="1" smtClean="0"/>
              <a:t>맞을때까지</a:t>
            </a:r>
            <a:r>
              <a:rPr lang="ko-KR" altLang="en-US" sz="1800" dirty="0" smtClean="0"/>
              <a:t> 도와주기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답 다 맞으면 붙이라고 그때 </a:t>
            </a:r>
            <a:r>
              <a:rPr lang="ko-KR" altLang="en-US" sz="1800" dirty="0" err="1" smtClean="0"/>
              <a:t>풀주기</a:t>
            </a:r>
            <a:r>
              <a:rPr lang="en-US" altLang="ko-KR" sz="1800" dirty="0" smtClean="0"/>
              <a:t>.</a:t>
            </a:r>
          </a:p>
          <a:p>
            <a:pPr marL="0" indent="0">
              <a:buNone/>
            </a:pPr>
            <a:r>
              <a:rPr lang="ko-KR" altLang="en-US" sz="1800" dirty="0" smtClean="0"/>
              <a:t>다같이 답 확인하고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직쏘액티비티</a:t>
            </a:r>
            <a:r>
              <a:rPr lang="ko-KR" altLang="en-US" sz="1800" dirty="0" smtClean="0"/>
              <a:t> 준비</a:t>
            </a:r>
            <a:r>
              <a:rPr lang="en-US" altLang="ko-KR" sz="1800" dirty="0" smtClean="0"/>
              <a:t>. </a:t>
            </a:r>
            <a:r>
              <a:rPr lang="ko-KR" altLang="en-US" sz="1800" dirty="0" err="1" smtClean="0"/>
              <a:t>워크쉿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A,B</a:t>
            </a:r>
            <a:r>
              <a:rPr lang="ko-KR" altLang="en-US" sz="1800" dirty="0" smtClean="0"/>
              <a:t>준비</a:t>
            </a:r>
            <a:r>
              <a:rPr lang="en-US" altLang="ko-KR" sz="1800" dirty="0" smtClean="0"/>
              <a:t>.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ko-KR" altLang="en-US" sz="1800" dirty="0" err="1" smtClean="0"/>
              <a:t>직써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액티비티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a</a:t>
            </a:r>
            <a:r>
              <a:rPr lang="ko-KR" altLang="en-US" sz="1800" dirty="0" smtClean="0"/>
              <a:t>랑 </a:t>
            </a:r>
            <a:r>
              <a:rPr lang="en-US" altLang="ko-KR" sz="1800" dirty="0" smtClean="0"/>
              <a:t>b</a:t>
            </a:r>
            <a:r>
              <a:rPr lang="ko-KR" altLang="en-US" sz="1800" dirty="0" smtClean="0"/>
              <a:t>랑 서로 </a:t>
            </a:r>
            <a:r>
              <a:rPr lang="ko-KR" altLang="en-US" sz="1800" dirty="0" err="1" smtClean="0"/>
              <a:t>정보교환하게하기</a:t>
            </a:r>
            <a:r>
              <a:rPr lang="en-US" altLang="ko-KR" sz="1800" dirty="0" smtClean="0"/>
              <a:t>. (</a:t>
            </a:r>
            <a:r>
              <a:rPr lang="ko-KR" altLang="en-US" sz="1800" dirty="0" smtClean="0"/>
              <a:t>의미 </a:t>
            </a:r>
            <a:r>
              <a:rPr lang="ko-KR" altLang="en-US" sz="1800" dirty="0" err="1" smtClean="0"/>
              <a:t>설명헤서</a:t>
            </a:r>
            <a:r>
              <a:rPr lang="ko-KR" altLang="en-US" sz="1800" dirty="0" smtClean="0"/>
              <a:t> 서로 정보주기</a:t>
            </a:r>
            <a:r>
              <a:rPr lang="en-US" altLang="ko-KR" sz="1800" dirty="0" smtClean="0"/>
              <a:t>.)</a:t>
            </a:r>
          </a:p>
          <a:p>
            <a:pPr marL="0" indent="0">
              <a:buNone/>
            </a:pPr>
            <a:r>
              <a:rPr lang="ko-KR" altLang="en-US" sz="1800" dirty="0" smtClean="0"/>
              <a:t>그 후에 읽게 하기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읽은 후에</a:t>
            </a:r>
            <a:r>
              <a:rPr lang="en-US" altLang="ko-KR" sz="1800" dirty="0" smtClean="0"/>
              <a:t>, T &amp; F </a:t>
            </a:r>
            <a:r>
              <a:rPr lang="ko-KR" altLang="en-US" sz="1800" dirty="0" err="1" smtClean="0"/>
              <a:t>워크쉿</a:t>
            </a:r>
            <a:r>
              <a:rPr lang="ko-KR" altLang="en-US" sz="1800" dirty="0" smtClean="0"/>
              <a:t> 주기</a:t>
            </a:r>
            <a:r>
              <a:rPr lang="en-US" altLang="ko-KR" sz="1800" dirty="0" smtClean="0"/>
              <a:t>.</a:t>
            </a:r>
          </a:p>
          <a:p>
            <a:pPr marL="0" indent="0">
              <a:buNone/>
            </a:pPr>
            <a:r>
              <a:rPr lang="en-US" altLang="ko-KR" sz="1800" dirty="0" smtClean="0"/>
              <a:t>t/f QUESTION </a:t>
            </a:r>
            <a:r>
              <a:rPr lang="ko-KR" altLang="en-US" sz="1800" dirty="0" smtClean="0"/>
              <a:t>묻기</a:t>
            </a:r>
            <a:r>
              <a:rPr lang="en-US" altLang="ko-KR" sz="1800" dirty="0" smtClean="0"/>
              <a:t>.(</a:t>
            </a:r>
            <a:r>
              <a:rPr lang="ko-KR" altLang="en-US" sz="1800" dirty="0" err="1" smtClean="0"/>
              <a:t>질문들만들기</a:t>
            </a:r>
            <a:r>
              <a:rPr lang="en-US" altLang="ko-KR" sz="1800" dirty="0" smtClean="0"/>
              <a:t>-</a:t>
            </a:r>
            <a:r>
              <a:rPr lang="ko-KR" altLang="en-US" sz="1800" dirty="0" err="1" smtClean="0"/>
              <a:t>쉬운질문</a:t>
            </a:r>
            <a:r>
              <a:rPr lang="en-US" altLang="ko-KR" sz="1800" dirty="0" smtClean="0"/>
              <a:t>,</a:t>
            </a:r>
            <a:r>
              <a:rPr lang="ko-KR" altLang="en-US" sz="1800" dirty="0" err="1" smtClean="0"/>
              <a:t>어려운질문</a:t>
            </a:r>
            <a:r>
              <a:rPr lang="en-US" altLang="ko-KR" sz="1800" dirty="0" smtClean="0"/>
              <a:t>,</a:t>
            </a:r>
            <a:r>
              <a:rPr lang="ko-KR" altLang="en-US" sz="1800" dirty="0" err="1" smtClean="0"/>
              <a:t>열린질문</a:t>
            </a:r>
            <a:r>
              <a:rPr lang="en-US" altLang="ko-KR" sz="1800" dirty="0" smtClean="0"/>
              <a:t>)</a:t>
            </a:r>
          </a:p>
          <a:p>
            <a:pPr marL="0" indent="0">
              <a:buNone/>
            </a:pPr>
            <a:r>
              <a:rPr lang="ko-KR" altLang="en-US" sz="1800" dirty="0" smtClean="0"/>
              <a:t>답 같이 맞추기</a:t>
            </a:r>
            <a:r>
              <a:rPr lang="en-US" altLang="ko-KR" sz="1800" dirty="0" smtClean="0"/>
              <a:t>.</a:t>
            </a:r>
            <a:r>
              <a:rPr lang="ko-KR" altLang="en-US" sz="1800" dirty="0" smtClean="0"/>
              <a:t>마지막 질문 물어보기</a:t>
            </a:r>
            <a:r>
              <a:rPr lang="en-US" altLang="ko-KR" sz="1800" dirty="0" smtClean="0"/>
              <a:t>.</a:t>
            </a:r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ko-KR" altLang="en-US" sz="1800" dirty="0" smtClean="0"/>
              <a:t>마지막 질문 후에 이제 같이 생각해보자면서 넘어가기</a:t>
            </a:r>
            <a:r>
              <a:rPr lang="en-US" altLang="ko-KR" sz="1800" dirty="0" smtClean="0"/>
              <a:t>.</a:t>
            </a:r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b="1" dirty="0" smtClean="0"/>
              <a:t>4.</a:t>
            </a:r>
            <a:r>
              <a:rPr lang="ko-KR" altLang="en-US" sz="1800" b="1" dirty="0" smtClean="0"/>
              <a:t>포스트 </a:t>
            </a:r>
            <a:r>
              <a:rPr lang="ko-KR" altLang="en-US" sz="1800" b="1" dirty="0" err="1" smtClean="0"/>
              <a:t>액티비티</a:t>
            </a:r>
            <a:endParaRPr lang="en-US" altLang="ko-KR" sz="1800" b="1" dirty="0"/>
          </a:p>
          <a:p>
            <a:pPr marL="0" indent="0">
              <a:buNone/>
            </a:pPr>
            <a:r>
              <a:rPr lang="ko-KR" altLang="en-US" sz="1800" dirty="0" smtClean="0"/>
              <a:t>다시 </a:t>
            </a:r>
            <a:r>
              <a:rPr lang="ko-KR" altLang="en-US" sz="1800" dirty="0" err="1" smtClean="0"/>
              <a:t>왼쪽손</a:t>
            </a:r>
            <a:r>
              <a:rPr lang="ko-KR" altLang="en-US" sz="1800" dirty="0" smtClean="0"/>
              <a:t> 정보 </a:t>
            </a:r>
            <a:r>
              <a:rPr lang="ko-KR" altLang="en-US" sz="1800" dirty="0" err="1" smtClean="0"/>
              <a:t>보게한후에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미리 찍었던 지문들 나누어주기</a:t>
            </a:r>
            <a:r>
              <a:rPr lang="en-US" altLang="ko-KR" sz="1800" dirty="0" smtClean="0"/>
              <a:t>.</a:t>
            </a:r>
          </a:p>
          <a:p>
            <a:pPr marL="0" indent="0">
              <a:buNone/>
            </a:pPr>
            <a:r>
              <a:rPr lang="ko-KR" altLang="en-US" sz="1800" dirty="0" smtClean="0"/>
              <a:t>파트너들과 정보 교환하기</a:t>
            </a:r>
            <a:r>
              <a:rPr lang="en-US" altLang="ko-KR" sz="1800" dirty="0" smtClean="0"/>
              <a:t>. ( </a:t>
            </a:r>
            <a:r>
              <a:rPr lang="ko-KR" altLang="en-US" sz="1800" dirty="0" smtClean="0"/>
              <a:t>나는 이런 성격 같아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내 엄지는 무슨 타입이야</a:t>
            </a:r>
            <a:r>
              <a:rPr lang="en-US" altLang="ko-KR" sz="1800" dirty="0" smtClean="0"/>
              <a:t>. </a:t>
            </a:r>
            <a:r>
              <a:rPr lang="ko-KR" altLang="en-US" sz="1800" dirty="0" err="1" smtClean="0"/>
              <a:t>블라블라</a:t>
            </a:r>
            <a:r>
              <a:rPr lang="en-US" altLang="ko-KR" sz="1800" dirty="0" smtClean="0"/>
              <a:t>)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ko-KR" altLang="en-US" sz="1800" dirty="0" smtClean="0"/>
              <a:t>피드백 주고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ko-KR" altLang="en-US" sz="1800" dirty="0" smtClean="0"/>
              <a:t>너 성격과 맞니</a:t>
            </a:r>
            <a:r>
              <a:rPr lang="en-US" altLang="ko-KR" sz="1800" dirty="0" smtClean="0"/>
              <a:t>?</a:t>
            </a:r>
            <a:r>
              <a:rPr lang="ko-KR" altLang="en-US" sz="1800" dirty="0" smtClean="0"/>
              <a:t>비슷하니</a:t>
            </a:r>
            <a:r>
              <a:rPr lang="en-US" altLang="ko-KR" sz="1800" dirty="0" smtClean="0"/>
              <a:t>?</a:t>
            </a:r>
          </a:p>
          <a:p>
            <a:pPr marL="0" indent="0">
              <a:buNone/>
            </a:pPr>
            <a:r>
              <a:rPr lang="ko-KR" altLang="en-US" sz="1800" dirty="0" smtClean="0"/>
              <a:t> 발음 </a:t>
            </a:r>
            <a:r>
              <a:rPr lang="ko-KR" altLang="en-US" sz="1800" dirty="0" err="1" smtClean="0"/>
              <a:t>체크한번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Thumb, earth </a:t>
            </a:r>
            <a:r>
              <a:rPr lang="ko-KR" altLang="en-US" sz="1800" dirty="0" smtClean="0"/>
              <a:t>해주고 끝내기</a:t>
            </a:r>
            <a:r>
              <a:rPr lang="en-US" altLang="ko-KR" sz="18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9016" y="857232"/>
            <a:ext cx="1422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그룹 </a:t>
            </a:r>
            <a:r>
              <a:rPr lang="en-US" altLang="ko-KR" dirty="0" smtClean="0"/>
              <a:t>2-2-3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320478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88086" y="642918"/>
            <a:ext cx="3665177" cy="8754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288087" y="714356"/>
            <a:ext cx="39509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/>
              <a:t>RIGHT</a:t>
            </a:r>
            <a:r>
              <a:rPr lang="en-US" altLang="ko-KR" sz="4400" b="1" dirty="0" smtClean="0"/>
              <a:t> </a:t>
            </a:r>
            <a:r>
              <a:rPr lang="en-US" altLang="ko-KR" sz="4400" b="1" dirty="0" smtClean="0"/>
              <a:t>HAND</a:t>
            </a:r>
            <a:endParaRPr lang="ko-KR" altLang="en-US" sz="4400" b="1" dirty="0"/>
          </a:p>
        </p:txBody>
      </p:sp>
      <p:sp>
        <p:nvSpPr>
          <p:cNvPr id="6" name="직사각형 5"/>
          <p:cNvSpPr/>
          <p:nvPr/>
        </p:nvSpPr>
        <p:spPr>
          <a:xfrm>
            <a:off x="634251" y="2143116"/>
            <a:ext cx="1448143" cy="17196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38158" y="4000504"/>
            <a:ext cx="11288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THUMB</a:t>
            </a:r>
          </a:p>
          <a:p>
            <a:r>
              <a:rPr lang="en-US" altLang="ko-KR" sz="1400" dirty="0" smtClean="0"/>
              <a:t>FINGER</a:t>
            </a:r>
            <a:endParaRPr lang="ko-KR" altLang="en-US" sz="1400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81496" y="4000504"/>
            <a:ext cx="1162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MIDDLE</a:t>
            </a:r>
          </a:p>
          <a:p>
            <a:r>
              <a:rPr lang="en-US" altLang="ko-KR" sz="1400" dirty="0" smtClean="0"/>
              <a:t>FINGER</a:t>
            </a:r>
            <a:endParaRPr lang="ko-KR" altLang="en-US" sz="1400" dirty="0" smtClean="0"/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6984" y="4000504"/>
            <a:ext cx="9718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INDEX</a:t>
            </a:r>
          </a:p>
          <a:p>
            <a:r>
              <a:rPr lang="en-US" altLang="ko-KR" sz="1400" dirty="0" smtClean="0"/>
              <a:t>FINGER</a:t>
            </a:r>
            <a:endParaRPr lang="ko-KR" altLang="en-US" sz="1400" dirty="0" smtClean="0"/>
          </a:p>
          <a:p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81760" y="4000504"/>
            <a:ext cx="82426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RING</a:t>
            </a:r>
          </a:p>
          <a:p>
            <a:r>
              <a:rPr lang="en-US" altLang="ko-KR" sz="1400" dirty="0" smtClean="0"/>
              <a:t>FINGER</a:t>
            </a:r>
            <a:endParaRPr lang="ko-KR" altLang="en-US" sz="1400" dirty="0"/>
          </a:p>
        </p:txBody>
      </p:sp>
      <p:sp>
        <p:nvSpPr>
          <p:cNvPr id="11" name="직사각형 10"/>
          <p:cNvSpPr/>
          <p:nvPr/>
        </p:nvSpPr>
        <p:spPr>
          <a:xfrm>
            <a:off x="2429449" y="2143116"/>
            <a:ext cx="1448143" cy="17196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4222677" y="2143116"/>
            <a:ext cx="1448143" cy="17196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6017875" y="2143116"/>
            <a:ext cx="1448143" cy="17196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7881333" y="2124166"/>
            <a:ext cx="1448143" cy="17196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7571837" y="142852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NAME: </a:t>
            </a:r>
            <a:endParaRPr lang="ko-KR" alt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432793" y="4000504"/>
            <a:ext cx="2473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      LITTLE </a:t>
            </a:r>
            <a:r>
              <a:rPr lang="en-US" altLang="ko-KR" sz="1400" dirty="0" smtClean="0"/>
              <a:t>FINGER</a:t>
            </a:r>
          </a:p>
          <a:p>
            <a:r>
              <a:rPr lang="en-US" altLang="ko-KR" sz="1600" dirty="0" smtClean="0"/>
              <a:t>   / </a:t>
            </a:r>
            <a:r>
              <a:rPr lang="en-US" altLang="ko-KR" dirty="0" smtClean="0"/>
              <a:t>PINKY </a:t>
            </a:r>
            <a:r>
              <a:rPr lang="en-US" altLang="ko-KR" sz="1600" dirty="0" smtClean="0"/>
              <a:t>or </a:t>
            </a:r>
            <a:r>
              <a:rPr lang="en-US" altLang="ko-KR" dirty="0" smtClean="0"/>
              <a:t>PINKIE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23844" y="542926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________  _____</a:t>
            </a:r>
          </a:p>
          <a:p>
            <a:r>
              <a:rPr lang="en-US" altLang="ko-KR" sz="1800" dirty="0" smtClean="0"/>
              <a:t>patterns</a:t>
            </a:r>
            <a:endParaRPr lang="ko-KR" alt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2309794" y="542926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________  _____</a:t>
            </a:r>
          </a:p>
          <a:p>
            <a:r>
              <a:rPr lang="en-US" altLang="ko-KR" sz="1800" dirty="0" smtClean="0"/>
              <a:t>patterns</a:t>
            </a:r>
            <a:endParaRPr lang="ko-KR" alt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4167182" y="5429264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________  _____</a:t>
            </a:r>
          </a:p>
          <a:p>
            <a:r>
              <a:rPr lang="en-US" altLang="ko-KR" sz="1800" dirty="0" smtClean="0"/>
              <a:t>patterns</a:t>
            </a:r>
            <a:endParaRPr lang="ko-KR" altLang="en-US" sz="1800" dirty="0"/>
          </a:p>
        </p:txBody>
      </p:sp>
      <p:sp>
        <p:nvSpPr>
          <p:cNvPr id="20" name="TextBox 19"/>
          <p:cNvSpPr txBox="1"/>
          <p:nvPr/>
        </p:nvSpPr>
        <p:spPr>
          <a:xfrm>
            <a:off x="5953132" y="542926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________  _____</a:t>
            </a:r>
          </a:p>
          <a:p>
            <a:r>
              <a:rPr lang="en-US" altLang="ko-KR" sz="1800" dirty="0" smtClean="0"/>
              <a:t>patterns</a:t>
            </a:r>
            <a:endParaRPr lang="ko-KR" alt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7810520" y="542926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________  _____</a:t>
            </a:r>
          </a:p>
          <a:p>
            <a:r>
              <a:rPr lang="en-US" altLang="ko-KR" sz="1800" dirty="0" smtClean="0"/>
              <a:t>patterns</a:t>
            </a:r>
            <a:endParaRPr lang="ko-KR" altLang="en-US" sz="1800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0"/>
            <a:ext cx="1166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SOS activity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>
            <a:spLocks noGrp="1"/>
          </p:cNvSpPr>
          <p:nvPr/>
        </p:nvSpPr>
        <p:spPr>
          <a:xfrm>
            <a:off x="4979102" y="0"/>
            <a:ext cx="4926898" cy="6480720"/>
          </a:xfrm>
          <a:prstGeom prst="rect">
            <a:avLst/>
          </a:prstGeom>
        </p:spPr>
        <p:txBody>
          <a:bodyPr vert="horz" lIns="103163" tIns="51581" rIns="103163" bIns="51581" rtlCol="0">
            <a:noAutofit/>
          </a:bodyPr>
          <a:lstStyle>
            <a:lvl1pPr marL="386860" indent="-386860" algn="l" defTabSz="1031626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38196" indent="-322383" algn="l" defTabSz="1031626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9533" indent="-257907" algn="l" defTabSz="1031626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5346" indent="-257907" algn="l" defTabSz="1031626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21159" indent="-257907" algn="l" defTabSz="1031626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36972" indent="-257907" algn="l" defTabSz="1031626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52785" indent="-257907" algn="l" defTabSz="1031626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68598" indent="-257907" algn="l" defTabSz="1031626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84411" indent="-257907" algn="l" defTabSz="1031626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ko-KR" sz="3200" b="1" dirty="0"/>
              <a:t>Right hand</a:t>
            </a:r>
            <a:r>
              <a:rPr lang="en-US" altLang="ko-KR" sz="3200" dirty="0"/>
              <a:t> </a:t>
            </a:r>
            <a:r>
              <a:rPr lang="en-US" altLang="ko-KR" sz="1400" dirty="0"/>
              <a:t>represents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logic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reasoning.</a:t>
            </a:r>
          </a:p>
          <a:p>
            <a:pPr marL="0" indent="0">
              <a:buNone/>
            </a:pPr>
            <a:endParaRPr lang="ko-KR" altLang="ko-KR" sz="20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600" b="1" dirty="0" smtClean="0"/>
              <a:t>Right </a:t>
            </a:r>
            <a:r>
              <a:rPr lang="en-US" altLang="ko-KR" sz="1600" b="1" dirty="0"/>
              <a:t>hand</a:t>
            </a:r>
            <a:r>
              <a:rPr lang="en-US" altLang="ko-KR" sz="1600" dirty="0"/>
              <a:t> reflects the left brain, </a:t>
            </a:r>
            <a:endParaRPr lang="en-US" altLang="ko-KR" sz="16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600" dirty="0" smtClean="0"/>
              <a:t>which </a:t>
            </a:r>
            <a:r>
              <a:rPr lang="en-US" altLang="ko-KR" sz="1600" dirty="0"/>
              <a:t>controls knowledge, reasoning, and thinking</a:t>
            </a:r>
            <a:r>
              <a:rPr lang="en-US" altLang="ko-KR" sz="16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ko-KR" altLang="ko-KR" sz="1600" dirty="0"/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sz="1800" dirty="0" smtClean="0"/>
              <a:t>● </a:t>
            </a:r>
            <a:r>
              <a:rPr lang="en-US" altLang="ko-KR" sz="1800" b="1" dirty="0" smtClean="0"/>
              <a:t>Thumb</a:t>
            </a:r>
            <a:r>
              <a:rPr lang="en-US" altLang="ko-KR" sz="1800" b="1" dirty="0"/>
              <a:t>:</a:t>
            </a:r>
            <a:r>
              <a:rPr lang="en-US" altLang="ko-KR" sz="1800" dirty="0"/>
              <a:t> ability to manage one self; reasoning and self-control.</a:t>
            </a:r>
            <a:br>
              <a:rPr lang="en-US" altLang="ko-KR" sz="1800" dirty="0"/>
            </a:br>
            <a:r>
              <a:rPr lang="ko-KR" altLang="en-US" sz="1800" dirty="0" smtClean="0"/>
              <a:t>● </a:t>
            </a:r>
            <a:r>
              <a:rPr lang="en-US" altLang="ko-KR" sz="1800" b="1" dirty="0" smtClean="0"/>
              <a:t>Index </a:t>
            </a:r>
            <a:r>
              <a:rPr lang="en-US" altLang="ko-KR" sz="1800" b="1" dirty="0"/>
              <a:t>finger:</a:t>
            </a:r>
            <a:r>
              <a:rPr lang="en-US" altLang="ko-KR" sz="1800" dirty="0"/>
              <a:t> logical reasoning, the ability to manage numbers.</a:t>
            </a:r>
            <a:br>
              <a:rPr lang="en-US" altLang="ko-KR" sz="1800" dirty="0"/>
            </a:br>
            <a:r>
              <a:rPr lang="ko-KR" altLang="en-US" sz="1800" dirty="0" smtClean="0"/>
              <a:t>● </a:t>
            </a:r>
            <a:r>
              <a:rPr lang="en-US" altLang="ko-KR" sz="1800" b="1" dirty="0" smtClean="0"/>
              <a:t>Middle</a:t>
            </a:r>
            <a:r>
              <a:rPr lang="en-US" altLang="ko-KR" sz="1800" b="1" dirty="0"/>
              <a:t>:</a:t>
            </a:r>
            <a:r>
              <a:rPr lang="en-US" altLang="ko-KR" sz="1800" dirty="0"/>
              <a:t> ability to control fine motor.</a:t>
            </a:r>
            <a:br>
              <a:rPr lang="en-US" altLang="ko-KR" sz="1800" dirty="0"/>
            </a:br>
            <a:r>
              <a:rPr lang="ko-KR" altLang="en-US" sz="1800" dirty="0" smtClean="0"/>
              <a:t>● </a:t>
            </a:r>
            <a:r>
              <a:rPr lang="en-US" altLang="ko-KR" sz="1800" b="1" dirty="0" smtClean="0"/>
              <a:t>Ring </a:t>
            </a:r>
            <a:r>
              <a:rPr lang="en-US" altLang="ko-KR" sz="1800" b="1" dirty="0"/>
              <a:t>finger</a:t>
            </a:r>
            <a:r>
              <a:rPr lang="en-US" altLang="ko-KR" sz="1800" dirty="0"/>
              <a:t>: language ability.</a:t>
            </a:r>
            <a:br>
              <a:rPr lang="en-US" altLang="ko-KR" sz="1800" dirty="0"/>
            </a:br>
            <a:r>
              <a:rPr lang="ko-KR" altLang="en-US" sz="1800" dirty="0" smtClean="0"/>
              <a:t>● </a:t>
            </a:r>
            <a:r>
              <a:rPr lang="en-US" altLang="ko-KR" sz="1800" b="1" dirty="0" smtClean="0"/>
              <a:t>Little </a:t>
            </a:r>
            <a:r>
              <a:rPr lang="en-US" altLang="ko-KR" sz="1800" b="1" dirty="0"/>
              <a:t>finger:</a:t>
            </a:r>
            <a:r>
              <a:rPr lang="en-US" altLang="ko-KR" sz="1800" dirty="0"/>
              <a:t> observation, reading, and comprehension ability.</a:t>
            </a:r>
            <a:endParaRPr lang="ko-KR" altLang="ko-KR" sz="18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600" dirty="0"/>
              <a:t> </a:t>
            </a:r>
            <a:endParaRPr lang="ko-KR" altLang="ko-KR" sz="2600" dirty="0"/>
          </a:p>
          <a:p>
            <a:pPr marL="0" indent="0">
              <a:buNone/>
            </a:pP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4952478" y="0"/>
            <a:ext cx="0" cy="6858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그림 5" descr="손모양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30" y="1500174"/>
            <a:ext cx="4452934" cy="4696708"/>
          </a:xfrm>
          <a:prstGeom prst="rect">
            <a:avLst/>
          </a:prstGeom>
        </p:spPr>
      </p:pic>
      <p:cxnSp>
        <p:nvCxnSpPr>
          <p:cNvPr id="7" name="직선 연결선 6"/>
          <p:cNvCxnSpPr/>
          <p:nvPr/>
        </p:nvCxnSpPr>
        <p:spPr>
          <a:xfrm rot="5400000" flipH="1" flipV="1">
            <a:off x="61703" y="4891273"/>
            <a:ext cx="1785950" cy="4411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rot="10800000">
            <a:off x="1166786" y="1785926"/>
            <a:ext cx="785818" cy="57150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238091" y="5500702"/>
            <a:ext cx="1857389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309530" y="1214422"/>
            <a:ext cx="1857389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1595414" y="285728"/>
            <a:ext cx="1857389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>
          <a:xfrm rot="5400000" flipH="1" flipV="1">
            <a:off x="2095481" y="1643049"/>
            <a:ext cx="1285884" cy="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2952736" y="1285860"/>
            <a:ext cx="1857389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3524241" y="5286388"/>
            <a:ext cx="1357322" cy="10715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연결선 14"/>
          <p:cNvCxnSpPr/>
          <p:nvPr/>
        </p:nvCxnSpPr>
        <p:spPr>
          <a:xfrm rot="5400000" flipH="1" flipV="1">
            <a:off x="3238489" y="4357695"/>
            <a:ext cx="1857389" cy="1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0"/>
            <a:ext cx="1166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SOS activity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26"/>
          <p:cNvSpPr/>
          <p:nvPr/>
        </p:nvSpPr>
        <p:spPr>
          <a:xfrm>
            <a:off x="3288087" y="642918"/>
            <a:ext cx="3293306" cy="8754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288087" y="714356"/>
            <a:ext cx="34850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/>
              <a:t>LEFT HAND</a:t>
            </a:r>
            <a:endParaRPr lang="ko-KR" altLang="en-US" sz="4400" b="1" dirty="0"/>
          </a:p>
        </p:txBody>
      </p:sp>
      <p:sp>
        <p:nvSpPr>
          <p:cNvPr id="5" name="직사각형 4"/>
          <p:cNvSpPr/>
          <p:nvPr/>
        </p:nvSpPr>
        <p:spPr>
          <a:xfrm>
            <a:off x="634251" y="2143116"/>
            <a:ext cx="1448143" cy="17196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8096272" y="4000504"/>
            <a:ext cx="11288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THUMB</a:t>
            </a:r>
          </a:p>
          <a:p>
            <a:r>
              <a:rPr lang="en-US" altLang="ko-KR" sz="1400" dirty="0" smtClean="0"/>
              <a:t>FINGER</a:t>
            </a:r>
            <a:endParaRPr lang="ko-KR" altLang="en-US" sz="1400" dirty="0" smtClean="0"/>
          </a:p>
          <a:p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381496" y="4000504"/>
            <a:ext cx="1162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MIDDLE</a:t>
            </a:r>
          </a:p>
          <a:p>
            <a:r>
              <a:rPr lang="en-US" altLang="ko-KR" sz="1400" dirty="0" smtClean="0"/>
              <a:t>FINGER</a:t>
            </a:r>
            <a:endParaRPr lang="ko-KR" altLang="en-US" sz="1400" dirty="0" smtClean="0"/>
          </a:p>
          <a:p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10322" y="4000504"/>
            <a:ext cx="9718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INDEX</a:t>
            </a:r>
          </a:p>
          <a:p>
            <a:r>
              <a:rPr lang="en-US" altLang="ko-KR" sz="1400" dirty="0" smtClean="0"/>
              <a:t>FINGER</a:t>
            </a:r>
            <a:endParaRPr lang="ko-KR" altLang="en-US" sz="1400" dirty="0" smtClean="0"/>
          </a:p>
          <a:p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38422" y="4000504"/>
            <a:ext cx="82426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RING</a:t>
            </a:r>
          </a:p>
          <a:p>
            <a:r>
              <a:rPr lang="en-US" altLang="ko-KR" sz="1400" dirty="0" smtClean="0"/>
              <a:t>FINGER</a:t>
            </a:r>
            <a:endParaRPr lang="ko-KR" altLang="en-US" sz="1400" dirty="0"/>
          </a:p>
        </p:txBody>
      </p:sp>
      <p:sp>
        <p:nvSpPr>
          <p:cNvPr id="29" name="직사각형 28"/>
          <p:cNvSpPr/>
          <p:nvPr/>
        </p:nvSpPr>
        <p:spPr>
          <a:xfrm>
            <a:off x="2429449" y="2143116"/>
            <a:ext cx="1448143" cy="17196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4222677" y="2143116"/>
            <a:ext cx="1448143" cy="17196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6017875" y="2143116"/>
            <a:ext cx="1448143" cy="17196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7881333" y="2124166"/>
            <a:ext cx="1448143" cy="17196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7571837" y="142852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NAME: </a:t>
            </a:r>
            <a:endParaRPr lang="ko-KR" alt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4000504"/>
            <a:ext cx="2473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      LITTLE </a:t>
            </a:r>
            <a:r>
              <a:rPr lang="en-US" altLang="ko-KR" sz="1400" dirty="0" smtClean="0"/>
              <a:t>FINGER</a:t>
            </a:r>
          </a:p>
          <a:p>
            <a:r>
              <a:rPr lang="en-US" altLang="ko-KR" sz="1600" dirty="0" smtClean="0"/>
              <a:t>   / </a:t>
            </a:r>
            <a:r>
              <a:rPr lang="en-US" altLang="ko-KR" dirty="0" smtClean="0"/>
              <a:t>PINKY </a:t>
            </a:r>
            <a:r>
              <a:rPr lang="en-US" altLang="ko-KR" sz="1600" dirty="0" smtClean="0"/>
              <a:t>or </a:t>
            </a:r>
            <a:r>
              <a:rPr lang="en-US" altLang="ko-KR" dirty="0" smtClean="0"/>
              <a:t>PINKIE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23844" y="542926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________  _____</a:t>
            </a:r>
          </a:p>
          <a:p>
            <a:r>
              <a:rPr lang="en-US" altLang="ko-KR" sz="1800" dirty="0" smtClean="0"/>
              <a:t>patterns</a:t>
            </a:r>
            <a:endParaRPr lang="ko-KR" altLang="en-US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2309794" y="542926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________  _____</a:t>
            </a:r>
          </a:p>
          <a:p>
            <a:r>
              <a:rPr lang="en-US" altLang="ko-KR" sz="1800" dirty="0" smtClean="0"/>
              <a:t>patterns</a:t>
            </a:r>
            <a:endParaRPr lang="ko-KR" altLang="en-US" sz="1800" dirty="0"/>
          </a:p>
        </p:txBody>
      </p:sp>
      <p:sp>
        <p:nvSpPr>
          <p:cNvPr id="26" name="TextBox 25"/>
          <p:cNvSpPr txBox="1"/>
          <p:nvPr/>
        </p:nvSpPr>
        <p:spPr>
          <a:xfrm>
            <a:off x="4167182" y="5429264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________  _____</a:t>
            </a:r>
          </a:p>
          <a:p>
            <a:r>
              <a:rPr lang="en-US" altLang="ko-KR" sz="1800" dirty="0" smtClean="0"/>
              <a:t>patterns</a:t>
            </a:r>
            <a:endParaRPr lang="ko-KR" altLang="en-US" sz="1800" dirty="0"/>
          </a:p>
        </p:txBody>
      </p:sp>
      <p:sp>
        <p:nvSpPr>
          <p:cNvPr id="28" name="TextBox 27"/>
          <p:cNvSpPr txBox="1"/>
          <p:nvPr/>
        </p:nvSpPr>
        <p:spPr>
          <a:xfrm>
            <a:off x="5953132" y="542926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________  _____</a:t>
            </a:r>
          </a:p>
          <a:p>
            <a:r>
              <a:rPr lang="en-US" altLang="ko-KR" sz="1800" dirty="0" smtClean="0"/>
              <a:t>patterns</a:t>
            </a:r>
            <a:endParaRPr lang="ko-KR" altLang="en-US" sz="1800" dirty="0"/>
          </a:p>
        </p:txBody>
      </p:sp>
      <p:sp>
        <p:nvSpPr>
          <p:cNvPr id="34" name="TextBox 33"/>
          <p:cNvSpPr txBox="1"/>
          <p:nvPr/>
        </p:nvSpPr>
        <p:spPr>
          <a:xfrm>
            <a:off x="7810520" y="5429264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/>
              <a:t>________  _____</a:t>
            </a:r>
          </a:p>
          <a:p>
            <a:r>
              <a:rPr lang="en-US" altLang="ko-KR" sz="1800" dirty="0" smtClean="0"/>
              <a:t>patterns</a:t>
            </a:r>
            <a:endParaRPr lang="ko-KR" alt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304196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53132" y="571480"/>
            <a:ext cx="363955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a. </a:t>
            </a:r>
            <a:r>
              <a:rPr lang="en-US" sz="1400" dirty="0" smtClean="0"/>
              <a:t>showing, using, or characterized by </a:t>
            </a:r>
            <a:r>
              <a:rPr lang="en-US" sz="1400" dirty="0" smtClean="0">
                <a:hlinkClick r:id="rId2"/>
              </a:rPr>
              <a:t>caution</a:t>
            </a:r>
            <a:r>
              <a:rPr lang="en-US" sz="1400" dirty="0" smtClean="0"/>
              <a:t>. See </a:t>
            </a:r>
            <a:r>
              <a:rPr lang="en-US" sz="1400" dirty="0" smtClean="0">
                <a:hlinkClick r:id="rId3"/>
              </a:rPr>
              <a:t>careful</a:t>
            </a:r>
            <a:r>
              <a:rPr lang="en-US" sz="1400" dirty="0" smtClean="0"/>
              <a:t>. Watchful.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6654" y="928670"/>
            <a:ext cx="157163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1. cautious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6654" y="5786454"/>
            <a:ext cx="228601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8. Down to earth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53132" y="1285860"/>
            <a:ext cx="363955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b. </a:t>
            </a:r>
            <a:r>
              <a:rPr lang="en-US" sz="1400" dirty="0" smtClean="0"/>
              <a:t>sensible; practical; realistic.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6654" y="1643050"/>
            <a:ext cx="164307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2. impulsive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53132" y="1785926"/>
            <a:ext cx="378243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c. </a:t>
            </a:r>
            <a:r>
              <a:rPr lang="en-US" sz="1400" dirty="0" smtClean="0"/>
              <a:t>characterized by actions based on sudden desires, whims, or inclinations rather than careful thought: an impulsive man.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6654" y="2357430"/>
            <a:ext cx="171451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3. observant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6654" y="3071810"/>
            <a:ext cx="164307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4. cleverly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6654" y="3786190"/>
            <a:ext cx="207170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5. self-centered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6654" y="4500570"/>
            <a:ext cx="207170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6. passive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6654" y="5143512"/>
            <a:ext cx="207170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7. introverted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67644" y="0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NAME: </a:t>
            </a:r>
            <a:endParaRPr lang="ko-KR" alt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2528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Match them. (1~8 / </a:t>
            </a:r>
            <a:r>
              <a:rPr lang="en-US" altLang="ko-KR" sz="1400" b="1" dirty="0" err="1" smtClean="0"/>
              <a:t>a~h</a:t>
            </a:r>
            <a:r>
              <a:rPr lang="en-US" altLang="ko-KR" sz="1400" b="1" dirty="0" smtClean="0"/>
              <a:t> ) </a:t>
            </a:r>
            <a:endParaRPr lang="ko-KR" alt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53132" y="2643182"/>
            <a:ext cx="378243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d. </a:t>
            </a:r>
            <a:r>
              <a:rPr lang="en-US" sz="1400" dirty="0" smtClean="0"/>
              <a:t>looking at, watching, or </a:t>
            </a:r>
          </a:p>
          <a:p>
            <a:r>
              <a:rPr lang="en-US" sz="1400" dirty="0" smtClean="0"/>
              <a:t>regarding attentively;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53132" y="5786454"/>
            <a:ext cx="378243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h. </a:t>
            </a:r>
            <a:r>
              <a:rPr lang="en-US" sz="1400" dirty="0" smtClean="0"/>
              <a:t>mentally bright; having sharp or quick intelligence; (adv.)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53132" y="5143512"/>
            <a:ext cx="378243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g. </a:t>
            </a:r>
            <a:r>
              <a:rPr lang="en-US" sz="1400" dirty="0" smtClean="0"/>
              <a:t>concerned solely or chiefly with one's own interests; selfish; egotistical.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53132" y="3357562"/>
            <a:ext cx="378243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e. </a:t>
            </a:r>
            <a:r>
              <a:rPr lang="en-US" sz="1400" dirty="0" smtClean="0"/>
              <a:t>not participating readily or actively; inactive: Not active.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53132" y="4000504"/>
            <a:ext cx="378243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f. </a:t>
            </a:r>
            <a:r>
              <a:rPr lang="en-US" sz="1400" dirty="0" smtClean="0"/>
              <a:t>(psychology) a person who tends to shrink from social contacts and to become preoccupied with their own thoughts is</a:t>
            </a:r>
            <a:r>
              <a:rPr lang="en-US" sz="1400" b="1" dirty="0" smtClean="0"/>
              <a:t> _________.</a:t>
            </a:r>
          </a:p>
          <a:p>
            <a:r>
              <a:rPr lang="en-US" sz="1400" dirty="0" smtClean="0"/>
              <a:t>       extroverted.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53132" y="571480"/>
            <a:ext cx="363955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a. </a:t>
            </a:r>
            <a:r>
              <a:rPr lang="en-US" sz="1400" dirty="0" smtClean="0"/>
              <a:t>showing, using, or characterized by </a:t>
            </a:r>
            <a:r>
              <a:rPr lang="en-US" sz="1400" dirty="0" smtClean="0">
                <a:hlinkClick r:id="rId2"/>
              </a:rPr>
              <a:t>caution</a:t>
            </a:r>
            <a:r>
              <a:rPr lang="en-US" sz="1400" dirty="0" smtClean="0"/>
              <a:t>. See </a:t>
            </a:r>
            <a:r>
              <a:rPr lang="en-US" sz="1400" dirty="0" smtClean="0">
                <a:hlinkClick r:id="rId3"/>
              </a:rPr>
              <a:t>careful</a:t>
            </a:r>
            <a:r>
              <a:rPr lang="en-US" sz="1400" dirty="0" smtClean="0"/>
              <a:t>. Watchful.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6654" y="928670"/>
            <a:ext cx="157163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1. cautious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6654" y="5786454"/>
            <a:ext cx="228601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8. Down to earth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53132" y="1285860"/>
            <a:ext cx="363955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b. </a:t>
            </a:r>
            <a:r>
              <a:rPr lang="en-US" sz="1400" dirty="0" smtClean="0"/>
              <a:t>sensible; practical; realistic.</a:t>
            </a:r>
          </a:p>
        </p:txBody>
      </p:sp>
      <p:cxnSp>
        <p:nvCxnSpPr>
          <p:cNvPr id="9" name="직선 연결선 8"/>
          <p:cNvCxnSpPr>
            <a:stCxn id="6" idx="3"/>
            <a:endCxn id="7" idx="1"/>
          </p:cNvCxnSpPr>
          <p:nvPr/>
        </p:nvCxnSpPr>
        <p:spPr>
          <a:xfrm flipV="1">
            <a:off x="2452670" y="1439749"/>
            <a:ext cx="3500462" cy="454676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6654" y="1643050"/>
            <a:ext cx="164307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2. impulsive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53132" y="1785926"/>
            <a:ext cx="378243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c. </a:t>
            </a:r>
            <a:r>
              <a:rPr lang="en-US" sz="1400" dirty="0" smtClean="0"/>
              <a:t>characterized by actions based on sudden desires, whims, or inclinations rather than careful thought: an impulsive man.</a:t>
            </a:r>
          </a:p>
        </p:txBody>
      </p:sp>
      <p:cxnSp>
        <p:nvCxnSpPr>
          <p:cNvPr id="18" name="직선 연결선 17"/>
          <p:cNvCxnSpPr>
            <a:stCxn id="15" idx="3"/>
            <a:endCxn id="16" idx="1"/>
          </p:cNvCxnSpPr>
          <p:nvPr/>
        </p:nvCxnSpPr>
        <p:spPr>
          <a:xfrm>
            <a:off x="1809728" y="1843105"/>
            <a:ext cx="4143404" cy="31215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직선 연결선 20"/>
          <p:cNvCxnSpPr>
            <a:stCxn id="5" idx="3"/>
            <a:endCxn id="4" idx="1"/>
          </p:cNvCxnSpPr>
          <p:nvPr/>
        </p:nvCxnSpPr>
        <p:spPr>
          <a:xfrm flipV="1">
            <a:off x="1738289" y="833090"/>
            <a:ext cx="4214843" cy="29563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6654" y="2357430"/>
            <a:ext cx="171451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3. observant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66654" y="3071810"/>
            <a:ext cx="164307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4. cleverly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6654" y="3786190"/>
            <a:ext cx="207170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5. self-centered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6654" y="4500570"/>
            <a:ext cx="207170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6. passive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6654" y="5143512"/>
            <a:ext cx="207170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7. introverted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0" y="0"/>
            <a:ext cx="2528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Match them. (1~8 / </a:t>
            </a:r>
            <a:r>
              <a:rPr lang="en-US" altLang="ko-KR" sz="1400" b="1" dirty="0" err="1" smtClean="0"/>
              <a:t>a~h</a:t>
            </a:r>
            <a:r>
              <a:rPr lang="en-US" altLang="ko-KR" sz="1400" b="1" dirty="0" smtClean="0"/>
              <a:t> ) </a:t>
            </a:r>
            <a:endParaRPr lang="ko-KR" altLang="en-US" sz="1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953132" y="2643182"/>
            <a:ext cx="378243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d. </a:t>
            </a:r>
            <a:r>
              <a:rPr lang="en-US" sz="1400" dirty="0" smtClean="0"/>
              <a:t>looking at, watching, or </a:t>
            </a:r>
          </a:p>
          <a:p>
            <a:r>
              <a:rPr lang="en-US" sz="1400" dirty="0" smtClean="0"/>
              <a:t>regarding attentively; </a:t>
            </a:r>
          </a:p>
        </p:txBody>
      </p:sp>
      <p:cxnSp>
        <p:nvCxnSpPr>
          <p:cNvPr id="55" name="직선 연결선 54"/>
          <p:cNvCxnSpPr>
            <a:stCxn id="26" idx="3"/>
            <a:endCxn id="52" idx="1"/>
          </p:cNvCxnSpPr>
          <p:nvPr/>
        </p:nvCxnSpPr>
        <p:spPr>
          <a:xfrm>
            <a:off x="1881166" y="2557485"/>
            <a:ext cx="4071966" cy="34730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953132" y="5786454"/>
            <a:ext cx="378243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h. </a:t>
            </a:r>
            <a:r>
              <a:rPr lang="en-US" sz="1400" dirty="0" smtClean="0"/>
              <a:t>mentally bright; having sharp or quick intelligence; (adv.)</a:t>
            </a:r>
          </a:p>
        </p:txBody>
      </p:sp>
      <p:cxnSp>
        <p:nvCxnSpPr>
          <p:cNvPr id="60" name="직선 연결선 59"/>
          <p:cNvCxnSpPr>
            <a:stCxn id="27" idx="3"/>
            <a:endCxn id="58" idx="1"/>
          </p:cNvCxnSpPr>
          <p:nvPr/>
        </p:nvCxnSpPr>
        <p:spPr>
          <a:xfrm>
            <a:off x="1809728" y="3271865"/>
            <a:ext cx="4143404" cy="277619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953132" y="5143512"/>
            <a:ext cx="378243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g. </a:t>
            </a:r>
            <a:r>
              <a:rPr lang="en-US" sz="1400" dirty="0" smtClean="0"/>
              <a:t>concerned solely or chiefly with one's own interests; selfish; egotistical. </a:t>
            </a:r>
          </a:p>
        </p:txBody>
      </p:sp>
      <p:cxnSp>
        <p:nvCxnSpPr>
          <p:cNvPr id="73" name="직선 연결선 72"/>
          <p:cNvCxnSpPr>
            <a:stCxn id="28" idx="3"/>
            <a:endCxn id="72" idx="1"/>
          </p:cNvCxnSpPr>
          <p:nvPr/>
        </p:nvCxnSpPr>
        <p:spPr>
          <a:xfrm>
            <a:off x="2238356" y="3986245"/>
            <a:ext cx="3714776" cy="141887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953132" y="3357562"/>
            <a:ext cx="378243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e. </a:t>
            </a:r>
            <a:r>
              <a:rPr lang="en-US" sz="1400" dirty="0" smtClean="0"/>
              <a:t>not participating readily or actively; inactive: Not active.</a:t>
            </a:r>
          </a:p>
        </p:txBody>
      </p:sp>
      <p:cxnSp>
        <p:nvCxnSpPr>
          <p:cNvPr id="88" name="직선 연결선 87"/>
          <p:cNvCxnSpPr>
            <a:stCxn id="29" idx="3"/>
            <a:endCxn id="76" idx="1"/>
          </p:cNvCxnSpPr>
          <p:nvPr/>
        </p:nvCxnSpPr>
        <p:spPr>
          <a:xfrm flipV="1">
            <a:off x="2238356" y="3619172"/>
            <a:ext cx="3714776" cy="108145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953132" y="4000504"/>
            <a:ext cx="378243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f. </a:t>
            </a:r>
            <a:r>
              <a:rPr lang="en-US" sz="1400" dirty="0" smtClean="0"/>
              <a:t>(psychology) a person who tends to shrink from social contacts and to become preoccupied with their own thoughts is</a:t>
            </a:r>
            <a:r>
              <a:rPr lang="en-US" sz="1400" b="1" dirty="0" smtClean="0"/>
              <a:t> _________.</a:t>
            </a:r>
          </a:p>
          <a:p>
            <a:r>
              <a:rPr lang="en-US" sz="1400" dirty="0" smtClean="0"/>
              <a:t>       extroverted.</a:t>
            </a:r>
          </a:p>
        </p:txBody>
      </p:sp>
      <p:cxnSp>
        <p:nvCxnSpPr>
          <p:cNvPr id="123" name="직선 연결선 122"/>
          <p:cNvCxnSpPr>
            <a:stCxn id="30" idx="3"/>
            <a:endCxn id="95" idx="1"/>
          </p:cNvCxnSpPr>
          <p:nvPr/>
        </p:nvCxnSpPr>
        <p:spPr>
          <a:xfrm flipV="1">
            <a:off x="2238356" y="4477558"/>
            <a:ext cx="3714776" cy="866009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직선 연결선 126"/>
          <p:cNvCxnSpPr/>
          <p:nvPr/>
        </p:nvCxnSpPr>
        <p:spPr>
          <a:xfrm>
            <a:off x="6024570" y="4786322"/>
            <a:ext cx="357190" cy="1588"/>
          </a:xfrm>
          <a:prstGeom prst="line">
            <a:avLst/>
          </a:prstGeom>
          <a:ln w="12700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9119503" y="0"/>
            <a:ext cx="78649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answer</a:t>
            </a:r>
            <a:endParaRPr lang="ko-KR" altLang="en-US" sz="1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977" y="0"/>
            <a:ext cx="4888111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b="1" dirty="0" smtClean="0"/>
              <a:t>Left hand</a:t>
            </a:r>
            <a:r>
              <a:rPr lang="en-US" altLang="ko-KR" sz="1400" b="1" dirty="0" smtClean="0"/>
              <a:t> </a:t>
            </a:r>
            <a:r>
              <a:rPr lang="en-US" altLang="ko-KR" sz="1400" dirty="0" smtClean="0"/>
              <a:t>represents </a:t>
            </a:r>
            <a:r>
              <a:rPr lang="en-US" altLang="ko-KR" dirty="0" smtClean="0"/>
              <a:t>feelings.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sz="1600" b="1" dirty="0" smtClean="0"/>
              <a:t>Left </a:t>
            </a:r>
            <a:r>
              <a:rPr lang="en-US" altLang="ko-KR" sz="1600" b="1" dirty="0"/>
              <a:t>hand</a:t>
            </a:r>
            <a:r>
              <a:rPr lang="en-US" altLang="ko-KR" sz="1600" dirty="0"/>
              <a:t> reflects the right brain, </a:t>
            </a:r>
            <a:r>
              <a:rPr lang="en-US" altLang="ko-KR" sz="1600" dirty="0" smtClean="0"/>
              <a:t>which </a:t>
            </a:r>
            <a:r>
              <a:rPr lang="en-US" altLang="ko-KR" sz="1600" dirty="0"/>
              <a:t>is responsible for self-control </a:t>
            </a:r>
            <a:r>
              <a:rPr lang="en-US" altLang="ko-KR" sz="1600" dirty="0" smtClean="0"/>
              <a:t>and subconscious.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sz="1800" dirty="0" smtClean="0"/>
              <a:t>● </a:t>
            </a:r>
            <a:r>
              <a:rPr lang="en-US" altLang="ko-KR" sz="1800" b="1" dirty="0" smtClean="0"/>
              <a:t>Thumb       :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creativity, interpersonal and leadership skills.</a:t>
            </a:r>
            <a:br>
              <a:rPr lang="en-US" altLang="ko-KR" sz="1800" dirty="0"/>
            </a:br>
            <a:r>
              <a:rPr lang="ko-KR" altLang="en-US" sz="1800" dirty="0" smtClean="0"/>
              <a:t>●                      </a:t>
            </a:r>
            <a:r>
              <a:rPr lang="en-US" altLang="ko-KR" sz="1800" b="1" dirty="0" smtClean="0"/>
              <a:t>finger</a:t>
            </a:r>
            <a:r>
              <a:rPr lang="en-US" altLang="ko-KR" sz="1800" dirty="0"/>
              <a:t>: </a:t>
            </a:r>
            <a:r>
              <a:rPr lang="en-US" altLang="ko-KR" sz="1800" dirty="0" smtClean="0"/>
              <a:t>melody and music; the ability to process and appreciate music. </a:t>
            </a:r>
          </a:p>
          <a:p>
            <a:pPr>
              <a:lnSpc>
                <a:spcPct val="150000"/>
              </a:lnSpc>
            </a:pPr>
            <a:r>
              <a:rPr lang="ko-KR" altLang="en-US" sz="1800" dirty="0" smtClean="0"/>
              <a:t>●                      </a:t>
            </a:r>
            <a:r>
              <a:rPr lang="en-US" altLang="ko-KR" sz="1800" b="1" dirty="0" smtClean="0"/>
              <a:t>finger:</a:t>
            </a:r>
            <a:r>
              <a:rPr lang="en-US" altLang="ko-KR" sz="1800" dirty="0" smtClean="0"/>
              <a:t> image, the ability to determine abstract patterns &amp; visual sense. </a:t>
            </a:r>
            <a:br>
              <a:rPr lang="en-US" altLang="ko-KR" sz="1800" dirty="0" smtClean="0"/>
            </a:br>
            <a:r>
              <a:rPr lang="ko-KR" altLang="en-US" sz="1800" dirty="0" smtClean="0"/>
              <a:t>●                      </a:t>
            </a:r>
            <a:r>
              <a:rPr lang="en-US" altLang="ko-KR" sz="1800" b="1" dirty="0" smtClean="0"/>
              <a:t>finger: </a:t>
            </a:r>
            <a:r>
              <a:rPr lang="en-US" altLang="ko-KR" sz="1800" dirty="0" smtClean="0"/>
              <a:t>artistic concepts. </a:t>
            </a:r>
            <a:r>
              <a:rPr lang="en-US" altLang="ko-KR" sz="1800" dirty="0"/>
              <a:t/>
            </a:r>
            <a:br>
              <a:rPr lang="en-US" altLang="ko-KR" sz="1800" dirty="0"/>
            </a:br>
            <a:r>
              <a:rPr lang="ko-KR" altLang="en-US" sz="1800" dirty="0" smtClean="0"/>
              <a:t>●                      </a:t>
            </a:r>
            <a:r>
              <a:rPr lang="en-US" altLang="ko-KR" sz="1800" b="1" dirty="0" smtClean="0"/>
              <a:t>finger:</a:t>
            </a:r>
            <a:r>
              <a:rPr lang="en-US" altLang="ko-KR" sz="1800" dirty="0" smtClean="0"/>
              <a:t> ability to control gross motor.</a:t>
            </a:r>
            <a:r>
              <a:rPr lang="en-US" altLang="ko-KR" sz="1800" b="1" dirty="0" smtClean="0"/>
              <a:t> </a:t>
            </a:r>
            <a:endParaRPr lang="ko-KR" altLang="ko-KR" sz="1800" dirty="0"/>
          </a:p>
          <a:p>
            <a:endParaRPr lang="ko-KR" altLang="en-US" dirty="0"/>
          </a:p>
        </p:txBody>
      </p:sp>
      <p:pic>
        <p:nvPicPr>
          <p:cNvPr id="5" name="그림 4" descr="손모양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7314" y="1857364"/>
            <a:ext cx="4452934" cy="4696708"/>
          </a:xfrm>
          <a:prstGeom prst="rect">
            <a:avLst/>
          </a:prstGeom>
        </p:spPr>
      </p:pic>
      <p:cxnSp>
        <p:nvCxnSpPr>
          <p:cNvPr id="6" name="직선 연결선 5"/>
          <p:cNvCxnSpPr/>
          <p:nvPr/>
        </p:nvCxnSpPr>
        <p:spPr>
          <a:xfrm rot="5400000" flipH="1" flipV="1">
            <a:off x="4919487" y="5248463"/>
            <a:ext cx="1785950" cy="4411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10800000">
            <a:off x="6024570" y="2143116"/>
            <a:ext cx="785818" cy="57150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직사각형 7"/>
          <p:cNvSpPr/>
          <p:nvPr/>
        </p:nvSpPr>
        <p:spPr>
          <a:xfrm>
            <a:off x="5095875" y="5857892"/>
            <a:ext cx="1857389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5167314" y="1571612"/>
            <a:ext cx="1857389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6453198" y="642918"/>
            <a:ext cx="1857389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 rot="5400000" flipH="1" flipV="1">
            <a:off x="6953265" y="2000239"/>
            <a:ext cx="1285884" cy="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7810520" y="1643050"/>
            <a:ext cx="1857389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연결선 12"/>
          <p:cNvCxnSpPr>
            <a:endCxn id="12" idx="2"/>
          </p:cNvCxnSpPr>
          <p:nvPr/>
        </p:nvCxnSpPr>
        <p:spPr>
          <a:xfrm rot="5400000" flipH="1" flipV="1">
            <a:off x="8274867" y="2536025"/>
            <a:ext cx="642942" cy="28575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8382025" y="5643578"/>
            <a:ext cx="1357322" cy="10715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연결선 14"/>
          <p:cNvCxnSpPr/>
          <p:nvPr/>
        </p:nvCxnSpPr>
        <p:spPr>
          <a:xfrm rot="5400000" flipH="1" flipV="1">
            <a:off x="8096273" y="4714885"/>
            <a:ext cx="1857389" cy="1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직사각형 15"/>
          <p:cNvSpPr/>
          <p:nvPr/>
        </p:nvSpPr>
        <p:spPr>
          <a:xfrm>
            <a:off x="452406" y="2571744"/>
            <a:ext cx="1285884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452406" y="5429264"/>
            <a:ext cx="150019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452406" y="5929330"/>
            <a:ext cx="150019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452406" y="4286256"/>
            <a:ext cx="150019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452406" y="3429000"/>
            <a:ext cx="150019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6878696" y="0"/>
            <a:ext cx="3027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&gt;&gt;Think about what is an answer. </a:t>
            </a:r>
          </a:p>
          <a:p>
            <a:r>
              <a:rPr lang="en-US" altLang="ko-KR" sz="1400" dirty="0" smtClean="0"/>
              <a:t>Fill in the blanks.</a:t>
            </a:r>
            <a:endParaRPr lang="ko-KR" altLang="en-US" sz="1400" dirty="0"/>
          </a:p>
        </p:txBody>
      </p:sp>
      <p:cxnSp>
        <p:nvCxnSpPr>
          <p:cNvPr id="22" name="직선 연결선 21"/>
          <p:cNvCxnSpPr/>
          <p:nvPr/>
        </p:nvCxnSpPr>
        <p:spPr>
          <a:xfrm>
            <a:off x="4926376" y="0"/>
            <a:ext cx="0" cy="6858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977" y="0"/>
            <a:ext cx="4888111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3200" b="1" dirty="0" smtClean="0"/>
              <a:t>Left hand</a:t>
            </a:r>
            <a:r>
              <a:rPr lang="en-US" altLang="ko-KR" sz="1400" b="1" dirty="0" smtClean="0"/>
              <a:t> </a:t>
            </a:r>
            <a:r>
              <a:rPr lang="en-US" altLang="ko-KR" sz="1400" dirty="0" smtClean="0"/>
              <a:t>represents </a:t>
            </a:r>
            <a:r>
              <a:rPr lang="en-US" altLang="ko-KR" dirty="0" smtClean="0"/>
              <a:t>feelings.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sz="1600" b="1" dirty="0" smtClean="0"/>
              <a:t>Left </a:t>
            </a:r>
            <a:r>
              <a:rPr lang="en-US" altLang="ko-KR" sz="1600" b="1" dirty="0"/>
              <a:t>hand</a:t>
            </a:r>
            <a:r>
              <a:rPr lang="en-US" altLang="ko-KR" sz="1600" dirty="0"/>
              <a:t> reflects the right brain, </a:t>
            </a:r>
            <a:r>
              <a:rPr lang="en-US" altLang="ko-KR" sz="1600" dirty="0" smtClean="0"/>
              <a:t>which </a:t>
            </a:r>
            <a:r>
              <a:rPr lang="en-US" altLang="ko-KR" sz="1600" dirty="0"/>
              <a:t>is responsible for self-control </a:t>
            </a:r>
            <a:r>
              <a:rPr lang="en-US" altLang="ko-KR" sz="1600" dirty="0" smtClean="0"/>
              <a:t>and subconscious.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sz="1800" dirty="0" smtClean="0"/>
              <a:t>●</a:t>
            </a:r>
            <a:r>
              <a:rPr lang="en-US" altLang="ko-KR" sz="1800" b="1" dirty="0" smtClean="0"/>
              <a:t>Thumb</a:t>
            </a:r>
            <a:r>
              <a:rPr lang="en-US" altLang="ko-KR" sz="1800" b="1" dirty="0"/>
              <a:t>:</a:t>
            </a:r>
            <a:r>
              <a:rPr lang="en-US" altLang="ko-KR" sz="1800" dirty="0"/>
              <a:t> creativity, interpersonal and leadership skills.</a:t>
            </a:r>
            <a:br>
              <a:rPr lang="en-US" altLang="ko-KR" sz="1800" dirty="0"/>
            </a:br>
            <a:r>
              <a:rPr lang="ko-KR" altLang="en-US" sz="1800" dirty="0" smtClean="0"/>
              <a:t>● </a:t>
            </a:r>
            <a:r>
              <a:rPr lang="en-US" altLang="ko-KR" sz="1800" b="1" dirty="0" smtClean="0"/>
              <a:t>Index </a:t>
            </a:r>
            <a:r>
              <a:rPr lang="en-US" altLang="ko-KR" sz="1800" b="1" dirty="0"/>
              <a:t>finger</a:t>
            </a:r>
            <a:r>
              <a:rPr lang="en-US" altLang="ko-KR" sz="1800" dirty="0"/>
              <a:t>: artistic concepts.</a:t>
            </a:r>
            <a:br>
              <a:rPr lang="en-US" altLang="ko-KR" sz="1800" dirty="0"/>
            </a:br>
            <a:r>
              <a:rPr lang="ko-KR" altLang="en-US" sz="1800" dirty="0" smtClean="0"/>
              <a:t>● </a:t>
            </a:r>
            <a:r>
              <a:rPr lang="en-US" altLang="ko-KR" sz="1800" b="1" dirty="0" smtClean="0"/>
              <a:t>Middle finger: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ability to control gross motor.</a:t>
            </a:r>
            <a:br>
              <a:rPr lang="en-US" altLang="ko-KR" sz="1800" dirty="0"/>
            </a:br>
            <a:r>
              <a:rPr lang="ko-KR" altLang="en-US" sz="1800" dirty="0" smtClean="0"/>
              <a:t>● </a:t>
            </a:r>
            <a:r>
              <a:rPr lang="en-US" altLang="ko-KR" sz="1800" b="1" dirty="0" smtClean="0"/>
              <a:t>Ring </a:t>
            </a:r>
            <a:r>
              <a:rPr lang="en-US" altLang="ko-KR" sz="1800" b="1" dirty="0"/>
              <a:t>finger:</a:t>
            </a:r>
            <a:r>
              <a:rPr lang="en-US" altLang="ko-KR" sz="1800" dirty="0"/>
              <a:t> melody and music; the ability to process and appreciate music.</a:t>
            </a:r>
            <a:br>
              <a:rPr lang="en-US" altLang="ko-KR" sz="1800" dirty="0"/>
            </a:br>
            <a:r>
              <a:rPr lang="ko-KR" altLang="en-US" sz="1800" dirty="0" smtClean="0"/>
              <a:t>● </a:t>
            </a:r>
            <a:r>
              <a:rPr lang="en-US" altLang="ko-KR" sz="1800" b="1" dirty="0" smtClean="0"/>
              <a:t>Little </a:t>
            </a:r>
            <a:r>
              <a:rPr lang="en-US" altLang="ko-KR" sz="1800" b="1" dirty="0"/>
              <a:t>finger:</a:t>
            </a:r>
            <a:r>
              <a:rPr lang="en-US" altLang="ko-KR" sz="1800" dirty="0"/>
              <a:t> image, the ability to determine abstract patterns &amp; visual sense. </a:t>
            </a:r>
            <a:endParaRPr lang="ko-KR" altLang="ko-KR" sz="1800" dirty="0"/>
          </a:p>
          <a:p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4926376" y="0"/>
            <a:ext cx="0" cy="6858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그림 14" descr="손모양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7314" y="1857364"/>
            <a:ext cx="4452934" cy="4696708"/>
          </a:xfrm>
          <a:prstGeom prst="rect">
            <a:avLst/>
          </a:prstGeom>
        </p:spPr>
      </p:pic>
      <p:cxnSp>
        <p:nvCxnSpPr>
          <p:cNvPr id="17" name="직선 연결선 16"/>
          <p:cNvCxnSpPr/>
          <p:nvPr/>
        </p:nvCxnSpPr>
        <p:spPr>
          <a:xfrm rot="5400000" flipH="1" flipV="1">
            <a:off x="4919487" y="5248463"/>
            <a:ext cx="1785950" cy="4411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rot="10800000">
            <a:off x="6024570" y="2143116"/>
            <a:ext cx="785818" cy="57150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5095875" y="5857892"/>
            <a:ext cx="1857389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Thumb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5167314" y="1571612"/>
            <a:ext cx="1857389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Index finger</a:t>
            </a:r>
            <a:endParaRPr lang="ko-KR" altLang="en-US" b="1" dirty="0"/>
          </a:p>
        </p:txBody>
      </p:sp>
      <p:sp>
        <p:nvSpPr>
          <p:cNvPr id="23" name="직사각형 22"/>
          <p:cNvSpPr/>
          <p:nvPr/>
        </p:nvSpPr>
        <p:spPr>
          <a:xfrm>
            <a:off x="6453198" y="642918"/>
            <a:ext cx="1857389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Middle finger</a:t>
            </a:r>
            <a:endParaRPr lang="ko-KR" altLang="en-US" dirty="0"/>
          </a:p>
        </p:txBody>
      </p:sp>
      <p:cxnSp>
        <p:nvCxnSpPr>
          <p:cNvPr id="26" name="직선 연결선 25"/>
          <p:cNvCxnSpPr/>
          <p:nvPr/>
        </p:nvCxnSpPr>
        <p:spPr>
          <a:xfrm rot="5400000" flipH="1" flipV="1">
            <a:off x="6953265" y="2000239"/>
            <a:ext cx="1285884" cy="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7810520" y="1643050"/>
            <a:ext cx="1857389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Ring finger</a:t>
            </a:r>
            <a:endParaRPr lang="ko-KR" altLang="en-US" dirty="0"/>
          </a:p>
        </p:txBody>
      </p:sp>
      <p:cxnSp>
        <p:nvCxnSpPr>
          <p:cNvPr id="29" name="직선 연결선 28"/>
          <p:cNvCxnSpPr>
            <a:endCxn id="28" idx="2"/>
          </p:cNvCxnSpPr>
          <p:nvPr/>
        </p:nvCxnSpPr>
        <p:spPr>
          <a:xfrm rot="5400000" flipH="1" flipV="1">
            <a:off x="8274867" y="2536025"/>
            <a:ext cx="642942" cy="28575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직사각형 30"/>
          <p:cNvSpPr/>
          <p:nvPr/>
        </p:nvSpPr>
        <p:spPr>
          <a:xfrm>
            <a:off x="8382025" y="5643578"/>
            <a:ext cx="1357322" cy="10715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Little finger / </a:t>
            </a:r>
            <a:r>
              <a:rPr lang="en-US" altLang="ko-KR" sz="1400" b="1" dirty="0" smtClean="0"/>
              <a:t>pinky or pinkie</a:t>
            </a:r>
            <a:endParaRPr lang="ko-KR" altLang="en-US" sz="1400" dirty="0"/>
          </a:p>
        </p:txBody>
      </p:sp>
      <p:cxnSp>
        <p:nvCxnSpPr>
          <p:cNvPr id="32" name="직선 연결선 31"/>
          <p:cNvCxnSpPr/>
          <p:nvPr/>
        </p:nvCxnSpPr>
        <p:spPr>
          <a:xfrm rot="5400000" flipH="1" flipV="1">
            <a:off x="8096273" y="4714885"/>
            <a:ext cx="1857389" cy="1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911561" y="0"/>
            <a:ext cx="9944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answer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065233" y="5208295"/>
            <a:ext cx="4752326" cy="668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065233" y="3743688"/>
            <a:ext cx="4585613" cy="668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065232" y="2181884"/>
            <a:ext cx="4833706" cy="668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2065232" y="671789"/>
            <a:ext cx="4833705" cy="668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69" y="474119"/>
            <a:ext cx="1295512" cy="128789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22" y="1976594"/>
            <a:ext cx="1325995" cy="130313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10" y="3567946"/>
            <a:ext cx="1265030" cy="127265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45" y="5018246"/>
            <a:ext cx="1303133" cy="12726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94352" y="671789"/>
            <a:ext cx="4804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 smtClean="0"/>
              <a:t>Simple </a:t>
            </a:r>
            <a:r>
              <a:rPr lang="en-US" altLang="ko-KR" sz="3600" b="1" dirty="0"/>
              <a:t>Arch </a:t>
            </a:r>
            <a:r>
              <a:rPr lang="en-US" altLang="ko-KR" sz="3600" b="1" dirty="0" smtClean="0"/>
              <a:t>Patterns</a:t>
            </a:r>
            <a:endParaRPr lang="ko-KR" alt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2065232" y="2181884"/>
            <a:ext cx="62315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/>
              <a:t>Tented </a:t>
            </a:r>
            <a:r>
              <a:rPr lang="en-US" altLang="ko-KR" sz="3600" b="1" dirty="0"/>
              <a:t>Arch Patterns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endParaRPr lang="ko-KR" alt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065232" y="3757995"/>
            <a:ext cx="458561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 smtClean="0"/>
              <a:t>Ulnar </a:t>
            </a:r>
            <a:r>
              <a:rPr lang="en-US" altLang="ko-KR" sz="3600" b="1" dirty="0"/>
              <a:t>Loop Patterns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endParaRPr lang="ko-KR" alt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2065232" y="5208295"/>
            <a:ext cx="475232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 smtClean="0"/>
              <a:t>Radial </a:t>
            </a:r>
            <a:r>
              <a:rPr lang="en-US" altLang="ko-KR" sz="3600" b="1" dirty="0"/>
              <a:t>Loop Patterns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endParaRPr lang="ko-KR" alt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388740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30" y="1161"/>
            <a:ext cx="1774731" cy="1764292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33" y="1735157"/>
            <a:ext cx="1779230" cy="1748554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21" y="3478413"/>
            <a:ext cx="1679253" cy="1689368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21" y="5154045"/>
            <a:ext cx="1679253" cy="1639971"/>
          </a:xfrm>
          <a:prstGeom prst="rect">
            <a:avLst/>
          </a:prstGeom>
        </p:spPr>
      </p:pic>
      <p:cxnSp>
        <p:nvCxnSpPr>
          <p:cNvPr id="32" name="직선 연결선 31"/>
          <p:cNvCxnSpPr/>
          <p:nvPr/>
        </p:nvCxnSpPr>
        <p:spPr>
          <a:xfrm>
            <a:off x="0" y="5154045"/>
            <a:ext cx="99060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0" y="3478413"/>
            <a:ext cx="99060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>
            <a:off x="0" y="1739734"/>
            <a:ext cx="9906000" cy="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888472" y="560141"/>
            <a:ext cx="782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 smtClean="0"/>
              <a:t>(1)</a:t>
            </a:r>
            <a:endParaRPr lang="ko-KR" altLang="en-US" sz="3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878517" y="3999931"/>
            <a:ext cx="782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 smtClean="0"/>
              <a:t>(3)</a:t>
            </a:r>
            <a:endParaRPr lang="ko-KR" altLang="en-US" sz="3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878516" y="2286268"/>
            <a:ext cx="782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 smtClean="0"/>
              <a:t>(2)</a:t>
            </a:r>
            <a:endParaRPr lang="ko-KR" altLang="en-US" sz="3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860381" y="5650864"/>
            <a:ext cx="782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 smtClean="0"/>
              <a:t>(4)</a:t>
            </a:r>
            <a:endParaRPr lang="ko-KR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50898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2065233" y="5208295"/>
            <a:ext cx="7132722" cy="668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2065233" y="3743688"/>
            <a:ext cx="7132722" cy="668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2065231" y="2181884"/>
            <a:ext cx="7053415" cy="668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065232" y="671789"/>
            <a:ext cx="7053415" cy="668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69" y="474119"/>
            <a:ext cx="1295512" cy="1287892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22" y="1976594"/>
            <a:ext cx="1325995" cy="1303133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10" y="3567946"/>
            <a:ext cx="1265030" cy="127265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45" y="5018246"/>
            <a:ext cx="1303133" cy="1272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94352" y="671789"/>
            <a:ext cx="5726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/>
              <a:t>(1)  Simple Arch </a:t>
            </a:r>
            <a:r>
              <a:rPr lang="en-US" altLang="ko-KR" sz="3600" b="1" dirty="0" smtClean="0"/>
              <a:t>Patterns</a:t>
            </a:r>
            <a:endParaRPr lang="ko-KR" alt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065232" y="2181884"/>
            <a:ext cx="62315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/>
              <a:t>(2)  Tented Arch Patterns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endParaRPr lang="ko-KR" alt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065232" y="3757995"/>
            <a:ext cx="534543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/>
              <a:t>(3) Ulnar Loop Patterns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endParaRPr lang="ko-KR" alt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065232" y="5208295"/>
            <a:ext cx="551215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/>
              <a:t>(4) Radial Loop Patterns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endParaRPr lang="ko-KR" alt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7348966" y="-11366"/>
            <a:ext cx="2534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400" dirty="0" smtClean="0"/>
              <a:t>ONLY LEFT HAND</a:t>
            </a:r>
          </a:p>
          <a:p>
            <a:pPr algn="r"/>
            <a:r>
              <a:rPr lang="ko-KR" altLang="en-US" sz="1400" dirty="0" err="1" smtClean="0"/>
              <a:t>딱풀로</a:t>
            </a:r>
            <a:r>
              <a:rPr lang="ko-KR" altLang="en-US" sz="1400" dirty="0" smtClean="0"/>
              <a:t> 붙이는 </a:t>
            </a:r>
            <a:r>
              <a:rPr lang="ko-KR" altLang="en-US" sz="1400" dirty="0" err="1" smtClean="0"/>
              <a:t>액티비티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정답</a:t>
            </a:r>
            <a:endParaRPr lang="ko-KR" alt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381825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1132</Words>
  <Application>Microsoft Office PowerPoint</Application>
  <PresentationFormat>A4 용지(210x297mm)</PresentationFormat>
  <Paragraphs>242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우희진</cp:lastModifiedBy>
  <cp:revision>42</cp:revision>
  <cp:lastPrinted>2016-12-23T10:42:45Z</cp:lastPrinted>
  <dcterms:created xsi:type="dcterms:W3CDTF">2016-12-23T08:07:07Z</dcterms:created>
  <dcterms:modified xsi:type="dcterms:W3CDTF">2016-12-27T05:08:46Z</dcterms:modified>
</cp:coreProperties>
</file>