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8" r:id="rId3"/>
    <p:sldId id="257" r:id="rId4"/>
    <p:sldId id="261" r:id="rId5"/>
    <p:sldId id="272" r:id="rId6"/>
    <p:sldId id="262" r:id="rId7"/>
    <p:sldId id="271" r:id="rId8"/>
    <p:sldId id="269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6"/>
    <p:restoredTop sz="94712"/>
  </p:normalViewPr>
  <p:slideViewPr>
    <p:cSldViewPr snapToGrid="0" snapToObjects="1">
      <p:cViewPr>
        <p:scale>
          <a:sx n="100" d="100"/>
          <a:sy n="100" d="100"/>
        </p:scale>
        <p:origin x="1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D5853-5F00-E440-88F1-8F8558CC5327}" type="datetimeFigureOut">
              <a:rPr kumimoji="1" lang="ko-KR" altLang="en-US" smtClean="0"/>
              <a:t>2017. 12. 6.</a:t>
            </a:fld>
            <a:endParaRPr kumimoji="1"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2D5B6-BD8B-1643-8F41-EF19FE5FAA9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32833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113A7-D7AA-D04E-AAEC-56916511ABDB}" type="datetimeFigureOut">
              <a:rPr kumimoji="1" lang="ko-KR" altLang="en-US" smtClean="0"/>
              <a:t>2017. 12. 6.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DC63D-1166-6B44-88AE-EBCDE66BAEA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19398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DC63D-1166-6B44-88AE-EBCDE66BAEA7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77044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DC63D-1166-6B44-88AE-EBCDE66BAEA7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79732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DC63D-1166-6B44-88AE-EBCDE66BAEA7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19291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DC63D-1166-6B44-88AE-EBCDE66BAEA7}" type="slidenum">
              <a:rPr kumimoji="1" lang="ko-KR" altLang="en-US" smtClean="0"/>
              <a:t>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5321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smtClean="0"/>
              <a:t>마스터 부제목 스타일 편집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50F-AD84-A749-B877-4C0B79335E56}" type="datetimeFigureOut">
              <a:rPr kumimoji="1" lang="ko-KR" altLang="en-US" smtClean="0"/>
              <a:t>2017. 12. 6.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058F-7B53-8644-9713-06C55CAD3C1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5126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50F-AD84-A749-B877-4C0B79335E56}" type="datetimeFigureOut">
              <a:rPr kumimoji="1" lang="ko-KR" altLang="en-US" smtClean="0"/>
              <a:t>2017. 12. 6.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058F-7B53-8644-9713-06C55CAD3C1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611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50F-AD84-A749-B877-4C0B79335E56}" type="datetimeFigureOut">
              <a:rPr kumimoji="1" lang="ko-KR" altLang="en-US" smtClean="0"/>
              <a:t>2017. 12. 6.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058F-7B53-8644-9713-06C55CAD3C1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1006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50F-AD84-A749-B877-4C0B79335E56}" type="datetimeFigureOut">
              <a:rPr kumimoji="1" lang="ko-KR" altLang="en-US" smtClean="0"/>
              <a:t>2017. 12. 6.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058F-7B53-8644-9713-06C55CAD3C1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1623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50F-AD84-A749-B877-4C0B79335E56}" type="datetimeFigureOut">
              <a:rPr kumimoji="1" lang="ko-KR" altLang="en-US" smtClean="0"/>
              <a:t>2017. 12. 6.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058F-7B53-8644-9713-06C55CAD3C1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3271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50F-AD84-A749-B877-4C0B79335E56}" type="datetimeFigureOut">
              <a:rPr kumimoji="1" lang="ko-KR" altLang="en-US" smtClean="0"/>
              <a:t>2017. 12. 6.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058F-7B53-8644-9713-06C55CAD3C1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4433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50F-AD84-A749-B877-4C0B79335E56}" type="datetimeFigureOut">
              <a:rPr kumimoji="1" lang="ko-KR" altLang="en-US" smtClean="0"/>
              <a:t>2017. 12. 6.</a:t>
            </a:fld>
            <a:endParaRPr kumimoji="1"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058F-7B53-8644-9713-06C55CAD3C1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1665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50F-AD84-A749-B877-4C0B79335E56}" type="datetimeFigureOut">
              <a:rPr kumimoji="1" lang="ko-KR" altLang="en-US" smtClean="0"/>
              <a:t>2017. 12. 6.</a:t>
            </a:fld>
            <a:endParaRPr kumimoji="1"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058F-7B53-8644-9713-06C55CAD3C1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3599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50F-AD84-A749-B877-4C0B79335E56}" type="datetimeFigureOut">
              <a:rPr kumimoji="1" lang="ko-KR" altLang="en-US" smtClean="0"/>
              <a:t>2017. 12. 6.</a:t>
            </a:fld>
            <a:endParaRPr kumimoji="1"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058F-7B53-8644-9713-06C55CAD3C1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7298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50F-AD84-A749-B877-4C0B79335E56}" type="datetimeFigureOut">
              <a:rPr kumimoji="1" lang="ko-KR" altLang="en-US" smtClean="0"/>
              <a:t>2017. 12. 6.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058F-7B53-8644-9713-06C55CAD3C1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245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50F-AD84-A749-B877-4C0B79335E56}" type="datetimeFigureOut">
              <a:rPr kumimoji="1" lang="ko-KR" altLang="en-US" smtClean="0"/>
              <a:t>2017. 12. 6.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058F-7B53-8644-9713-06C55CAD3C1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8086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9650F-AD84-A749-B877-4C0B79335E56}" type="datetimeFigureOut">
              <a:rPr kumimoji="1" lang="ko-KR" altLang="en-US" smtClean="0"/>
              <a:t>2017. 12. 6.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0058F-7B53-8644-9713-06C55CAD3C1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023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7" Type="http://schemas.openxmlformats.org/officeDocument/2006/relationships/image" Target="../media/image7.tiff"/><Relationship Id="rId8" Type="http://schemas.openxmlformats.org/officeDocument/2006/relationships/image" Target="../media/image8.tiff"/><Relationship Id="rId9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712" y="171625"/>
            <a:ext cx="1107571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200" b="1" dirty="0"/>
              <a:t> </a:t>
            </a:r>
            <a:r>
              <a:rPr kumimoji="1" lang="en-US" altLang="ko-KR" sz="3200" b="1" dirty="0" smtClean="0"/>
              <a:t> </a:t>
            </a:r>
            <a:r>
              <a:rPr kumimoji="1" lang="en-US" altLang="ko-KR" sz="3200" b="1" u="sng" dirty="0" smtClean="0"/>
              <a:t>Simple Present tense</a:t>
            </a:r>
          </a:p>
          <a:p>
            <a:endParaRPr kumimoji="1" lang="en-US" altLang="ko-KR" sz="2800" b="1" dirty="0" smtClean="0"/>
          </a:p>
          <a:p>
            <a:r>
              <a:rPr kumimoji="1" lang="en-US" altLang="ko-KR" dirty="0" smtClean="0"/>
              <a:t>It is used to signal the following meanings:</a:t>
            </a:r>
          </a:p>
          <a:p>
            <a:endParaRPr kumimoji="1" lang="en-US" altLang="ko-KR" dirty="0" smtClean="0"/>
          </a:p>
          <a:p>
            <a:r>
              <a:rPr kumimoji="1" lang="en-US" altLang="ko-KR" b="1" dirty="0" smtClean="0"/>
              <a:t>1. </a:t>
            </a:r>
            <a:r>
              <a:rPr kumimoji="1" lang="en-US" altLang="ko-KR" b="1" dirty="0"/>
              <a:t>Routines(Repeated Actions)</a:t>
            </a:r>
            <a:endParaRPr kumimoji="1" lang="en-US" altLang="ko-KR" b="1" dirty="0" smtClean="0"/>
          </a:p>
          <a:p>
            <a:r>
              <a:rPr kumimoji="1" lang="en-US" altLang="ko-KR" dirty="0"/>
              <a:t> </a:t>
            </a:r>
            <a:r>
              <a:rPr kumimoji="1" lang="en-US" altLang="ko-KR" dirty="0" smtClean="0"/>
              <a:t>  He walks to class every day.</a:t>
            </a:r>
          </a:p>
          <a:p>
            <a:r>
              <a:rPr kumimoji="1" lang="en-US" altLang="ko-KR" dirty="0"/>
              <a:t> </a:t>
            </a:r>
            <a:r>
              <a:rPr kumimoji="1" lang="en-US" altLang="ko-KR" dirty="0" smtClean="0"/>
              <a:t>  Jane goes to school every morning at 8 am. </a:t>
            </a:r>
          </a:p>
          <a:p>
            <a:endParaRPr kumimoji="1" lang="en-US" altLang="ko-KR" dirty="0"/>
          </a:p>
          <a:p>
            <a:r>
              <a:rPr kumimoji="1" lang="en-US" altLang="ko-KR" b="1" dirty="0"/>
              <a:t>2</a:t>
            </a:r>
            <a:r>
              <a:rPr kumimoji="1" lang="en-US" altLang="ko-KR" b="1" dirty="0" smtClean="0"/>
              <a:t>. Future(Scheduled events in the near future)</a:t>
            </a:r>
          </a:p>
          <a:p>
            <a:r>
              <a:rPr kumimoji="1" lang="en-US" altLang="ko-KR" dirty="0"/>
              <a:t> </a:t>
            </a:r>
            <a:r>
              <a:rPr kumimoji="1" lang="en-US" altLang="ko-KR" dirty="0" smtClean="0"/>
              <a:t>  The train arrives at 6:00 am.</a:t>
            </a:r>
            <a:endParaRPr kumimoji="1" lang="en-US" altLang="ko-KR" dirty="0"/>
          </a:p>
          <a:p>
            <a:r>
              <a:rPr kumimoji="1" lang="en-US" altLang="ko-KR" dirty="0" smtClean="0"/>
              <a:t>   The next term begins on the Monday.</a:t>
            </a:r>
          </a:p>
          <a:p>
            <a:endParaRPr kumimoji="1" lang="en-US" altLang="ko-KR" dirty="0"/>
          </a:p>
          <a:p>
            <a:r>
              <a:rPr kumimoji="1" lang="en-US" altLang="ko-KR" b="1" dirty="0" smtClean="0">
                <a:solidFill>
                  <a:srgbClr val="FF4B9A"/>
                </a:solidFill>
              </a:rPr>
              <a:t>3. Facts or Generalizations</a:t>
            </a:r>
          </a:p>
          <a:p>
            <a:r>
              <a:rPr kumimoji="1" lang="en-US" altLang="ko-KR" b="1" dirty="0">
                <a:solidFill>
                  <a:srgbClr val="FF4B9A"/>
                </a:solidFill>
              </a:rPr>
              <a:t> </a:t>
            </a:r>
            <a:r>
              <a:rPr kumimoji="1" lang="en-US" altLang="ko-KR" b="1" dirty="0" smtClean="0">
                <a:solidFill>
                  <a:srgbClr val="FF4B9A"/>
                </a:solidFill>
              </a:rPr>
              <a:t>  (General truths: </a:t>
            </a:r>
            <a:r>
              <a:rPr kumimoji="1" lang="en-US" altLang="ko-KR" b="1" dirty="0">
                <a:solidFill>
                  <a:srgbClr val="FF4B9A"/>
                </a:solidFill>
              </a:rPr>
              <a:t>A</a:t>
            </a:r>
            <a:r>
              <a:rPr kumimoji="1" lang="en-US" altLang="ko-KR" b="1" dirty="0" smtClean="0">
                <a:solidFill>
                  <a:srgbClr val="FF4B9A"/>
                </a:solidFill>
              </a:rPr>
              <a:t>ction verbs can be used.)</a:t>
            </a:r>
          </a:p>
          <a:p>
            <a:r>
              <a:rPr kumimoji="1" lang="en-US" altLang="ko-KR" dirty="0" smtClean="0"/>
              <a:t>   </a:t>
            </a:r>
            <a:r>
              <a:rPr kumimoji="1" lang="en-US" altLang="ko-KR" dirty="0"/>
              <a:t>The sun rises in the east.</a:t>
            </a:r>
          </a:p>
          <a:p>
            <a:r>
              <a:rPr kumimoji="1" lang="en-US" altLang="ko-KR" dirty="0"/>
              <a:t> </a:t>
            </a:r>
            <a:r>
              <a:rPr kumimoji="1" lang="en-US" altLang="ko-KR" dirty="0" smtClean="0"/>
              <a:t>  Seoul is the capital of South Korea.</a:t>
            </a:r>
          </a:p>
          <a:p>
            <a:r>
              <a:rPr kumimoji="1" lang="en-US" altLang="ko-KR" dirty="0" smtClean="0"/>
              <a:t>    </a:t>
            </a:r>
            <a:endParaRPr kumimoji="1" lang="en-US" altLang="ko-KR" b="1" dirty="0" smtClean="0"/>
          </a:p>
          <a:p>
            <a:r>
              <a:rPr kumimoji="1" lang="en-US" altLang="ko-KR" b="1" dirty="0" smtClean="0">
                <a:solidFill>
                  <a:srgbClr val="FF4B9A"/>
                </a:solidFill>
              </a:rPr>
              <a:t>4. Now(Stative verbs; non-action verbs: sense, mental activity, possession, feeling, wish, and so on.)</a:t>
            </a:r>
          </a:p>
          <a:p>
            <a:r>
              <a:rPr kumimoji="1" lang="en-US" altLang="ko-KR" dirty="0"/>
              <a:t> </a:t>
            </a:r>
            <a:r>
              <a:rPr kumimoji="1" lang="en-US" altLang="ko-KR" dirty="0" smtClean="0"/>
              <a:t>  I see a sign in the corner.</a:t>
            </a:r>
          </a:p>
          <a:p>
            <a:r>
              <a:rPr kumimoji="1" lang="en-US" altLang="ko-KR" dirty="0"/>
              <a:t> </a:t>
            </a:r>
            <a:r>
              <a:rPr kumimoji="1" lang="en-US" altLang="ko-KR" dirty="0" smtClean="0"/>
              <a:t>  I know that Charlotte is a teacher.</a:t>
            </a:r>
          </a:p>
          <a:p>
            <a:endParaRPr kumimoji="1" lang="en-US" altLang="ko-KR" dirty="0" smtClean="0"/>
          </a:p>
          <a:p>
            <a:endParaRPr kumimoji="1"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5387548" y="1193105"/>
            <a:ext cx="6588383" cy="3267681"/>
            <a:chOff x="5686532" y="1217822"/>
            <a:chExt cx="6190543" cy="2729744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269"/>
            <a:stretch/>
          </p:blipFill>
          <p:spPr>
            <a:xfrm>
              <a:off x="5686532" y="1217822"/>
              <a:ext cx="6190540" cy="2729744"/>
            </a:xfrm>
            <a:prstGeom prst="rect">
              <a:avLst/>
            </a:prstGeom>
          </p:spPr>
        </p:pic>
        <p:sp>
          <p:nvSpPr>
            <p:cNvPr id="9" name="직사각형 8"/>
            <p:cNvSpPr/>
            <p:nvPr/>
          </p:nvSpPr>
          <p:spPr>
            <a:xfrm>
              <a:off x="7335357" y="1918349"/>
              <a:ext cx="4484318" cy="664345"/>
            </a:xfrm>
            <a:prstGeom prst="rect">
              <a:avLst/>
            </a:prstGeom>
            <a:solidFill>
              <a:srgbClr val="FF0000">
                <a:alpha val="1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323003" y="3268780"/>
              <a:ext cx="4484318" cy="664345"/>
            </a:xfrm>
            <a:prstGeom prst="rect">
              <a:avLst/>
            </a:prstGeom>
            <a:solidFill>
              <a:srgbClr val="FF0000">
                <a:alpha val="1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65" b="76269"/>
            <a:stretch/>
          </p:blipFill>
          <p:spPr>
            <a:xfrm>
              <a:off x="5686535" y="1905368"/>
              <a:ext cx="6190540" cy="1364872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28" b="88047"/>
            <a:stretch/>
          </p:blipFill>
          <p:spPr>
            <a:xfrm>
              <a:off x="5686532" y="2527072"/>
              <a:ext cx="6190540" cy="738935"/>
            </a:xfrm>
            <a:prstGeom prst="rect">
              <a:avLst/>
            </a:prstGeom>
          </p:spPr>
        </p:pic>
        <p:sp>
          <p:nvSpPr>
            <p:cNvPr id="14" name="직사각형 13"/>
            <p:cNvSpPr/>
            <p:nvPr/>
          </p:nvSpPr>
          <p:spPr>
            <a:xfrm>
              <a:off x="7322660" y="2605385"/>
              <a:ext cx="4484318" cy="664345"/>
            </a:xfrm>
            <a:prstGeom prst="rect">
              <a:avLst/>
            </a:prstGeom>
            <a:solidFill>
              <a:srgbClr val="FF0000">
                <a:alpha val="1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859940" y="1237129"/>
            <a:ext cx="5948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 smtClean="0"/>
              <a:t>1</a:t>
            </a:r>
          </a:p>
          <a:p>
            <a:endParaRPr kumimoji="1" lang="en-US" altLang="ko-KR" dirty="0" smtClean="0"/>
          </a:p>
          <a:p>
            <a:endParaRPr kumimoji="1" lang="en-US" altLang="ko-KR" dirty="0"/>
          </a:p>
          <a:p>
            <a:r>
              <a:rPr kumimoji="1" lang="en-US" altLang="ko-KR" dirty="0" smtClean="0"/>
              <a:t>2</a:t>
            </a:r>
          </a:p>
          <a:p>
            <a:endParaRPr kumimoji="1" lang="en-US" altLang="ko-KR" dirty="0" smtClean="0"/>
          </a:p>
          <a:p>
            <a:endParaRPr kumimoji="1" lang="en-US" altLang="ko-KR" dirty="0"/>
          </a:p>
          <a:p>
            <a:r>
              <a:rPr kumimoji="1" lang="en-US" altLang="ko-KR" dirty="0" smtClean="0">
                <a:solidFill>
                  <a:srgbClr val="FF4B9A"/>
                </a:solidFill>
              </a:rPr>
              <a:t>3</a:t>
            </a:r>
          </a:p>
          <a:p>
            <a:endParaRPr kumimoji="1" lang="en-US" altLang="ko-KR" dirty="0" smtClean="0">
              <a:solidFill>
                <a:srgbClr val="FF4B9A"/>
              </a:solidFill>
            </a:endParaRPr>
          </a:p>
          <a:p>
            <a:endParaRPr kumimoji="1" lang="en-US" altLang="ko-KR" dirty="0">
              <a:solidFill>
                <a:srgbClr val="FF4B9A"/>
              </a:solidFill>
            </a:endParaRPr>
          </a:p>
          <a:p>
            <a:r>
              <a:rPr kumimoji="1" lang="en-US" altLang="ko-KR" dirty="0" smtClean="0">
                <a:solidFill>
                  <a:srgbClr val="FF4B9A"/>
                </a:solidFill>
              </a:rPr>
              <a:t>4</a:t>
            </a:r>
            <a:endParaRPr kumimoji="1" lang="ko-KR" altLang="en-US" dirty="0">
              <a:solidFill>
                <a:srgbClr val="FF4B9A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480051" y="3637362"/>
            <a:ext cx="164840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0079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22" y="531198"/>
            <a:ext cx="6825354" cy="6078299"/>
          </a:xfrm>
          <a:prstGeom prst="rect">
            <a:avLst/>
          </a:prstGeom>
        </p:spPr>
      </p:pic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-3167918" y="1212508"/>
            <a:ext cx="11445217" cy="465040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ko-KR" sz="3200" b="1" dirty="0" smtClean="0"/>
              <a:t>Simple Present Tense</a:t>
            </a:r>
            <a:br>
              <a:rPr kumimoji="1" lang="en-US" altLang="ko-KR" sz="3200" b="1" dirty="0" smtClean="0"/>
            </a:br>
            <a:r>
              <a:rPr kumimoji="1" lang="en-US" altLang="ko-KR" sz="3200" b="1" u="sng" dirty="0" smtClean="0"/>
              <a:t>(Change of Verbs)</a:t>
            </a:r>
            <a:br>
              <a:rPr kumimoji="1" lang="en-US" altLang="ko-KR" sz="3200" b="1" u="sng" dirty="0" smtClean="0"/>
            </a:br>
            <a:r>
              <a:rPr kumimoji="1" lang="en-US" altLang="ko-KR" sz="3200" b="1" dirty="0"/>
              <a:t> </a:t>
            </a:r>
            <a:r>
              <a:rPr kumimoji="1" lang="en-US" altLang="ko-KR" sz="3200" b="1" dirty="0" smtClean="0"/>
              <a:t/>
            </a:r>
            <a:br>
              <a:rPr kumimoji="1" lang="en-US" altLang="ko-KR" sz="3200" b="1" dirty="0" smtClean="0"/>
            </a:br>
            <a:r>
              <a:rPr kumimoji="1" lang="en-US" altLang="ko-KR" sz="3200" b="1" dirty="0" smtClean="0"/>
              <a:t/>
            </a:r>
            <a:br>
              <a:rPr kumimoji="1" lang="en-US" altLang="ko-KR" sz="3200" b="1" dirty="0" smtClean="0"/>
            </a:br>
            <a:r>
              <a:rPr kumimoji="1" lang="en-US" altLang="ko-KR" sz="3200" b="1" dirty="0" smtClean="0"/>
              <a:t>I, You, We, They</a:t>
            </a:r>
            <a:br>
              <a:rPr kumimoji="1" lang="en-US" altLang="ko-KR" sz="3200" b="1" dirty="0" smtClean="0"/>
            </a:br>
            <a:r>
              <a:rPr kumimoji="1" lang="en-US" altLang="ko-KR" sz="3200" b="1" dirty="0"/>
              <a:t> </a:t>
            </a:r>
            <a:r>
              <a:rPr kumimoji="1" lang="en-US" altLang="ko-KR" sz="3200" b="1" dirty="0" smtClean="0"/>
              <a:t>vs. </a:t>
            </a:r>
            <a:br>
              <a:rPr kumimoji="1" lang="en-US" altLang="ko-KR" sz="3200" b="1" dirty="0" smtClean="0"/>
            </a:br>
            <a:r>
              <a:rPr kumimoji="1" lang="en-US" altLang="ko-KR" sz="3200" b="1" dirty="0" smtClean="0"/>
              <a:t>He, She, It, singular</a:t>
            </a:r>
            <a:br>
              <a:rPr kumimoji="1" lang="en-US" altLang="ko-KR" sz="3200" b="1" dirty="0" smtClean="0"/>
            </a:br>
            <a:r>
              <a:rPr kumimoji="1" lang="en-US" altLang="ko-KR" sz="3200" b="1" dirty="0" smtClean="0"/>
              <a:t>nouns</a:t>
            </a:r>
            <a:br>
              <a:rPr kumimoji="1" lang="en-US" altLang="ko-KR" sz="3200" b="1" dirty="0" smtClean="0"/>
            </a:br>
            <a:r>
              <a:rPr kumimoji="1" lang="en-US" altLang="ko-KR" sz="3200" b="1" dirty="0"/>
              <a:t> </a:t>
            </a:r>
            <a:r>
              <a:rPr kumimoji="1" lang="en-US" altLang="ko-KR" sz="3200" b="1" dirty="0" smtClean="0"/>
              <a:t>    </a:t>
            </a:r>
            <a:br>
              <a:rPr kumimoji="1" lang="en-US" altLang="ko-KR" sz="3200" b="1" dirty="0" smtClean="0"/>
            </a:br>
            <a:endParaRPr kumimoji="1" lang="ko-KR" alt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8659911" y="1925399"/>
            <a:ext cx="2761126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ko-KR" sz="1400" b="1" dirty="0" err="1" smtClean="0"/>
              <a:t>I,You,We,They</a:t>
            </a:r>
            <a:r>
              <a:rPr kumimoji="1" lang="en-US" altLang="ko-KR" sz="1400" b="1" dirty="0" smtClean="0"/>
              <a:t>  He, She, It</a:t>
            </a:r>
            <a:endParaRPr kumimoji="1" lang="ko-KR" altLang="en-US" sz="1400" b="1" dirty="0"/>
          </a:p>
        </p:txBody>
      </p:sp>
      <p:cxnSp>
        <p:nvCxnSpPr>
          <p:cNvPr id="4" name="직선 연결선[R] 3"/>
          <p:cNvCxnSpPr/>
          <p:nvPr/>
        </p:nvCxnSpPr>
        <p:spPr>
          <a:xfrm flipH="1">
            <a:off x="10004611" y="1871612"/>
            <a:ext cx="5" cy="4403682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36791" y="1916430"/>
            <a:ext cx="3451399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600" b="1" dirty="0" smtClean="0"/>
              <a:t>Spelling rules(He, she, it, single)</a:t>
            </a:r>
            <a:endParaRPr kumimoji="1"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0556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9916" y="229198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ko-KR" sz="3200" b="1" u="sng" dirty="0" smtClean="0"/>
              <a:t>Facts (General truths)</a:t>
            </a:r>
            <a:r>
              <a:rPr kumimoji="1" lang="en-US" altLang="ko-KR" sz="3200" b="1" dirty="0" smtClean="0"/>
              <a:t/>
            </a:r>
            <a:br>
              <a:rPr kumimoji="1" lang="en-US" altLang="ko-KR" sz="3200" b="1" dirty="0" smtClean="0"/>
            </a:br>
            <a:endParaRPr kumimoji="1" lang="ko-KR" altLang="en-US" sz="3200" dirty="0"/>
          </a:p>
        </p:txBody>
      </p:sp>
      <p:sp>
        <p:nvSpPr>
          <p:cNvPr id="6" name="직사각형 5"/>
          <p:cNvSpPr/>
          <p:nvPr/>
        </p:nvSpPr>
        <p:spPr>
          <a:xfrm>
            <a:off x="455140" y="1160715"/>
            <a:ext cx="3749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000000"/>
                </a:solidFill>
                <a:latin typeface="Arial" charset="0"/>
              </a:rPr>
              <a:t>-The Earth (         ) around 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the Sun.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4335088" y="1035912"/>
            <a:ext cx="4267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000000"/>
                </a:solidFill>
                <a:latin typeface="Arial" charset="0"/>
              </a:rPr>
              <a:t>-Water(           ) at 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100 degrees </a:t>
            </a:r>
            <a:r>
              <a:rPr lang="en-US" altLang="ko-KR" dirty="0" err="1" smtClean="0">
                <a:solidFill>
                  <a:srgbClr val="000000"/>
                </a:solidFill>
                <a:latin typeface="Arial" charset="0"/>
              </a:rPr>
              <a:t>Celcius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. 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251" y="1529883"/>
            <a:ext cx="2973831" cy="1978949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8932574" y="1055552"/>
            <a:ext cx="281359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</a:rPr>
              <a:t>-Plants (        ) us 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oxygen.</a:t>
            </a:r>
            <a:endParaRPr lang="ko-KR" altLang="ko-KR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06341" y="3681436"/>
            <a:ext cx="360789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smtClean="0"/>
              <a:t>-The </a:t>
            </a:r>
            <a:r>
              <a:rPr lang="en-US" altLang="ko-KR" dirty="0"/>
              <a:t>President of the United </a:t>
            </a:r>
            <a:r>
              <a:rPr lang="en-US" altLang="ko-KR" dirty="0" smtClean="0"/>
              <a:t>States (      ) in </a:t>
            </a:r>
            <a:r>
              <a:rPr lang="en-US" altLang="ko-KR" dirty="0"/>
              <a:t>the White House.</a:t>
            </a:r>
            <a:endParaRPr lang="ko-KR" altLang="ko-KR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20" y="4432394"/>
            <a:ext cx="3810000" cy="2133600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7112" y="4168680"/>
            <a:ext cx="1838821" cy="2464400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8608153" y="3717080"/>
            <a:ext cx="369055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</a:rPr>
              <a:t>-Paris (    ) the 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capital 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</a:rPr>
              <a:t>of</a:t>
            </a:r>
            <a:r>
              <a:rPr lang="ko-KR" alt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</a:rPr>
              <a:t>France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.</a:t>
            </a:r>
            <a:endParaRPr lang="ko-KR" altLang="ko-KR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6"/>
          <a:srcRect l="3849" t="5046" r="14766" b="5566"/>
          <a:stretch/>
        </p:blipFill>
        <p:spPr>
          <a:xfrm>
            <a:off x="4801183" y="4632647"/>
            <a:ext cx="2384273" cy="207106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532800" y="3953231"/>
            <a:ext cx="373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 smtClean="0"/>
              <a:t>-Superman and Flash (     ) faster than Usain Bolt.</a:t>
            </a:r>
            <a:endParaRPr kumimoji="1" lang="ko-KR" altLang="en-US" dirty="0"/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5798" y="1530047"/>
            <a:ext cx="3083124" cy="2309367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359" y="1665973"/>
            <a:ext cx="3137451" cy="1760033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685849" y="116071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Arial" charset="0"/>
              </a:rPr>
              <a:t>goes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215491" y="1040831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Arial" charset="0"/>
              </a:rPr>
              <a:t>boils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792362" y="1062897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rgbClr val="FF0000"/>
                </a:solidFill>
                <a:latin typeface="Arial" charset="0"/>
              </a:rPr>
              <a:t>give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274066" y="4001943"/>
            <a:ext cx="712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rgbClr val="FF0000"/>
                </a:solidFill>
              </a:rPr>
              <a:t>lives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930606" y="3943581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>
                <a:solidFill>
                  <a:srgbClr val="FF0000"/>
                </a:solidFill>
              </a:rPr>
              <a:t>run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9381567" y="3737400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rgbClr val="FF0000"/>
                </a:solidFill>
                <a:latin typeface="Arial" charset="0"/>
              </a:rPr>
              <a:t>is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9"/>
          <a:srcRect l="37237" r="39845"/>
          <a:stretch/>
        </p:blipFill>
        <p:spPr>
          <a:xfrm>
            <a:off x="7185457" y="4632647"/>
            <a:ext cx="706826" cy="20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88856" y="1554764"/>
            <a:ext cx="4215472" cy="505701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dirty="0" smtClean="0"/>
              <a:t>-</a:t>
            </a:r>
            <a:r>
              <a:rPr kumimoji="1" lang="en-US" altLang="ko-KR" sz="1800" b="1" dirty="0" smtClean="0"/>
              <a:t>Sense</a:t>
            </a:r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ko-KR" sz="1800" dirty="0" smtClean="0"/>
              <a:t>See, hear, smell, taste, sound,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look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dirty="0" smtClean="0"/>
              <a:t>-</a:t>
            </a:r>
            <a:r>
              <a:rPr kumimoji="1" lang="en-US" altLang="ko-KR" sz="1800" b="1" dirty="0"/>
              <a:t>M</a:t>
            </a:r>
            <a:r>
              <a:rPr kumimoji="1" lang="en-US" altLang="ko-KR" sz="1800" b="1" dirty="0" smtClean="0"/>
              <a:t>ental activity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dirty="0" smtClean="0"/>
              <a:t>Know, believe, think, understand,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dirty="0" smtClean="0"/>
              <a:t>recognize, guess, mean, doubt, agree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dirty="0" smtClean="0"/>
              <a:t>-</a:t>
            </a:r>
            <a:r>
              <a:rPr kumimoji="1" lang="en-US" altLang="ko-KR" sz="1800" b="1" dirty="0" smtClean="0"/>
              <a:t>Possession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dirty="0" smtClean="0"/>
              <a:t>Have, belong, own, possess</a:t>
            </a:r>
            <a:endParaRPr kumimoji="1" lang="en-US" altLang="ko-KR" sz="1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dirty="0" smtClean="0"/>
              <a:t>-</a:t>
            </a:r>
            <a:r>
              <a:rPr kumimoji="1" lang="en-US" altLang="ko-KR" sz="1800" b="1" dirty="0" smtClean="0"/>
              <a:t>Feeling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dirty="0" smtClean="0"/>
              <a:t>Like, dislike, feel, hate, prefer, love</a:t>
            </a:r>
            <a:endParaRPr kumimoji="1" lang="en-US" altLang="ko-KR" sz="1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dirty="0" smtClean="0"/>
              <a:t>-</a:t>
            </a:r>
            <a:r>
              <a:rPr kumimoji="1" lang="en-US" altLang="ko-KR" sz="1800" b="1" dirty="0" smtClean="0"/>
              <a:t>Wish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dirty="0" smtClean="0"/>
              <a:t>Want, wish</a:t>
            </a:r>
            <a:endParaRPr kumimoji="1" lang="en-US" altLang="ko-KR" sz="1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dirty="0" smtClean="0"/>
              <a:t>-</a:t>
            </a:r>
            <a:r>
              <a:rPr kumimoji="1" lang="en-US" altLang="ko-KR" sz="1800" b="1" dirty="0" smtClean="0"/>
              <a:t>Other verbs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dirty="0" smtClean="0"/>
              <a:t>Be, seem, cost, matter, appear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800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912342" y="389839"/>
            <a:ext cx="10515600" cy="1226709"/>
          </a:xfrm>
        </p:spPr>
        <p:txBody>
          <a:bodyPr>
            <a:noAutofit/>
          </a:bodyPr>
          <a:lstStyle/>
          <a:p>
            <a:r>
              <a:rPr kumimoji="1" lang="en-US" altLang="ko-KR" sz="3200" b="1" u="sng" dirty="0" smtClean="0"/>
              <a:t>Now</a:t>
            </a:r>
            <a:r>
              <a:rPr kumimoji="1" lang="en-US" altLang="ko-KR" sz="3200" b="1" u="sng" dirty="0"/>
              <a:t/>
            </a:r>
            <a:br>
              <a:rPr kumimoji="1" lang="en-US" altLang="ko-KR" sz="3200" b="1" u="sng" dirty="0"/>
            </a:br>
            <a:r>
              <a:rPr kumimoji="1" lang="en-US" altLang="ko-KR" sz="3200" b="1" u="sng" dirty="0" smtClean="0"/>
              <a:t>(</a:t>
            </a:r>
            <a:r>
              <a:rPr kumimoji="1" lang="en-US" altLang="ko-KR" sz="3200" b="1" u="sng" dirty="0"/>
              <a:t>Stative </a:t>
            </a:r>
            <a:r>
              <a:rPr kumimoji="1" lang="en-US" altLang="ko-KR" sz="3200" b="1" u="sng" dirty="0" smtClean="0"/>
              <a:t>verbs: </a:t>
            </a:r>
            <a:r>
              <a:rPr kumimoji="1" lang="en-US" altLang="ko-KR" sz="3200" b="1" u="sng" dirty="0"/>
              <a:t>sense, </a:t>
            </a:r>
            <a:r>
              <a:rPr kumimoji="1" lang="en-US" altLang="ko-KR" sz="3200" b="1" u="sng" dirty="0" smtClean="0"/>
              <a:t>mental </a:t>
            </a:r>
            <a:r>
              <a:rPr kumimoji="1" lang="en-US" altLang="ko-KR" sz="3200" b="1" u="sng" dirty="0"/>
              <a:t>activity, possession, feeling, </a:t>
            </a:r>
            <a:r>
              <a:rPr kumimoji="1" lang="en-US" altLang="ko-KR" sz="3200" b="1" u="sng" dirty="0" smtClean="0"/>
              <a:t>wish, and other verbs)</a:t>
            </a:r>
            <a:br>
              <a:rPr kumimoji="1" lang="en-US" altLang="ko-KR" sz="3200" b="1" u="sng" dirty="0" smtClean="0"/>
            </a:br>
            <a:endParaRPr kumimoji="1" lang="ko-KR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927783" y="1783970"/>
            <a:ext cx="40091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 smtClean="0"/>
              <a:t>😃 Tiffany’s idea              great.</a:t>
            </a:r>
          </a:p>
          <a:p>
            <a:endParaRPr kumimoji="1" lang="en-US" altLang="ko-KR" dirty="0"/>
          </a:p>
          <a:p>
            <a:endParaRPr kumimoji="1" lang="en-US" altLang="ko-KR" dirty="0" smtClean="0"/>
          </a:p>
          <a:p>
            <a:r>
              <a:rPr kumimoji="1" lang="en-US" altLang="ko-KR" dirty="0" smtClean="0"/>
              <a:t>😄 Daniel </a:t>
            </a:r>
            <a:r>
              <a:rPr kumimoji="1" lang="en-US" altLang="ko-KR" dirty="0" err="1" smtClean="0"/>
              <a:t>henney</a:t>
            </a:r>
            <a:r>
              <a:rPr kumimoji="1" lang="en-US" altLang="ko-KR" dirty="0" smtClean="0"/>
              <a:t>            Sunny.</a:t>
            </a:r>
          </a:p>
          <a:p>
            <a:endParaRPr kumimoji="1" lang="en-US" altLang="ko-KR" dirty="0"/>
          </a:p>
          <a:p>
            <a:endParaRPr kumimoji="1" lang="en-US" altLang="ko-KR" dirty="0" smtClean="0"/>
          </a:p>
          <a:p>
            <a:endParaRPr kumimoji="1" lang="en-US" altLang="ko-KR" dirty="0"/>
          </a:p>
          <a:p>
            <a:r>
              <a:rPr kumimoji="1" lang="en-US" altLang="ko-KR" dirty="0" smtClean="0"/>
              <a:t>😃 This </a:t>
            </a:r>
            <a:r>
              <a:rPr kumimoji="1" lang="en-US" altLang="ko-KR" dirty="0"/>
              <a:t>M</a:t>
            </a:r>
            <a:r>
              <a:rPr kumimoji="1" lang="en-US" altLang="ko-KR" dirty="0" smtClean="0"/>
              <a:t>aybach               to </a:t>
            </a:r>
            <a:r>
              <a:rPr kumimoji="1" lang="en-US" altLang="ko-KR" dirty="0" err="1" smtClean="0"/>
              <a:t>KayC</a:t>
            </a:r>
            <a:r>
              <a:rPr kumimoji="1" lang="en-US" altLang="ko-KR" dirty="0" smtClean="0"/>
              <a:t>.</a:t>
            </a:r>
          </a:p>
          <a:p>
            <a:endParaRPr kumimoji="1" lang="en-US" altLang="ko-KR" dirty="0"/>
          </a:p>
          <a:p>
            <a:endParaRPr kumimoji="1" lang="en-US" altLang="ko-KR" dirty="0" smtClean="0"/>
          </a:p>
          <a:p>
            <a:r>
              <a:rPr kumimoji="1" lang="en-US" altLang="ko-KR" dirty="0" smtClean="0"/>
              <a:t>🤗 </a:t>
            </a:r>
            <a:r>
              <a:rPr kumimoji="1" lang="en-US" altLang="ko-KR" dirty="0" err="1" smtClean="0"/>
              <a:t>Jin</a:t>
            </a:r>
            <a:r>
              <a:rPr kumimoji="1" lang="en-US" altLang="ko-KR" dirty="0" smtClean="0"/>
              <a:t>          her husband.</a:t>
            </a:r>
          </a:p>
          <a:p>
            <a:endParaRPr kumimoji="1" lang="en-US" altLang="ko-KR" dirty="0" smtClean="0"/>
          </a:p>
          <a:p>
            <a:endParaRPr kumimoji="1" lang="en-US" altLang="ko-KR" dirty="0"/>
          </a:p>
          <a:p>
            <a:r>
              <a:rPr kumimoji="1" lang="en-US" altLang="ko-KR" dirty="0" smtClean="0"/>
              <a:t>😊 Bo           soju.</a:t>
            </a:r>
            <a:endParaRPr kumimoji="1" lang="en-US" altLang="ko-KR" dirty="0"/>
          </a:p>
          <a:p>
            <a:endParaRPr kumimoji="1" lang="en-US" altLang="ko-KR" dirty="0" smtClean="0"/>
          </a:p>
          <a:p>
            <a:endParaRPr kumimoji="1" lang="en-US" altLang="ko-KR" dirty="0" smtClean="0"/>
          </a:p>
          <a:p>
            <a:r>
              <a:rPr kumimoji="1" lang="en-US" altLang="ko-KR" dirty="0" smtClean="0"/>
              <a:t>☺️ Karan     happy.</a:t>
            </a:r>
            <a:endParaRPr kumimoji="1" lang="en-US" altLang="ko-KR" dirty="0"/>
          </a:p>
          <a:p>
            <a:endParaRPr kumimoji="1" lang="en-US" altLang="ko-KR" dirty="0" smtClean="0"/>
          </a:p>
        </p:txBody>
      </p:sp>
      <p:sp>
        <p:nvSpPr>
          <p:cNvPr id="2" name="오른쪽 화살표[R] 1"/>
          <p:cNvSpPr/>
          <p:nvPr/>
        </p:nvSpPr>
        <p:spPr>
          <a:xfrm>
            <a:off x="5934631" y="3585885"/>
            <a:ext cx="519953" cy="77096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8741531" y="1783970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>
                <a:solidFill>
                  <a:srgbClr val="FF0000"/>
                </a:solidFill>
              </a:rPr>
              <a:t>sounds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901729" y="2594094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>
                <a:solidFill>
                  <a:srgbClr val="FF0000"/>
                </a:solidFill>
              </a:rPr>
              <a:t>knows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871400" y="3693619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>
                <a:solidFill>
                  <a:srgbClr val="FF0000"/>
                </a:solidFill>
              </a:rPr>
              <a:t>belongs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672609" y="4509710"/>
            <a:ext cx="712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>
                <a:solidFill>
                  <a:srgbClr val="FF0000"/>
                </a:solidFill>
              </a:rPr>
              <a:t>loves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678739" y="5340154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>
                <a:solidFill>
                  <a:srgbClr val="FF0000"/>
                </a:solidFill>
              </a:rPr>
              <a:t>wants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935578" y="6138416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>
                <a:solidFill>
                  <a:srgbClr val="FF0000"/>
                </a:solidFill>
              </a:rPr>
              <a:t>is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2800" y="6507748"/>
            <a:ext cx="165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200" b="1" smtClean="0"/>
              <a:t>Worksheet 1</a:t>
            </a:r>
            <a:endParaRPr kumimoji="1"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0060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3500" y="533607"/>
            <a:ext cx="6096000" cy="52681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2000" b="1" u="sng" dirty="0" err="1">
                <a:solidFill>
                  <a:srgbClr val="FF0000"/>
                </a:solidFill>
                <a:latin typeface="Arial" charset="0"/>
              </a:rPr>
              <a:t>Answersheet</a:t>
            </a:r>
            <a:r>
              <a:rPr lang="en-US" altLang="ko-KR" sz="2000" b="1" u="sng" dirty="0">
                <a:solidFill>
                  <a:srgbClr val="FF0000"/>
                </a:solidFill>
                <a:latin typeface="Arial" charset="0"/>
              </a:rPr>
              <a:t> 1 (Top, Practice)</a:t>
            </a:r>
            <a:endParaRPr lang="ko-KR" altLang="ko-KR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2000" b="1" dirty="0">
                <a:solidFill>
                  <a:srgbClr val="000000"/>
                </a:solidFill>
                <a:latin typeface="Arial" charset="0"/>
              </a:rPr>
              <a:t> </a:t>
            </a:r>
            <a:endParaRPr lang="ko-KR" altLang="ko-KR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*Create the sentences for ‘facts(general truths)’ by using simple present tense. (3-5 sentences)</a:t>
            </a:r>
            <a:endParaRPr lang="ko-KR" altLang="ko-KR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-Facts</a:t>
            </a:r>
            <a:endParaRPr lang="ko-KR" altLang="ko-KR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1. People depend on earth’s resources.</a:t>
            </a:r>
            <a:endParaRPr lang="ko-KR" altLang="ko-KR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2. The south pole has strong winds.</a:t>
            </a:r>
            <a:endParaRPr lang="ko-KR" altLang="ko-KR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3. Plants grow in soil.</a:t>
            </a:r>
            <a:endParaRPr lang="ko-KR" altLang="ko-KR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4. The eagle flies in the sky.</a:t>
            </a:r>
            <a:endParaRPr lang="ko-KR" altLang="ko-KR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5. The land moves on plates.</a:t>
            </a:r>
            <a:endParaRPr lang="ko-KR" altLang="ko-KR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6. The moon orbits the earth.</a:t>
            </a:r>
            <a:endParaRPr lang="ko-KR" altLang="ko-KR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</a:rPr>
              <a:t>….</a:t>
            </a:r>
            <a:r>
              <a:rPr lang="ko-KR" altLang="ko-KR" sz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 </a:t>
            </a:r>
            <a:endParaRPr lang="ko-KR" altLang="ko-KR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096000" y="1179329"/>
            <a:ext cx="6096000" cy="5104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endParaRPr lang="ko-KR" altLang="ko-KR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*Fill in the blanks with verbs that completes the sentences.</a:t>
            </a:r>
            <a:br>
              <a:rPr lang="en-US" altLang="ko-KR" dirty="0">
                <a:solidFill>
                  <a:srgbClr val="000000"/>
                </a:solidFill>
                <a:latin typeface="Arial" charset="0"/>
              </a:rPr>
            </a:b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ko-KR" dirty="0">
                <a:solidFill>
                  <a:srgbClr val="000000"/>
                </a:solidFill>
                <a:latin typeface="Arial" charset="0"/>
              </a:rPr>
            </a:b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1. I ( </a:t>
            </a:r>
            <a:r>
              <a:rPr lang="en-US" altLang="ko-KR" dirty="0">
                <a:solidFill>
                  <a:srgbClr val="FF0000"/>
                </a:solidFill>
                <a:latin typeface="Arial" charset="0"/>
              </a:rPr>
              <a:t>want 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 ) a picture. (want)</a:t>
            </a:r>
            <a:br>
              <a:rPr lang="en-US" altLang="ko-KR" dirty="0">
                <a:solidFill>
                  <a:srgbClr val="000000"/>
                </a:solidFill>
                <a:latin typeface="Arial" charset="0"/>
              </a:rPr>
            </a:b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2. </a:t>
            </a:r>
            <a:r>
              <a:rPr lang="en-US" altLang="ko-KR" dirty="0" err="1">
                <a:solidFill>
                  <a:srgbClr val="000000"/>
                </a:solidFill>
                <a:latin typeface="Arial" charset="0"/>
              </a:rPr>
              <a:t>KayC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 ( </a:t>
            </a:r>
            <a:r>
              <a:rPr lang="en-US" altLang="ko-KR" dirty="0">
                <a:solidFill>
                  <a:srgbClr val="FF0000"/>
                </a:solidFill>
                <a:latin typeface="Arial" charset="0"/>
              </a:rPr>
              <a:t>thinks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  ) about the tree. (think)</a:t>
            </a:r>
            <a:br>
              <a:rPr lang="en-US" altLang="ko-KR" dirty="0">
                <a:solidFill>
                  <a:srgbClr val="000000"/>
                </a:solidFill>
                <a:latin typeface="Arial" charset="0"/>
              </a:rPr>
            </a:b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3. Bo (    has  ) butter on her toast. (have)</a:t>
            </a:r>
            <a:br>
              <a:rPr lang="en-US" altLang="ko-KR" dirty="0">
                <a:solidFill>
                  <a:srgbClr val="000000"/>
                </a:solidFill>
                <a:latin typeface="Arial" charset="0"/>
              </a:rPr>
            </a:b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4. Sunny (   </a:t>
            </a:r>
            <a:r>
              <a:rPr lang="en-US" altLang="ko-KR" dirty="0">
                <a:solidFill>
                  <a:srgbClr val="FF0000"/>
                </a:solidFill>
                <a:latin typeface="Arial" charset="0"/>
              </a:rPr>
              <a:t>likes 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) a painting. (like)</a:t>
            </a:r>
            <a:br>
              <a:rPr lang="en-US" altLang="ko-KR" dirty="0">
                <a:solidFill>
                  <a:srgbClr val="000000"/>
                </a:solidFill>
                <a:latin typeface="Arial" charset="0"/>
              </a:rPr>
            </a:b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5. I ( </a:t>
            </a:r>
            <a:r>
              <a:rPr lang="en-US" altLang="ko-KR" dirty="0">
                <a:solidFill>
                  <a:srgbClr val="FF0000"/>
                </a:solidFill>
                <a:latin typeface="Arial" charset="0"/>
              </a:rPr>
              <a:t>love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 ) my puppy. (love)</a:t>
            </a:r>
            <a:br>
              <a:rPr lang="en-US" altLang="ko-KR" dirty="0">
                <a:solidFill>
                  <a:srgbClr val="000000"/>
                </a:solidFill>
                <a:latin typeface="Arial" charset="0"/>
              </a:rPr>
            </a:b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6. Karen (  </a:t>
            </a:r>
            <a:r>
              <a:rPr lang="en-US" altLang="ko-KR" dirty="0">
                <a:solidFill>
                  <a:srgbClr val="FF0000"/>
                </a:solidFill>
                <a:latin typeface="Arial" charset="0"/>
              </a:rPr>
              <a:t>owns 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 ) the kitchen.(own)</a:t>
            </a:r>
            <a:br>
              <a:rPr lang="en-US" altLang="ko-KR" dirty="0">
                <a:solidFill>
                  <a:srgbClr val="000000"/>
                </a:solidFill>
                <a:latin typeface="Arial" charset="0"/>
              </a:rPr>
            </a:b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7. The dog (   </a:t>
            </a:r>
            <a:r>
              <a:rPr lang="en-US" altLang="ko-KR" dirty="0">
                <a:solidFill>
                  <a:srgbClr val="FF0000"/>
                </a:solidFill>
                <a:latin typeface="Arial" charset="0"/>
              </a:rPr>
              <a:t>hates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 ) the cat. (hate)</a:t>
            </a:r>
            <a:br>
              <a:rPr lang="en-US" altLang="ko-KR" dirty="0">
                <a:solidFill>
                  <a:srgbClr val="000000"/>
                </a:solidFill>
                <a:latin typeface="Arial" charset="0"/>
              </a:rPr>
            </a:b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8. We (  </a:t>
            </a:r>
            <a:r>
              <a:rPr lang="en-US" altLang="ko-KR" dirty="0">
                <a:solidFill>
                  <a:srgbClr val="FF0000"/>
                </a:solidFill>
                <a:latin typeface="Arial" charset="0"/>
              </a:rPr>
              <a:t>have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  ) flowers for our friends. (have)</a:t>
            </a:r>
            <a:br>
              <a:rPr lang="en-US" altLang="ko-KR" dirty="0">
                <a:solidFill>
                  <a:srgbClr val="000000"/>
                </a:solidFill>
                <a:latin typeface="Arial" charset="0"/>
              </a:rPr>
            </a:b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9. She (   </a:t>
            </a:r>
            <a:r>
              <a:rPr lang="en-US" altLang="ko-KR" dirty="0">
                <a:solidFill>
                  <a:srgbClr val="FF0000"/>
                </a:solidFill>
                <a:latin typeface="Arial" charset="0"/>
              </a:rPr>
              <a:t>understands 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 ) her husband. (understand)</a:t>
            </a:r>
            <a:br>
              <a:rPr lang="en-US" altLang="ko-KR" dirty="0">
                <a:solidFill>
                  <a:srgbClr val="000000"/>
                </a:solidFill>
                <a:latin typeface="Arial" charset="0"/>
              </a:rPr>
            </a:b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10. The kittens (  </a:t>
            </a:r>
            <a:r>
              <a:rPr lang="en-US" altLang="ko-KR" dirty="0">
                <a:solidFill>
                  <a:srgbClr val="FF0000"/>
                </a:solidFill>
                <a:latin typeface="Arial" charset="0"/>
              </a:rPr>
              <a:t>seem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  ) to be hungry.(seem)</a:t>
            </a:r>
            <a:br>
              <a:rPr lang="en-US" altLang="ko-KR" dirty="0">
                <a:solidFill>
                  <a:srgbClr val="000000"/>
                </a:solidFill>
                <a:latin typeface="Arial" charset="0"/>
              </a:rPr>
            </a:b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11. It (  </a:t>
            </a:r>
            <a:r>
              <a:rPr lang="en-US" altLang="ko-KR" dirty="0">
                <a:solidFill>
                  <a:srgbClr val="FF0000"/>
                </a:solidFill>
                <a:latin typeface="Arial" charset="0"/>
              </a:rPr>
              <a:t>smells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  )  good. (smell)</a:t>
            </a:r>
            <a:br>
              <a:rPr lang="en-US" altLang="ko-KR" dirty="0">
                <a:solidFill>
                  <a:srgbClr val="000000"/>
                </a:solidFill>
                <a:latin typeface="Arial" charset="0"/>
              </a:rPr>
            </a:b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12. Tiffany (  </a:t>
            </a:r>
            <a:r>
              <a:rPr lang="en-US" altLang="ko-KR" dirty="0">
                <a:solidFill>
                  <a:srgbClr val="FF0000"/>
                </a:solidFill>
                <a:latin typeface="Arial" charset="0"/>
              </a:rPr>
              <a:t>recognizes 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</a:rPr>
              <a:t>) the sweet potatoes. (recognize)</a:t>
            </a:r>
            <a:br>
              <a:rPr lang="en-US" altLang="ko-KR" dirty="0">
                <a:solidFill>
                  <a:srgbClr val="000000"/>
                </a:solidFill>
                <a:latin typeface="Arial" charset="0"/>
              </a:rPr>
            </a:br>
            <a:endParaRPr lang="ko-KR" altLang="ko-KR" sz="1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41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268941" y="147577"/>
            <a:ext cx="11747681" cy="6575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667736" y="1046242"/>
            <a:ext cx="6953265" cy="1372653"/>
          </a:xfrm>
        </p:spPr>
        <p:txBody>
          <a:bodyPr>
            <a:normAutofit fontScale="90000"/>
          </a:bodyPr>
          <a:lstStyle/>
          <a:p>
            <a:r>
              <a:rPr kumimoji="1" lang="en-US" altLang="ko-KR" sz="3200" b="1" u="sng" dirty="0" smtClean="0"/>
              <a:t>Simple Present Tense</a:t>
            </a:r>
            <a:br>
              <a:rPr kumimoji="1" lang="en-US" altLang="ko-KR" sz="3200" b="1" u="sng" dirty="0" smtClean="0"/>
            </a:br>
            <a:r>
              <a:rPr kumimoji="1" lang="en-US" altLang="ko-KR" sz="3200" b="1" u="sng" dirty="0" smtClean="0"/>
              <a:t>(Positive &amp; negative forms</a:t>
            </a:r>
            <a:br>
              <a:rPr kumimoji="1" lang="en-US" altLang="ko-KR" sz="3200" b="1" u="sng" dirty="0" smtClean="0"/>
            </a:br>
            <a:r>
              <a:rPr kumimoji="1" lang="en-US" altLang="ko-KR" sz="3200" b="1" u="sng" dirty="0" smtClean="0"/>
              <a:t>for auxiliary Be &amp; general verbs)</a:t>
            </a:r>
            <a:r>
              <a:rPr kumimoji="1" lang="en-US" altLang="ko-KR" sz="3200" b="1" dirty="0" smtClean="0"/>
              <a:t/>
            </a:r>
            <a:br>
              <a:rPr kumimoji="1" lang="en-US" altLang="ko-KR" sz="3200" b="1" dirty="0" smtClean="0"/>
            </a:br>
            <a:endParaRPr kumimoji="1" lang="ko-KR" altLang="en-US" sz="32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r="33168" b="7990"/>
          <a:stretch/>
        </p:blipFill>
        <p:spPr>
          <a:xfrm>
            <a:off x="391957" y="3194161"/>
            <a:ext cx="8007478" cy="3420896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929" y="586143"/>
            <a:ext cx="4252750" cy="3614672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7679301" y="607840"/>
            <a:ext cx="352657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ko-KR" sz="1400" b="1" dirty="0" smtClean="0"/>
              <a:t> </a:t>
            </a:r>
          </a:p>
          <a:p>
            <a:r>
              <a:rPr kumimoji="1" lang="en-US" altLang="ko-KR" sz="1400" b="1" dirty="0" smtClean="0"/>
              <a:t>      Positive   Negative(</a:t>
            </a:r>
            <a:r>
              <a:rPr kumimoji="1" lang="en-US" altLang="ko-KR" sz="1400" b="1" dirty="0" err="1" smtClean="0"/>
              <a:t>positivie+not</a:t>
            </a:r>
            <a:r>
              <a:rPr kumimoji="1" lang="en-US" altLang="ko-KR" sz="1400" b="1" dirty="0" smtClean="0"/>
              <a:t>)</a:t>
            </a:r>
            <a:endParaRPr kumimoji="1" lang="ko-KR" altLang="en-US" sz="1400" b="1" dirty="0"/>
          </a:p>
        </p:txBody>
      </p:sp>
      <p:cxnSp>
        <p:nvCxnSpPr>
          <p:cNvPr id="19" name="직선 연결선[R] 18"/>
          <p:cNvCxnSpPr/>
          <p:nvPr/>
        </p:nvCxnSpPr>
        <p:spPr>
          <a:xfrm>
            <a:off x="8886779" y="876775"/>
            <a:ext cx="42065" cy="332404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27929" y="227561"/>
            <a:ext cx="3499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b="1" dirty="0" smtClean="0">
                <a:solidFill>
                  <a:srgbClr val="0070C0"/>
                </a:solidFill>
              </a:rPr>
              <a:t>&lt;Verb be(am, is, are)&gt;</a:t>
            </a:r>
            <a:endParaRPr kumimoji="1" lang="ko-KR" altLang="en-US" sz="20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7647" y="2803189"/>
            <a:ext cx="4680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&lt;General verb (R.V., R.V.+s/</a:t>
            </a:r>
            <a:r>
              <a:rPr kumimoji="1" lang="en-US" altLang="ko-KR" sz="20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</a:t>
            </a:r>
            <a:r>
              <a:rPr kumimoji="1" lang="en-US" altLang="ko-KR" sz="20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)&gt;</a:t>
            </a:r>
            <a:endParaRPr kumimoji="1" lang="ko-KR" altLang="en-US" sz="20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32221" y="6372725"/>
            <a:ext cx="1595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200" b="1" smtClean="0"/>
              <a:t>Worksheet 2</a:t>
            </a:r>
            <a:endParaRPr kumimoji="1"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2177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048000" y="-129923"/>
            <a:ext cx="6096000" cy="71178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1200" dirty="0">
                <a:solidFill>
                  <a:srgbClr val="000000"/>
                </a:solidFill>
                <a:latin typeface="Arial" charset="0"/>
              </a:rPr>
              <a:t> </a:t>
            </a:r>
            <a:endParaRPr lang="ko-KR" altLang="ko-KR" sz="1200" dirty="0">
              <a:solidFill>
                <a:srgbClr val="000000"/>
              </a:solidFill>
              <a:latin typeface="Arial" charset="0"/>
            </a:endParaRPr>
          </a:p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2000" b="1" u="sng" dirty="0" err="1">
                <a:solidFill>
                  <a:srgbClr val="FF0000"/>
                </a:solidFill>
                <a:latin typeface="Arial" charset="0"/>
              </a:rPr>
              <a:t>Answersheet</a:t>
            </a:r>
            <a:r>
              <a:rPr lang="en-US" altLang="ko-KR" sz="2000" b="1" u="sng" dirty="0">
                <a:solidFill>
                  <a:srgbClr val="FF0000"/>
                </a:solidFill>
                <a:latin typeface="Arial" charset="0"/>
              </a:rPr>
              <a:t> 2 (Production)</a:t>
            </a:r>
            <a:endParaRPr lang="ko-KR" altLang="ko-KR" sz="1200" dirty="0">
              <a:solidFill>
                <a:srgbClr val="000000"/>
              </a:solidFill>
              <a:latin typeface="Arial" charset="0"/>
            </a:endParaRPr>
          </a:p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1600" b="1" dirty="0">
                <a:solidFill>
                  <a:srgbClr val="000000"/>
                </a:solidFill>
                <a:latin typeface="Arial" charset="0"/>
              </a:rPr>
              <a:t> </a:t>
            </a:r>
            <a:endParaRPr lang="ko-KR" altLang="ko-KR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altLang="ko-KR" b="1" dirty="0" smtClean="0">
                <a:solidFill>
                  <a:srgbClr val="000000"/>
                </a:solidFill>
                <a:latin typeface="맑은 고딕" charset="-127"/>
                <a:cs typeface="Times New Roman" charset="0"/>
              </a:rPr>
              <a:t>Grammar </a:t>
            </a:r>
            <a:r>
              <a:rPr lang="en-US" altLang="ko-KR" b="1" dirty="0">
                <a:solidFill>
                  <a:srgbClr val="000000"/>
                </a:solidFill>
                <a:latin typeface="맑은 고딕" charset="-127"/>
                <a:cs typeface="Times New Roman" charset="0"/>
              </a:rPr>
              <a:t>Error Correction</a:t>
            </a:r>
            <a:endParaRPr lang="ko-KR" altLang="ko-KR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altLang="ko-KR" b="1" dirty="0" smtClean="0">
                <a:solidFill>
                  <a:srgbClr val="000000"/>
                </a:solidFill>
                <a:latin typeface="맑은 고딕" charset="-127"/>
                <a:cs typeface="Times New Roman" charset="0"/>
              </a:rPr>
              <a:t>Positives </a:t>
            </a:r>
            <a:r>
              <a:rPr lang="en-US" altLang="ko-KR" b="1" dirty="0">
                <a:solidFill>
                  <a:srgbClr val="000000"/>
                </a:solidFill>
                <a:latin typeface="맑은 고딕" charset="-127"/>
                <a:cs typeface="Times New Roman" charset="0"/>
              </a:rPr>
              <a:t>and Negatives</a:t>
            </a:r>
            <a:endParaRPr lang="ko-KR" altLang="ko-KR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altLang="ko-KR" b="1" dirty="0" smtClean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altLang="ko-KR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altLang="ko-KR" b="1" dirty="0" smtClean="0">
                <a:solidFill>
                  <a:srgbClr val="000000"/>
                </a:solidFill>
                <a:latin typeface="맑은 고딕" charset="-127"/>
                <a:cs typeface="Times New Roman" charset="0"/>
              </a:rPr>
              <a:t>*</a:t>
            </a:r>
            <a:r>
              <a:rPr lang="en-US" altLang="ko-KR" b="1" dirty="0">
                <a:solidFill>
                  <a:srgbClr val="000000"/>
                </a:solidFill>
                <a:latin typeface="맑은 고딕" charset="-127"/>
                <a:cs typeface="Times New Roman" charset="0"/>
              </a:rPr>
              <a:t>Find and correct the mistakes below.</a:t>
            </a:r>
            <a:endParaRPr lang="ko-KR" altLang="ko-KR" sz="1200" dirty="0">
              <a:solidFill>
                <a:srgbClr val="000000"/>
              </a:solidFill>
              <a:latin typeface="Arial" charset="0"/>
            </a:endParaRPr>
          </a:p>
          <a:p>
            <a:pPr indent="495300">
              <a:lnSpc>
                <a:spcPct val="115000"/>
              </a:lnSpc>
              <a:spcAft>
                <a:spcPts val="0"/>
              </a:spcAft>
            </a:pPr>
            <a:r>
              <a:rPr lang="en-US" altLang="ko-KR" b="1" dirty="0">
                <a:solidFill>
                  <a:srgbClr val="FF0000"/>
                </a:solidFill>
                <a:latin typeface="Times New Roman" charset="0"/>
              </a:rPr>
              <a:t> </a:t>
            </a:r>
            <a:endParaRPr lang="ko-KR" altLang="ko-KR" sz="1200" dirty="0">
              <a:solidFill>
                <a:srgbClr val="000000"/>
              </a:solidFill>
              <a:latin typeface="Arial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altLang="ko-KR" dirty="0">
                <a:solidFill>
                  <a:srgbClr val="000000"/>
                </a:solidFill>
                <a:latin typeface="맑은 고딕" charset="-127"/>
                <a:cs typeface="Times New Roman" charset="0"/>
              </a:rPr>
              <a:t>They </a:t>
            </a:r>
            <a:r>
              <a:rPr lang="en-US" altLang="ko-KR" dirty="0">
                <a:solidFill>
                  <a:srgbClr val="FF0000"/>
                </a:solidFill>
                <a:latin typeface="맑은 고딕" charset="-127"/>
                <a:cs typeface="Times New Roman" charset="0"/>
              </a:rPr>
              <a:t>love</a:t>
            </a:r>
            <a:r>
              <a:rPr lang="en-US" altLang="ko-KR" dirty="0">
                <a:solidFill>
                  <a:srgbClr val="000000"/>
                </a:solidFill>
                <a:latin typeface="맑은 고딕" charset="-127"/>
                <a:cs typeface="Times New Roman" charset="0"/>
              </a:rPr>
              <a:t> America.</a:t>
            </a:r>
            <a:endParaRPr lang="ko-KR" altLang="ko-KR" sz="1200" dirty="0">
              <a:solidFill>
                <a:srgbClr val="000000"/>
              </a:solidFill>
              <a:latin typeface="Arial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altLang="ko-KR" dirty="0">
                <a:solidFill>
                  <a:srgbClr val="000000"/>
                </a:solidFill>
                <a:latin typeface="맑은 고딕" charset="-127"/>
                <a:cs typeface="Times New Roman" charset="0"/>
              </a:rPr>
              <a:t>She </a:t>
            </a:r>
            <a:r>
              <a:rPr lang="en-US" altLang="ko-KR" dirty="0">
                <a:solidFill>
                  <a:srgbClr val="FF0000"/>
                </a:solidFill>
                <a:latin typeface="맑은 고딕" charset="-127"/>
                <a:cs typeface="Times New Roman" charset="0"/>
              </a:rPr>
              <a:t>doesn’t</a:t>
            </a:r>
            <a:r>
              <a:rPr lang="en-US" altLang="ko-KR" dirty="0">
                <a:solidFill>
                  <a:srgbClr val="000000"/>
                </a:solidFill>
                <a:latin typeface="맑은 고딕" charset="-127"/>
                <a:cs typeface="Times New Roman" charset="0"/>
              </a:rPr>
              <a:t> like tennis.</a:t>
            </a:r>
            <a:endParaRPr lang="ko-KR" altLang="ko-KR" sz="1200" dirty="0">
              <a:solidFill>
                <a:srgbClr val="000000"/>
              </a:solidFill>
              <a:latin typeface="Arial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altLang="ko-KR" dirty="0">
                <a:solidFill>
                  <a:srgbClr val="000000"/>
                </a:solidFill>
                <a:latin typeface="맑은 고딕" charset="-127"/>
                <a:cs typeface="Times New Roman" charset="0"/>
              </a:rPr>
              <a:t>He </a:t>
            </a:r>
            <a:r>
              <a:rPr lang="en-US" altLang="ko-KR" dirty="0">
                <a:solidFill>
                  <a:srgbClr val="FF0000"/>
                </a:solidFill>
                <a:latin typeface="맑은 고딕" charset="-127"/>
                <a:cs typeface="Times New Roman" charset="0"/>
              </a:rPr>
              <a:t>knows</a:t>
            </a:r>
            <a:r>
              <a:rPr lang="en-US" altLang="ko-KR" dirty="0">
                <a:solidFill>
                  <a:srgbClr val="000000"/>
                </a:solidFill>
                <a:latin typeface="맑은 고딕" charset="-127"/>
                <a:cs typeface="Times New Roman" charset="0"/>
              </a:rPr>
              <a:t> the answer.</a:t>
            </a:r>
            <a:endParaRPr lang="ko-KR" altLang="ko-KR" sz="1200" dirty="0">
              <a:solidFill>
                <a:srgbClr val="000000"/>
              </a:solidFill>
              <a:latin typeface="Arial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altLang="ko-KR" dirty="0">
                <a:solidFill>
                  <a:srgbClr val="000000"/>
                </a:solidFill>
                <a:latin typeface="맑은 고딕" charset="-127"/>
                <a:cs typeface="Times New Roman" charset="0"/>
              </a:rPr>
              <a:t>Robert </a:t>
            </a:r>
            <a:r>
              <a:rPr lang="en-US" altLang="ko-KR" dirty="0">
                <a:solidFill>
                  <a:srgbClr val="FF0000"/>
                </a:solidFill>
                <a:latin typeface="맑은 고딕" charset="-127"/>
                <a:cs typeface="Times New Roman" charset="0"/>
              </a:rPr>
              <a:t>prefers</a:t>
            </a:r>
            <a:r>
              <a:rPr lang="en-US" altLang="ko-KR" dirty="0">
                <a:solidFill>
                  <a:srgbClr val="000000"/>
                </a:solidFill>
                <a:latin typeface="맑은 고딕" charset="-127"/>
                <a:cs typeface="Times New Roman" charset="0"/>
              </a:rPr>
              <a:t> baseball to soccer.</a:t>
            </a:r>
            <a:endParaRPr lang="ko-KR" altLang="ko-KR" sz="1200" dirty="0">
              <a:solidFill>
                <a:srgbClr val="000000"/>
              </a:solidFill>
              <a:latin typeface="Arial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altLang="ko-KR" dirty="0">
                <a:solidFill>
                  <a:srgbClr val="000000"/>
                </a:solidFill>
                <a:latin typeface="맑은 고딕" charset="-127"/>
                <a:cs typeface="Times New Roman" charset="0"/>
              </a:rPr>
              <a:t>They </a:t>
            </a:r>
            <a:r>
              <a:rPr lang="en-US" altLang="ko-KR" dirty="0">
                <a:solidFill>
                  <a:srgbClr val="FF0000"/>
                </a:solidFill>
                <a:latin typeface="맑은 고딕" charset="-127"/>
                <a:cs typeface="Times New Roman" charset="0"/>
              </a:rPr>
              <a:t>have</a:t>
            </a:r>
            <a:r>
              <a:rPr lang="en-US" altLang="ko-KR" dirty="0">
                <a:solidFill>
                  <a:srgbClr val="000000"/>
                </a:solidFill>
                <a:latin typeface="맑은 고딕" charset="-127"/>
                <a:cs typeface="Times New Roman" charset="0"/>
              </a:rPr>
              <a:t> lots of free time.</a:t>
            </a:r>
            <a:endParaRPr lang="ko-KR" altLang="ko-KR" sz="1200" dirty="0">
              <a:solidFill>
                <a:srgbClr val="000000"/>
              </a:solidFill>
              <a:latin typeface="Arial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altLang="ko-KR" dirty="0">
                <a:solidFill>
                  <a:srgbClr val="000000"/>
                </a:solidFill>
                <a:latin typeface="맑은 고딕" charset="-127"/>
                <a:cs typeface="Times New Roman" charset="0"/>
              </a:rPr>
              <a:t>Jenny </a:t>
            </a:r>
            <a:r>
              <a:rPr lang="en-US" altLang="ko-KR" dirty="0">
                <a:solidFill>
                  <a:srgbClr val="FF0000"/>
                </a:solidFill>
                <a:latin typeface="맑은 고딕" charset="-127"/>
                <a:cs typeface="Times New Roman" charset="0"/>
              </a:rPr>
              <a:t>appears</a:t>
            </a:r>
            <a:r>
              <a:rPr lang="en-US" altLang="ko-KR" dirty="0">
                <a:solidFill>
                  <a:srgbClr val="000000"/>
                </a:solidFill>
                <a:latin typeface="맑은 고딕" charset="-127"/>
                <a:cs typeface="Times New Roman" charset="0"/>
              </a:rPr>
              <a:t> at a restaurant.</a:t>
            </a:r>
            <a:endParaRPr lang="ko-KR" altLang="ko-KR" sz="1200" dirty="0">
              <a:solidFill>
                <a:srgbClr val="000000"/>
              </a:solidFill>
              <a:latin typeface="Arial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altLang="ko-KR" dirty="0">
                <a:solidFill>
                  <a:srgbClr val="000000"/>
                </a:solidFill>
                <a:latin typeface="맑은 고딕" charset="-127"/>
                <a:cs typeface="Times New Roman" charset="0"/>
              </a:rPr>
              <a:t>She </a:t>
            </a:r>
            <a:r>
              <a:rPr lang="en-US" altLang="ko-KR" dirty="0">
                <a:solidFill>
                  <a:srgbClr val="FF0000"/>
                </a:solidFill>
                <a:latin typeface="맑은 고딕" charset="-127"/>
                <a:cs typeface="Times New Roman" charset="0"/>
              </a:rPr>
              <a:t>doesn’t</a:t>
            </a:r>
            <a:r>
              <a:rPr lang="en-US" altLang="ko-KR" dirty="0">
                <a:solidFill>
                  <a:srgbClr val="000000"/>
                </a:solidFill>
                <a:latin typeface="맑은 고딕" charset="-127"/>
                <a:cs typeface="Times New Roman" charset="0"/>
              </a:rPr>
              <a:t> possess the studio.</a:t>
            </a:r>
            <a:endParaRPr lang="ko-KR" altLang="ko-KR" sz="1200" dirty="0">
              <a:solidFill>
                <a:srgbClr val="000000"/>
              </a:solidFill>
              <a:latin typeface="Arial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altLang="ko-KR" dirty="0">
                <a:solidFill>
                  <a:srgbClr val="000000"/>
                </a:solidFill>
                <a:latin typeface="맑은 고딕" charset="-127"/>
                <a:cs typeface="Times New Roman" charset="0"/>
              </a:rPr>
              <a:t>My father </a:t>
            </a:r>
            <a:r>
              <a:rPr lang="en-US" altLang="ko-KR" dirty="0">
                <a:solidFill>
                  <a:srgbClr val="FF0000"/>
                </a:solidFill>
                <a:latin typeface="맑은 고딕" charset="-127"/>
                <a:cs typeface="Times New Roman" charset="0"/>
              </a:rPr>
              <a:t>wants</a:t>
            </a:r>
            <a:r>
              <a:rPr lang="en-US" altLang="ko-KR" dirty="0">
                <a:solidFill>
                  <a:srgbClr val="000000"/>
                </a:solidFill>
                <a:latin typeface="맑은 고딕" charset="-127"/>
                <a:cs typeface="Times New Roman" charset="0"/>
              </a:rPr>
              <a:t> to travel to Spain.</a:t>
            </a:r>
            <a:endParaRPr lang="ko-KR" altLang="ko-KR" sz="1200" dirty="0">
              <a:solidFill>
                <a:srgbClr val="000000"/>
              </a:solidFill>
              <a:latin typeface="Arial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altLang="ko-KR" dirty="0">
                <a:solidFill>
                  <a:srgbClr val="000000"/>
                </a:solidFill>
                <a:latin typeface="맑은 고딕" charset="-127"/>
                <a:cs typeface="Times New Roman" charset="0"/>
              </a:rPr>
              <a:t>I </a:t>
            </a:r>
            <a:r>
              <a:rPr lang="en-US" altLang="ko-KR" dirty="0">
                <a:solidFill>
                  <a:srgbClr val="FF0000"/>
                </a:solidFill>
                <a:latin typeface="맑은 고딕" charset="-127"/>
                <a:cs typeface="Times New Roman" charset="0"/>
              </a:rPr>
              <a:t>agree</a:t>
            </a:r>
            <a:r>
              <a:rPr lang="en-US" altLang="ko-KR" dirty="0">
                <a:solidFill>
                  <a:srgbClr val="000000"/>
                </a:solidFill>
                <a:latin typeface="맑은 고딕" charset="-127"/>
                <a:cs typeface="Times New Roman" charset="0"/>
              </a:rPr>
              <a:t> with his opinion.</a:t>
            </a:r>
            <a:endParaRPr lang="ko-KR" altLang="ko-KR" sz="1200" dirty="0">
              <a:solidFill>
                <a:srgbClr val="000000"/>
              </a:solidFill>
              <a:latin typeface="Arial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altLang="ko-KR" dirty="0">
                <a:solidFill>
                  <a:srgbClr val="000000"/>
                </a:solidFill>
                <a:latin typeface="맑은 고딕" charset="-127"/>
                <a:cs typeface="Times New Roman" charset="0"/>
              </a:rPr>
              <a:t>He doesn’t </a:t>
            </a:r>
            <a:r>
              <a:rPr lang="en-US" altLang="ko-KR" dirty="0">
                <a:solidFill>
                  <a:srgbClr val="FF0000"/>
                </a:solidFill>
                <a:latin typeface="맑은 고딕" charset="-127"/>
                <a:cs typeface="Times New Roman" charset="0"/>
              </a:rPr>
              <a:t>believe</a:t>
            </a:r>
            <a:r>
              <a:rPr lang="en-US" altLang="ko-KR" dirty="0">
                <a:solidFill>
                  <a:srgbClr val="000000"/>
                </a:solidFill>
                <a:latin typeface="맑은 고딕" charset="-127"/>
                <a:cs typeface="Times New Roman" charset="0"/>
              </a:rPr>
              <a:t> her.</a:t>
            </a:r>
            <a:endParaRPr lang="ko-KR" altLang="ko-KR" sz="1200" dirty="0">
              <a:solidFill>
                <a:srgbClr val="000000"/>
              </a:solidFill>
              <a:latin typeface="Arial" charset="0"/>
            </a:endParaRPr>
          </a:p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1600" b="1" dirty="0">
                <a:solidFill>
                  <a:srgbClr val="FF0000"/>
                </a:solidFill>
                <a:latin typeface="Arial" charset="0"/>
              </a:rPr>
              <a:t> </a:t>
            </a:r>
            <a:endParaRPr lang="ko-KR" altLang="ko-KR" sz="1200" dirty="0">
              <a:solidFill>
                <a:srgbClr val="000000"/>
              </a:solidFill>
              <a:latin typeface="Arial" charset="0"/>
            </a:endParaRPr>
          </a:p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1600" b="1" dirty="0">
                <a:solidFill>
                  <a:srgbClr val="FF0000"/>
                </a:solidFill>
                <a:latin typeface="Arial" charset="0"/>
              </a:rPr>
              <a:t> </a:t>
            </a:r>
            <a:endParaRPr lang="ko-KR" altLang="ko-KR" sz="1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2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345749" y="2706678"/>
            <a:ext cx="2818240" cy="971001"/>
          </a:xfrm>
        </p:spPr>
        <p:txBody>
          <a:bodyPr>
            <a:normAutofit fontScale="90000"/>
          </a:bodyPr>
          <a:lstStyle/>
          <a:p>
            <a:r>
              <a:rPr kumimoji="1" lang="en-US" altLang="ko-KR" b="1" dirty="0" smtClean="0">
                <a:solidFill>
                  <a:srgbClr val="FF0000"/>
                </a:solidFill>
              </a:rPr>
              <a:t>SOS activity</a:t>
            </a:r>
            <a:r>
              <a:rPr kumimoji="1" lang="en-US" altLang="ko-KR" b="1" smtClean="0">
                <a:solidFill>
                  <a:srgbClr val="FF0000"/>
                </a:solidFill>
              </a:rPr>
              <a:t/>
            </a:r>
            <a:br>
              <a:rPr kumimoji="1" lang="en-US" altLang="ko-KR" b="1" smtClean="0">
                <a:solidFill>
                  <a:srgbClr val="FF0000"/>
                </a:solidFill>
              </a:rPr>
            </a:br>
            <a:r>
              <a:rPr kumimoji="1" lang="en-US" altLang="ko-KR" b="1" smtClean="0">
                <a:solidFill>
                  <a:srgbClr val="FF0000"/>
                </a:solidFill>
              </a:rPr>
              <a:t>answers</a:t>
            </a:r>
            <a:endParaRPr kumimoji="1" lang="ko-KR" altLang="en-US" b="1" dirty="0">
              <a:solidFill>
                <a:srgbClr val="FF0000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722882" y="12358"/>
            <a:ext cx="5306567" cy="6845642"/>
            <a:chOff x="2950465" y="-1283042"/>
            <a:chExt cx="8898841" cy="11168448"/>
          </a:xfrm>
        </p:grpSpPr>
        <p:grpSp>
          <p:nvGrpSpPr>
            <p:cNvPr id="4" name="그룹 3"/>
            <p:cNvGrpSpPr/>
            <p:nvPr/>
          </p:nvGrpSpPr>
          <p:grpSpPr>
            <a:xfrm>
              <a:off x="2985770" y="-1283042"/>
              <a:ext cx="8863536" cy="11168448"/>
              <a:chOff x="0" y="0"/>
              <a:chExt cx="4818380" cy="6544945"/>
            </a:xfrm>
          </p:grpSpPr>
          <p:pic>
            <p:nvPicPr>
              <p:cNvPr id="5" name="그림 4"/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014" t="34398" r="38914" b="15457"/>
              <a:stretch/>
            </p:blipFill>
            <p:spPr bwMode="auto">
              <a:xfrm>
                <a:off x="0" y="0"/>
                <a:ext cx="4818380" cy="654494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6" name="텍스트 상자 13"/>
              <p:cNvSpPr txBox="1"/>
              <p:nvPr/>
            </p:nvSpPr>
            <p:spPr>
              <a:xfrm>
                <a:off x="1462033" y="2091996"/>
                <a:ext cx="1894840" cy="6616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latinLnBrk="1">
                  <a:lnSpc>
                    <a:spcPct val="115000"/>
                  </a:lnSpc>
                  <a:spcAft>
                    <a:spcPts val="0"/>
                  </a:spcAft>
                </a:pPr>
                <a:r>
                  <a:rPr kumimoji="1" lang="en-US" sz="1600" kern="1200">
                    <a:solidFill>
                      <a:srgbClr val="000000"/>
                    </a:solidFill>
                    <a:effectLst/>
                    <a:latin typeface="Calibri" charset="0"/>
                    <a:ea typeface="맑은 고딕" charset="-127"/>
                    <a:cs typeface="Times New Roman" charset="0"/>
                  </a:rPr>
                  <a:t>At least 7 words in 5 minutes</a:t>
                </a:r>
                <a:endParaRPr lang="ko-KR" sz="1200">
                  <a:solidFill>
                    <a:srgbClr val="000000"/>
                  </a:solidFill>
                  <a:effectLst/>
                  <a:latin typeface="Times New Roman" charset="0"/>
                  <a:ea typeface="맑은 고딕" charset="-127"/>
                </a:endParaRPr>
              </a:p>
            </p:txBody>
          </p:sp>
        </p:grpSp>
        <p:sp>
          <p:nvSpPr>
            <p:cNvPr id="9" name="직사각형 8"/>
            <p:cNvSpPr/>
            <p:nvPr/>
          </p:nvSpPr>
          <p:spPr>
            <a:xfrm>
              <a:off x="3789251" y="1965207"/>
              <a:ext cx="288479" cy="1939528"/>
            </a:xfrm>
            <a:prstGeom prst="rect">
              <a:avLst/>
            </a:prstGeom>
            <a:solidFill>
              <a:schemeClr val="accent4">
                <a:alpha val="14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293745" y="1567120"/>
              <a:ext cx="495506" cy="2708318"/>
            </a:xfrm>
            <a:prstGeom prst="rect">
              <a:avLst/>
            </a:prstGeom>
            <a:solidFill>
              <a:schemeClr val="accent4">
                <a:alpha val="14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077730" y="-370471"/>
              <a:ext cx="2471351" cy="370471"/>
            </a:xfrm>
            <a:prstGeom prst="rect">
              <a:avLst/>
            </a:prstGeom>
            <a:solidFill>
              <a:schemeClr val="accent4">
                <a:alpha val="14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4194569" y="1186249"/>
              <a:ext cx="3170057" cy="380871"/>
            </a:xfrm>
            <a:prstGeom prst="rect">
              <a:avLst/>
            </a:prstGeom>
            <a:solidFill>
              <a:schemeClr val="accent4">
                <a:alpha val="14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4169855" y="4547286"/>
              <a:ext cx="426859" cy="2615756"/>
            </a:xfrm>
            <a:prstGeom prst="rect">
              <a:avLst/>
            </a:prstGeom>
            <a:solidFill>
              <a:schemeClr val="accent4">
                <a:alpha val="14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9761840" y="-370471"/>
              <a:ext cx="1655805" cy="370471"/>
            </a:xfrm>
            <a:prstGeom prst="rect">
              <a:avLst/>
            </a:prstGeom>
            <a:solidFill>
              <a:schemeClr val="accent4">
                <a:alpha val="14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5107827" y="3036478"/>
              <a:ext cx="307975" cy="2818686"/>
            </a:xfrm>
            <a:prstGeom prst="rect">
              <a:avLst/>
            </a:prstGeom>
            <a:solidFill>
              <a:schemeClr val="accent4">
                <a:alpha val="14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0097755" y="6694393"/>
              <a:ext cx="1338072" cy="327213"/>
            </a:xfrm>
            <a:prstGeom prst="rect">
              <a:avLst/>
            </a:prstGeom>
            <a:solidFill>
              <a:schemeClr val="accent4">
                <a:alpha val="14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0183285" y="2341846"/>
              <a:ext cx="295246" cy="1933592"/>
            </a:xfrm>
            <a:prstGeom prst="rect">
              <a:avLst/>
            </a:prstGeom>
            <a:solidFill>
              <a:schemeClr val="accent4">
                <a:alpha val="14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7417538" y="7908323"/>
              <a:ext cx="2146592" cy="395418"/>
            </a:xfrm>
            <a:prstGeom prst="rect">
              <a:avLst/>
            </a:prstGeom>
            <a:solidFill>
              <a:schemeClr val="accent4">
                <a:alpha val="14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 rot="-2940000" flipH="1">
              <a:off x="4529986" y="6531673"/>
              <a:ext cx="381493" cy="3540536"/>
            </a:xfrm>
            <a:prstGeom prst="rect">
              <a:avLst/>
            </a:prstGeom>
            <a:solidFill>
              <a:schemeClr val="accent4">
                <a:alpha val="14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 rot="2940000" flipH="1">
              <a:off x="10352486" y="63500"/>
              <a:ext cx="404133" cy="2297914"/>
            </a:xfrm>
            <a:prstGeom prst="rect">
              <a:avLst/>
            </a:prstGeom>
            <a:solidFill>
              <a:schemeClr val="accent4">
                <a:alpha val="14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6531964" y="8629145"/>
              <a:ext cx="2146592" cy="395418"/>
            </a:xfrm>
            <a:prstGeom prst="rect">
              <a:avLst/>
            </a:prstGeom>
            <a:solidFill>
              <a:schemeClr val="accent4">
                <a:alpha val="14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838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400</Words>
  <Application>Microsoft Macintosh PowerPoint</Application>
  <PresentationFormat>와이드스크린</PresentationFormat>
  <Paragraphs>135</Paragraphs>
  <Slides>8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맑은 고딕</vt:lpstr>
      <vt:lpstr>Arial</vt:lpstr>
      <vt:lpstr>Calibri</vt:lpstr>
      <vt:lpstr>Times New Roman</vt:lpstr>
      <vt:lpstr>Office 테마</vt:lpstr>
      <vt:lpstr>PowerPoint 프레젠테이션</vt:lpstr>
      <vt:lpstr>Simple Present Tense (Change of Verbs)    I, You, We, They  vs.  He, She, It, singular nouns       </vt:lpstr>
      <vt:lpstr>Facts (General truths) </vt:lpstr>
      <vt:lpstr>Now (Stative verbs: sense, mental activity, possession, feeling, wish, and other verbs) </vt:lpstr>
      <vt:lpstr>PowerPoint 프레젠테이션</vt:lpstr>
      <vt:lpstr>Simple Present Tense (Positive &amp; negative forms for auxiliary Be &amp; general verbs) </vt:lpstr>
      <vt:lpstr>PowerPoint 프레젠테이션</vt:lpstr>
      <vt:lpstr>SOS activity answers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Office 사용자</dc:creator>
  <cp:lastModifiedBy>Microsoft Office 사용자</cp:lastModifiedBy>
  <cp:revision>75</cp:revision>
  <cp:lastPrinted>2017-12-04T01:52:20Z</cp:lastPrinted>
  <dcterms:created xsi:type="dcterms:W3CDTF">2017-12-02T05:46:09Z</dcterms:created>
  <dcterms:modified xsi:type="dcterms:W3CDTF">2017-12-05T23:06:20Z</dcterms:modified>
</cp:coreProperties>
</file>