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4" r:id="rId5"/>
    <p:sldId id="274" r:id="rId6"/>
    <p:sldId id="269" r:id="rId7"/>
    <p:sldId id="280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5" autoAdjust="0"/>
    <p:restoredTop sz="95394" autoAdjust="0"/>
  </p:normalViewPr>
  <p:slideViewPr>
    <p:cSldViewPr>
      <p:cViewPr varScale="1">
        <p:scale>
          <a:sx n="89" d="100"/>
          <a:sy n="8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ACA39-4F04-46FB-95FA-F3E3062CD10B}" type="datetimeFigureOut">
              <a:rPr lang="ko-KR" altLang="en-US" smtClean="0"/>
              <a:t>2017-12-08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C4DAD-3035-493F-884E-EDA9C1D479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12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C4DAD-3035-493F-884E-EDA9C1D479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83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EB27-A960-4593-BF62-AC3719296194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eIKun0cXQ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291465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Asking and Giving </a:t>
            </a:r>
            <a:b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directions </a:t>
            </a:r>
            <a:b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Prepared by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YuJin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Kwak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Rounded MT Bold" pitchFamily="34" charset="0"/>
                <a:ea typeface="BatangChe" pitchFamily="49" charset="-127"/>
              </a:rPr>
              <a:t>Prepositions of directions</a:t>
            </a:r>
            <a:endParaRPr lang="en-US" sz="3200" dirty="0">
              <a:solidFill>
                <a:srgbClr val="FF0000"/>
              </a:solidFill>
              <a:latin typeface="Arial Rounded MT Bold" pitchFamily="34" charset="0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</p:txBody>
      </p:sp>
      <p:grpSp>
        <p:nvGrpSpPr>
          <p:cNvPr id="16" name="Grupo 30"/>
          <p:cNvGrpSpPr>
            <a:grpSpLocks/>
          </p:cNvGrpSpPr>
          <p:nvPr/>
        </p:nvGrpSpPr>
        <p:grpSpPr bwMode="auto">
          <a:xfrm>
            <a:off x="522288" y="1219200"/>
            <a:ext cx="8316912" cy="5410200"/>
            <a:chOff x="522288" y="450666"/>
            <a:chExt cx="8431212" cy="5892984"/>
          </a:xfrm>
        </p:grpSpPr>
        <p:sp>
          <p:nvSpPr>
            <p:cNvPr id="17" name="Elipse 29"/>
            <p:cNvSpPr/>
            <p:nvPr/>
          </p:nvSpPr>
          <p:spPr bwMode="auto">
            <a:xfrm>
              <a:off x="5862638" y="1646091"/>
              <a:ext cx="390525" cy="39212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8" name="Retângulo 3"/>
            <p:cNvSpPr/>
            <p:nvPr/>
          </p:nvSpPr>
          <p:spPr bwMode="auto">
            <a:xfrm>
              <a:off x="3046413" y="1861998"/>
              <a:ext cx="3227387" cy="3159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19" name="CaixaDeTexto 29"/>
            <p:cNvSpPr txBox="1">
              <a:spLocks noChangeArrowheads="1"/>
            </p:cNvSpPr>
            <p:nvPr/>
          </p:nvSpPr>
          <p:spPr bwMode="auto">
            <a:xfrm>
              <a:off x="4775200" y="450666"/>
              <a:ext cx="854075" cy="369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Above</a:t>
              </a:r>
              <a:endParaRPr lang="pt-B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0" name="CaixaDeTexto 30"/>
            <p:cNvSpPr txBox="1">
              <a:spLocks noChangeArrowheads="1"/>
            </p:cNvSpPr>
            <p:nvPr/>
          </p:nvSpPr>
          <p:spPr bwMode="auto">
            <a:xfrm>
              <a:off x="4776788" y="1468286"/>
              <a:ext cx="542925" cy="369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On</a:t>
              </a:r>
              <a:endParaRPr lang="pt-B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" name="CaixaDeTexto 31"/>
            <p:cNvSpPr txBox="1">
              <a:spLocks noChangeArrowheads="1"/>
            </p:cNvSpPr>
            <p:nvPr/>
          </p:nvSpPr>
          <p:spPr bwMode="auto">
            <a:xfrm>
              <a:off x="4735513" y="5934062"/>
              <a:ext cx="915987" cy="369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Below</a:t>
              </a:r>
              <a:endParaRPr lang="pt-B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" name="CaixaDeTexto 32"/>
            <p:cNvSpPr txBox="1">
              <a:spLocks noChangeArrowheads="1"/>
            </p:cNvSpPr>
            <p:nvPr/>
          </p:nvSpPr>
          <p:spPr bwMode="auto">
            <a:xfrm>
              <a:off x="4757738" y="5033922"/>
              <a:ext cx="882650" cy="3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Under</a:t>
              </a:r>
              <a:endParaRPr lang="pt-B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" name="CaixaDeTexto 33"/>
            <p:cNvSpPr txBox="1">
              <a:spLocks noChangeArrowheads="1"/>
            </p:cNvSpPr>
            <p:nvPr/>
          </p:nvSpPr>
          <p:spPr bwMode="auto">
            <a:xfrm>
              <a:off x="522288" y="2636722"/>
              <a:ext cx="2505075" cy="3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Next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to /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On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the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left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(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of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24" name="CaixaDeTexto 34"/>
            <p:cNvSpPr txBox="1">
              <a:spLocks noChangeArrowheads="1"/>
            </p:cNvSpPr>
            <p:nvPr/>
          </p:nvSpPr>
          <p:spPr bwMode="auto">
            <a:xfrm>
              <a:off x="6276975" y="2638309"/>
              <a:ext cx="2676525" cy="369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Next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to /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On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the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right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 (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of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25" name="CaixaDeTexto 35"/>
            <p:cNvSpPr txBox="1"/>
            <p:nvPr/>
          </p:nvSpPr>
          <p:spPr bwMode="auto">
            <a:xfrm>
              <a:off x="3906838" y="2774839"/>
              <a:ext cx="1543050" cy="4619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 / </a:t>
              </a:r>
              <a:r>
                <a:rPr lang="pt-BR" sz="2400" b="1" dirty="0" err="1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Inside</a:t>
              </a:r>
              <a:endPara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6" name="CaixaDeTexto 36"/>
            <p:cNvSpPr txBox="1"/>
            <p:nvPr/>
          </p:nvSpPr>
          <p:spPr bwMode="auto">
            <a:xfrm>
              <a:off x="6275388" y="4637035"/>
              <a:ext cx="1906587" cy="3698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On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the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 corner (</a:t>
              </a: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of</a:t>
              </a:r>
              <a:r>
                <a:rPr lang="pt-BR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)</a:t>
              </a:r>
            </a:p>
          </p:txBody>
        </p:sp>
        <p:sp>
          <p:nvSpPr>
            <p:cNvPr id="27" name="CaixaDeTexto 55"/>
            <p:cNvSpPr txBox="1">
              <a:spLocks noChangeArrowheads="1"/>
            </p:cNvSpPr>
            <p:nvPr/>
          </p:nvSpPr>
          <p:spPr bwMode="auto">
            <a:xfrm>
              <a:off x="6224588" y="1515912"/>
              <a:ext cx="935037" cy="369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B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</a:rPr>
                <a:t>Behind</a:t>
              </a:r>
              <a:endParaRPr lang="pt-B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" name="Elipse 21"/>
            <p:cNvSpPr/>
            <p:nvPr/>
          </p:nvSpPr>
          <p:spPr bwMode="auto">
            <a:xfrm>
              <a:off x="4464050" y="450666"/>
              <a:ext cx="392113" cy="392125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29" name="Elipse 22"/>
            <p:cNvSpPr/>
            <p:nvPr/>
          </p:nvSpPr>
          <p:spPr bwMode="auto">
            <a:xfrm>
              <a:off x="4462463" y="1458760"/>
              <a:ext cx="392112" cy="39212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0" name="Elipse 24"/>
            <p:cNvSpPr/>
            <p:nvPr/>
          </p:nvSpPr>
          <p:spPr bwMode="auto">
            <a:xfrm>
              <a:off x="4470400" y="3236816"/>
              <a:ext cx="392113" cy="390537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1" name="Elipse 25"/>
            <p:cNvSpPr/>
            <p:nvPr/>
          </p:nvSpPr>
          <p:spPr bwMode="auto">
            <a:xfrm>
              <a:off x="5881688" y="4635447"/>
              <a:ext cx="392112" cy="392125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2" name="Elipse 26"/>
            <p:cNvSpPr/>
            <p:nvPr/>
          </p:nvSpPr>
          <p:spPr bwMode="auto">
            <a:xfrm>
              <a:off x="4454525" y="5951526"/>
              <a:ext cx="392113" cy="39212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3" name="Elipse 27"/>
            <p:cNvSpPr/>
            <p:nvPr/>
          </p:nvSpPr>
          <p:spPr bwMode="auto">
            <a:xfrm>
              <a:off x="4464050" y="5022809"/>
              <a:ext cx="392113" cy="392125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4" name="Elipse 28"/>
            <p:cNvSpPr/>
            <p:nvPr/>
          </p:nvSpPr>
          <p:spPr bwMode="auto">
            <a:xfrm>
              <a:off x="7194550" y="3025671"/>
              <a:ext cx="392113" cy="392125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  <p:sp>
          <p:nvSpPr>
            <p:cNvPr id="35" name="Elipse 32"/>
            <p:cNvSpPr/>
            <p:nvPr/>
          </p:nvSpPr>
          <p:spPr bwMode="auto">
            <a:xfrm>
              <a:off x="1728788" y="3024084"/>
              <a:ext cx="392112" cy="39212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ko-KR">
                <a:solidFill>
                  <a:srgbClr val="FFFFFF"/>
                </a:solidFill>
                <a:latin typeface="Calibri" panose="020F0502020204030204" pitchFamily="34" charset="0"/>
                <a:ea typeface="굴림" panose="020B0600000101010101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96535" y="228600"/>
            <a:ext cx="4062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Directions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Giving Directions In Englis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" t="20800" r="5634" b="16800"/>
          <a:stretch/>
        </p:blipFill>
        <p:spPr bwMode="auto">
          <a:xfrm>
            <a:off x="1066800" y="1143000"/>
            <a:ext cx="6934200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A6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733800"/>
          </a:xfrm>
        </p:spPr>
      </p:pic>
      <p:sp>
        <p:nvSpPr>
          <p:cNvPr id="5" name="TextBox 4"/>
          <p:cNvSpPr txBox="1"/>
          <p:nvPr/>
        </p:nvSpPr>
        <p:spPr>
          <a:xfrm>
            <a:off x="0" y="39624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The Drugstore is ________ the Post Office and the Movie Theater.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Police station is ____________ the Drugstore.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Hospital is _______ from the Library.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Train Station is _____________ the Bank.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To go to First Street, _____ _______ from Central Avenue.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Bank is _________ the Police Station.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Church is __________ the Second Street.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Restaurant is ________ the School.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1785" y="4085510"/>
            <a:ext cx="154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On           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Across from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Far          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Near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Turn Right 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Between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Next to</a:t>
            </a:r>
          </a:p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Opposite</a:t>
            </a:r>
            <a:endParaRPr lang="en-U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892" y="3876606"/>
            <a:ext cx="101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Between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2072" y="4257819"/>
            <a:ext cx="103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Opposite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816" y="4531237"/>
            <a:ext cx="47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Far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4666" y="4823430"/>
            <a:ext cx="138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Across From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3818" y="5129169"/>
            <a:ext cx="149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Turn Right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735" y="5444878"/>
            <a:ext cx="872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Next to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3828" y="577305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6317" y="607724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Near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1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Create full sentences with prepositions using the given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hints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Use a worksheet #1.</a:t>
            </a: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Worksheet#1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Content Placeholder 3" descr="map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09600"/>
            <a:ext cx="7979509" cy="3276599"/>
          </a:xfrm>
        </p:spPr>
      </p:pic>
      <p:sp>
        <p:nvSpPr>
          <p:cNvPr id="5" name="TextBox 4"/>
          <p:cNvSpPr txBox="1"/>
          <p:nvPr/>
        </p:nvSpPr>
        <p:spPr>
          <a:xfrm>
            <a:off x="0" y="4038600"/>
            <a:ext cx="883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Create full sentences with prepositions using the given hints:</a:t>
            </a:r>
          </a:p>
          <a:p>
            <a:r>
              <a:rPr lang="en-US" b="1" dirty="0" smtClean="0"/>
              <a:t>Example: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Hospital/Pet Shop</a:t>
            </a:r>
            <a:r>
              <a:rPr lang="en-US" dirty="0" smtClean="0">
                <a:solidFill>
                  <a:srgbClr val="FF0000"/>
                </a:solidFill>
              </a:rPr>
              <a:t>:   ....The Hospital is </a:t>
            </a:r>
            <a:r>
              <a:rPr lang="en-US" i="1" dirty="0" smtClean="0">
                <a:solidFill>
                  <a:srgbClr val="FF0000"/>
                </a:solidFill>
              </a:rPr>
              <a:t>next to </a:t>
            </a:r>
            <a:r>
              <a:rPr lang="en-US" dirty="0" smtClean="0">
                <a:solidFill>
                  <a:srgbClr val="FF0000"/>
                </a:solidFill>
              </a:rPr>
              <a:t>the Pet Shop....</a:t>
            </a:r>
          </a:p>
          <a:p>
            <a:r>
              <a:rPr lang="en-US" dirty="0" smtClean="0"/>
              <a:t>1. Bank/ Flower Shop:  ...................................................................................................</a:t>
            </a:r>
          </a:p>
          <a:p>
            <a:r>
              <a:rPr lang="en-US" dirty="0" smtClean="0"/>
              <a:t>2. Restaurant/Rosa e Silva Avenue: ................................................................................</a:t>
            </a:r>
          </a:p>
          <a:p>
            <a:r>
              <a:rPr lang="en-US" dirty="0" smtClean="0"/>
              <a:t>3. Toy Store/Music Store/Restaurant: ............................................................................</a:t>
            </a:r>
          </a:p>
          <a:p>
            <a:r>
              <a:rPr lang="en-US" dirty="0" smtClean="0"/>
              <a:t>4. Fast Food Restaurant/School: .....................................................................................</a:t>
            </a:r>
          </a:p>
          <a:p>
            <a:r>
              <a:rPr lang="en-US" dirty="0" smtClean="0"/>
              <a:t>5. Bookstore/Supermarket: ............................................................................................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000" dirty="0">
                <a:latin typeface="Arial" panose="020B0604020202020204" pitchFamily="34" charset="0"/>
                <a:cs typeface="Arial" panose="020B0604020202020204" pitchFamily="34" charset="0"/>
              </a:rPr>
              <a:t>Dialogue for </a:t>
            </a:r>
            <a:r>
              <a:rPr lang="en-US" altLang="ko-K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asking </a:t>
            </a:r>
            <a:r>
              <a:rPr lang="en-US" altLang="ko-KR" sz="4000" dirty="0">
                <a:latin typeface="Arial" panose="020B0604020202020204" pitchFamily="34" charset="0"/>
                <a:cs typeface="Arial" panose="020B0604020202020204" pitchFamily="34" charset="0"/>
              </a:rPr>
              <a:t>&amp; giving </a:t>
            </a:r>
            <a:r>
              <a:rPr lang="en-US" altLang="ko-K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endParaRPr lang="ko-KR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eIKun0cXQ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67000" y="2667000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2- Role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example</a:t>
            </a:r>
          </a:p>
          <a:p>
            <a:pPr marL="457200" lvl="1" indent="0">
              <a:buNone/>
            </a:pPr>
            <a:r>
              <a:rPr lang="en-US" altLang="ko-KR" dirty="0" smtClean="0"/>
              <a:t>A: Excuse me?</a:t>
            </a:r>
          </a:p>
          <a:p>
            <a:pPr marL="457200" lvl="1" indent="0">
              <a:buNone/>
            </a:pPr>
            <a:r>
              <a:rPr lang="en-US" altLang="ko-KR" dirty="0" smtClean="0"/>
              <a:t>B: Yes?</a:t>
            </a:r>
          </a:p>
          <a:p>
            <a:pPr marL="457200" lvl="1" indent="0">
              <a:buNone/>
            </a:pPr>
            <a:r>
              <a:rPr lang="en-US" altLang="ko-KR" dirty="0" smtClean="0"/>
              <a:t>A: How do I get to the post office?</a:t>
            </a:r>
          </a:p>
          <a:p>
            <a:pPr marL="457200" lvl="1" indent="0">
              <a:buNone/>
            </a:pPr>
            <a:r>
              <a:rPr lang="en-US" altLang="ko-KR" dirty="0" smtClean="0"/>
              <a:t>B: Go past the hotel and turn left onto Main street.</a:t>
            </a:r>
          </a:p>
          <a:p>
            <a:pPr marL="457200" lvl="1" indent="0">
              <a:buNone/>
            </a:pPr>
            <a:r>
              <a:rPr lang="en-US" altLang="ko-KR" dirty="0" smtClean="0"/>
              <a:t>    Go one block and turn right.  </a:t>
            </a:r>
          </a:p>
          <a:p>
            <a:pPr marL="457200" lvl="1" indent="0">
              <a:buNone/>
            </a:pPr>
            <a:r>
              <a:rPr lang="en-US" altLang="ko-KR" dirty="0" smtClean="0"/>
              <a:t>A: Thank you.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altLang="ko-KR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4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Worksheet#2.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96" y="990600"/>
            <a:ext cx="8229600" cy="837557"/>
          </a:xfrm>
        </p:spPr>
        <p:txBody>
          <a:bodyPr>
            <a:noAutofit/>
          </a:bodyPr>
          <a:lstStyle/>
          <a:p>
            <a:pPr lvl="0"/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Take a role with your partner</a:t>
            </a:r>
            <a:endParaRPr lang="ko-KR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Create the dialogue in about 4 or 5 sentences</a:t>
            </a:r>
            <a:endParaRPr lang="ko-KR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Explain the directions of the map to your partner</a:t>
            </a:r>
            <a:endParaRPr lang="ko-KR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3058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77712" y="2033016"/>
            <a:ext cx="2913888" cy="23103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Asking </a:t>
            </a:r>
            <a:r>
              <a:rPr lang="en-GB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endParaRPr lang="ko-KR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Excuse me, could you tell me the way to ……please?</a:t>
            </a:r>
            <a:endParaRPr lang="ko-KR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ko-KR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Giving directions</a:t>
            </a:r>
            <a:endParaRPr lang="ko-KR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Go </a:t>
            </a:r>
            <a:r>
              <a:rPr lang="en-GB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straight on, take the first turning on the right, turn right, turn left, walk down the corridor. Don’t turn left. </a:t>
            </a:r>
            <a:endParaRPr lang="ko-KR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그림 6" descr="asking and giving directions에 대한 이미지 검색결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157"/>
            <a:ext cx="56388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1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308</Words>
  <Application>Microsoft Office PowerPoint</Application>
  <PresentationFormat>화면 슬라이드 쇼(4:3)</PresentationFormat>
  <Paragraphs>72</Paragraphs>
  <Slides>9</Slides>
  <Notes>1</Notes>
  <HiddenSlides>0</HiddenSlides>
  <MMClips>1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Aharoni</vt:lpstr>
      <vt:lpstr>굴림</vt:lpstr>
      <vt:lpstr>맑은 고딕</vt:lpstr>
      <vt:lpstr>BatangChe</vt:lpstr>
      <vt:lpstr>Arial</vt:lpstr>
      <vt:lpstr>Arial Rounded MT Bold</vt:lpstr>
      <vt:lpstr>Calibri</vt:lpstr>
      <vt:lpstr>Office Theme</vt:lpstr>
      <vt:lpstr>Asking and Giving  directions   Prepared by  YuJin Kwak </vt:lpstr>
      <vt:lpstr>Prepositions of directions</vt:lpstr>
      <vt:lpstr>PowerPoint 프레젠테이션</vt:lpstr>
      <vt:lpstr>PowerPoint 프레젠테이션</vt:lpstr>
      <vt:lpstr>Activity 1</vt:lpstr>
      <vt:lpstr>Worksheet#1</vt:lpstr>
      <vt:lpstr>Dialogue for  asking &amp; giving directions</vt:lpstr>
      <vt:lpstr>Activity 2- Role Play</vt:lpstr>
      <vt:lpstr>Worksheet#2.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Directions</dc:title>
  <dc:creator>Sneha Subba</dc:creator>
  <cp:lastModifiedBy>yujin.kwak</cp:lastModifiedBy>
  <cp:revision>241</cp:revision>
  <dcterms:created xsi:type="dcterms:W3CDTF">2014-11-03T01:25:03Z</dcterms:created>
  <dcterms:modified xsi:type="dcterms:W3CDTF">2017-12-08T12:20:58Z</dcterms:modified>
</cp:coreProperties>
</file>