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4" r:id="rId3"/>
    <p:sldId id="278" r:id="rId4"/>
    <p:sldId id="277" r:id="rId5"/>
    <p:sldId id="28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55" autoAdjust="0"/>
    <p:restoredTop sz="95394" autoAdjust="0"/>
  </p:normalViewPr>
  <p:slideViewPr>
    <p:cSldViewPr>
      <p:cViewPr varScale="1">
        <p:scale>
          <a:sx n="89" d="100"/>
          <a:sy n="89" d="100"/>
        </p:scale>
        <p:origin x="17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ACA39-4F04-46FB-95FA-F3E3062CD10B}" type="datetimeFigureOut">
              <a:rPr lang="ko-KR" altLang="en-US" smtClean="0"/>
              <a:t>2017-12-15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C4DAD-3035-493F-884E-EDA9C1D479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1123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C4DAD-3035-493F-884E-EDA9C1D479E1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7831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EB27-A960-4593-BF62-AC3719296194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8F78-9901-4003-AF33-B52B5C8B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EB27-A960-4593-BF62-AC3719296194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8F78-9901-4003-AF33-B52B5C8B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EB27-A960-4593-BF62-AC3719296194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8F78-9901-4003-AF33-B52B5C8B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EB27-A960-4593-BF62-AC3719296194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8F78-9901-4003-AF33-B52B5C8B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EB27-A960-4593-BF62-AC3719296194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8F78-9901-4003-AF33-B52B5C8B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EB27-A960-4593-BF62-AC3719296194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8F78-9901-4003-AF33-B52B5C8B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EB27-A960-4593-BF62-AC3719296194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8F78-9901-4003-AF33-B52B5C8B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EB27-A960-4593-BF62-AC3719296194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8F78-9901-4003-AF33-B52B5C8B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EB27-A960-4593-BF62-AC3719296194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8F78-9901-4003-AF33-B52B5C8B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EB27-A960-4593-BF62-AC3719296194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8F78-9901-4003-AF33-B52B5C8B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DEB27-A960-4593-BF62-AC3719296194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48F78-9901-4003-AF33-B52B5C8B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DEB27-A960-4593-BF62-AC3719296194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48F78-9901-4003-AF33-B52B5C8B36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png"/><Relationship Id="rId26" Type="http://schemas.openxmlformats.org/officeDocument/2006/relationships/image" Target="../media/image12.png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png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png"/><Relationship Id="rId20" Type="http://schemas.openxmlformats.org/officeDocument/2006/relationships/image" Target="../media/image9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png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4.png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png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png"/><Relationship Id="rId22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514600"/>
            <a:ext cx="7772400" cy="291465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Adjective</a:t>
            </a:r>
            <a:br>
              <a:rPr lang="en-US" sz="49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Describing personality</a:t>
            </a:r>
            <a:br>
              <a:rPr lang="en-US" sz="49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Prepared by </a:t>
            </a:r>
            <a:b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YuJin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Kwak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Activity 1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0578"/>
            <a:ext cx="8229600" cy="381000"/>
          </a:xfrm>
        </p:spPr>
        <p:txBody>
          <a:bodyPr>
            <a:noAutofit/>
          </a:bodyPr>
          <a:lstStyle/>
          <a:p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Match the words with their opposites</a:t>
            </a:r>
            <a:r>
              <a:rPr lang="en-US" altLang="ko-KR" sz="2400" dirty="0"/>
              <a:t/>
            </a:r>
            <a:br>
              <a:rPr lang="en-US" altLang="ko-KR" sz="2400" dirty="0"/>
            </a:br>
            <a:r>
              <a:rPr lang="en-US" altLang="ko-KR" sz="2400" dirty="0"/>
              <a:t> </a:t>
            </a:r>
            <a:endParaRPr lang="ko-KR" altLang="ko-KR" sz="2400" dirty="0"/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532681"/>
              </p:ext>
            </p:extLst>
          </p:nvPr>
        </p:nvGraphicFramePr>
        <p:xfrm>
          <a:off x="838200" y="2057400"/>
          <a:ext cx="7543800" cy="464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3429000"/>
              </a:tblGrid>
              <a:tr h="4648200">
                <a:tc>
                  <a:txBody>
                    <a:bodyPr/>
                    <a:lstStyle/>
                    <a:p>
                      <a:pPr marL="457200" lvl="0" indent="-45720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3200" dirty="0" smtClean="0"/>
                        <a:t>Adventurous</a:t>
                      </a:r>
                      <a:endParaRPr lang="ko-KR" altLang="ko-KR" sz="3200" dirty="0" smtClean="0"/>
                    </a:p>
                    <a:p>
                      <a:pPr marL="457200" lvl="0" indent="-45720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3200" dirty="0" smtClean="0"/>
                        <a:t>Calm</a:t>
                      </a:r>
                      <a:endParaRPr lang="ko-KR" altLang="ko-KR" sz="3200" dirty="0" smtClean="0"/>
                    </a:p>
                    <a:p>
                      <a:pPr marL="457200" lvl="0" indent="-45720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3200" dirty="0" smtClean="0"/>
                        <a:t>Careful</a:t>
                      </a:r>
                      <a:endParaRPr lang="ko-KR" altLang="ko-KR" sz="3200" dirty="0" smtClean="0"/>
                    </a:p>
                    <a:p>
                      <a:pPr marL="457200" lvl="0" indent="-45720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3200" dirty="0" smtClean="0"/>
                        <a:t>Creative</a:t>
                      </a:r>
                      <a:endParaRPr lang="ko-KR" altLang="ko-KR" sz="3200" dirty="0" smtClean="0"/>
                    </a:p>
                    <a:p>
                      <a:pPr marL="457200" lvl="0" indent="-45720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3200" dirty="0" smtClean="0"/>
                        <a:t>Flexible</a:t>
                      </a:r>
                      <a:endParaRPr lang="ko-KR" altLang="ko-KR" sz="3200" dirty="0" smtClean="0"/>
                    </a:p>
                    <a:p>
                      <a:pPr marL="457200" lvl="0" indent="-45720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3200" dirty="0" smtClean="0"/>
                        <a:t>Funny</a:t>
                      </a:r>
                      <a:endParaRPr lang="ko-KR" altLang="ko-KR" sz="3200" dirty="0" smtClean="0"/>
                    </a:p>
                    <a:p>
                      <a:pPr marL="457200" lvl="0" indent="-45720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3200" dirty="0" smtClean="0"/>
                        <a:t>Hardworking</a:t>
                      </a:r>
                      <a:endParaRPr lang="ko-KR" altLang="ko-KR" sz="3200" dirty="0" smtClean="0"/>
                    </a:p>
                    <a:p>
                      <a:pPr marL="457200" lvl="0" indent="-45720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3200" dirty="0" smtClean="0"/>
                        <a:t>Neat</a:t>
                      </a:r>
                      <a:endParaRPr lang="ko-KR" altLang="ko-KR" sz="3200" dirty="0" smtClean="0"/>
                    </a:p>
                    <a:p>
                      <a:pPr marL="457200" lvl="0" indent="-45720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3200" dirty="0" smtClean="0"/>
                        <a:t>Talkative</a:t>
                      </a:r>
                      <a:endParaRPr lang="ko-KR" altLang="ko-KR" sz="3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0" indent="-45720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3200" dirty="0" smtClean="0"/>
                        <a:t>Careless</a:t>
                      </a:r>
                      <a:endParaRPr lang="ko-KR" altLang="ko-KR" sz="3200" dirty="0" smtClean="0"/>
                    </a:p>
                    <a:p>
                      <a:pPr marL="457200" lvl="0" indent="-45720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3200" dirty="0" smtClean="0"/>
                        <a:t>Lazy</a:t>
                      </a:r>
                      <a:endParaRPr lang="ko-KR" altLang="ko-KR" sz="3200" dirty="0" smtClean="0"/>
                    </a:p>
                    <a:p>
                      <a:pPr marL="457200" lvl="0" indent="-45720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3200" dirty="0" smtClean="0"/>
                        <a:t>Messy</a:t>
                      </a:r>
                      <a:endParaRPr lang="ko-KR" altLang="ko-KR" sz="3200" dirty="0" smtClean="0"/>
                    </a:p>
                    <a:p>
                      <a:pPr marL="457200" lvl="0" indent="-45720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3200" dirty="0" smtClean="0"/>
                        <a:t>Nervous</a:t>
                      </a:r>
                      <a:endParaRPr lang="ko-KR" altLang="ko-KR" sz="3200" dirty="0" smtClean="0"/>
                    </a:p>
                    <a:p>
                      <a:pPr marL="457200" lvl="0" indent="-45720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3200" dirty="0" smtClean="0"/>
                        <a:t>Quiet</a:t>
                      </a:r>
                      <a:endParaRPr lang="ko-KR" altLang="ko-KR" sz="3200" dirty="0" smtClean="0"/>
                    </a:p>
                    <a:p>
                      <a:pPr marL="457200" lvl="0" indent="-45720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3200" dirty="0" smtClean="0"/>
                        <a:t>Serious</a:t>
                      </a:r>
                      <a:endParaRPr lang="ko-KR" altLang="ko-KR" sz="3200" dirty="0" smtClean="0"/>
                    </a:p>
                    <a:p>
                      <a:pPr marL="457200" lvl="0" indent="-45720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3200" dirty="0" smtClean="0"/>
                        <a:t>Stubborn</a:t>
                      </a:r>
                      <a:endParaRPr lang="ko-KR" altLang="ko-KR" sz="3200" dirty="0" smtClean="0"/>
                    </a:p>
                    <a:p>
                      <a:pPr marL="457200" lvl="0" indent="-45720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3200" dirty="0" smtClean="0"/>
                        <a:t>Timid</a:t>
                      </a:r>
                      <a:endParaRPr lang="ko-KR" altLang="ko-KR" sz="3200" dirty="0" smtClean="0"/>
                    </a:p>
                    <a:p>
                      <a:pPr marL="457200" lvl="0" indent="-45720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3200" dirty="0" smtClean="0"/>
                        <a:t>Unimaginative</a:t>
                      </a:r>
                      <a:endParaRPr lang="en-US" altLang="ko-KR" sz="3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표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351927"/>
              </p:ext>
            </p:extLst>
          </p:nvPr>
        </p:nvGraphicFramePr>
        <p:xfrm>
          <a:off x="0" y="1219200"/>
          <a:ext cx="9182044" cy="464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8849"/>
                <a:gridCol w="1627595"/>
                <a:gridCol w="2133600"/>
                <a:gridCol w="1066800"/>
                <a:gridCol w="1524000"/>
                <a:gridCol w="1981200"/>
              </a:tblGrid>
              <a:tr h="6858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STAR SIGN</a:t>
                      </a:r>
                      <a:endParaRPr lang="ko-KR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BIRTHDAY</a:t>
                      </a:r>
                      <a:endParaRPr lang="ko-KR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CHARACTERISTICS</a:t>
                      </a:r>
                      <a:endParaRPr lang="ko-KR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STAR SIGN</a:t>
                      </a:r>
                      <a:endParaRPr lang="ko-KR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BIRTHDAY</a:t>
                      </a:r>
                      <a:endParaRPr lang="ko-KR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CHARACTERISTICS</a:t>
                      </a:r>
                      <a:endParaRPr lang="ko-KR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Aries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Mar 21 – Apr 20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altLang="ko-KR" sz="1500" b="1" dirty="0" smtClean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ko-KR" sz="1500" b="1" dirty="0" smtClean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adventurous, nervous</a:t>
                      </a:r>
                      <a:endParaRPr lang="ko-KR" sz="1500" b="1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Libra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Sept 24 – Oct 23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altLang="ko-KR" sz="1500" b="1" dirty="0" smtClean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ko-KR" sz="1500" b="1" dirty="0" smtClean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friendly, careless</a:t>
                      </a:r>
                      <a:endParaRPr lang="ko-KR" sz="1500" b="1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62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Taurus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Apr 21 – May 20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altLang="ko-KR" sz="1500" b="1" dirty="0" smtClean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ko-KR" sz="1500" b="1" dirty="0" smtClean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confident, stubborn</a:t>
                      </a:r>
                      <a:endParaRPr lang="ko-KR" sz="1500" b="1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Scorpio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Oct 24 – Nov 22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altLang="ko-KR" sz="1500" b="1" dirty="0" smtClean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ko-KR" sz="1500" b="1" dirty="0" smtClean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careful, timid</a:t>
                      </a:r>
                      <a:endParaRPr lang="ko-KR" sz="1500" b="1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096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Gemini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May 21 – Jun 21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altLang="ko-KR" sz="1500" b="1" dirty="0" smtClean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ko-KR" sz="1500" b="1" dirty="0" smtClean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funny, nervous</a:t>
                      </a:r>
                      <a:endParaRPr lang="ko-KR" sz="1500" b="1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Sagittarius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Nov 23 – Dec 21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altLang="ko-KR" sz="1500" b="1" dirty="0" smtClean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ko-KR" sz="1500" b="1" dirty="0" smtClean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helpful, restless</a:t>
                      </a:r>
                      <a:endParaRPr lang="ko-KR" sz="1500" b="1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096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Cancer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Jun 22 – Jul 22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altLang="ko-KR" sz="1500" b="1" dirty="0" smtClean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ko-KR" sz="1500" b="1" dirty="0" smtClean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creative, lazy</a:t>
                      </a:r>
                      <a:endParaRPr lang="ko-KR" sz="1500" b="1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Capricorn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Dec 22 – Jan 20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altLang="ko-KR" sz="1500" b="1" dirty="0" smtClean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ko-KR" sz="1500" b="1" dirty="0" smtClean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hardworking,</a:t>
                      </a:r>
                      <a:r>
                        <a:rPr lang="en-US" altLang="ko-KR" sz="1500" b="1" baseline="0" dirty="0" smtClean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 quiet</a:t>
                      </a:r>
                      <a:endParaRPr lang="ko-KR" sz="1500" b="1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858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Leo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Jul 23 – Aug 23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altLang="ko-KR" sz="1500" b="1" dirty="0" smtClean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ko-KR" sz="1500" b="1" dirty="0" smtClean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talkative, bossy</a:t>
                      </a:r>
                      <a:endParaRPr lang="ko-KR" sz="1500" b="1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Aquarius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Jan 21 – Feb 18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altLang="ko-KR" sz="1500" b="1" dirty="0" smtClean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ko-KR" sz="1500" b="1" dirty="0" smtClean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optimistic, stubborn</a:t>
                      </a:r>
                      <a:endParaRPr lang="ko-KR" sz="1500" b="1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096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Virgo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Aug 24 – Sept 23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altLang="ko-KR" sz="1500" b="1" dirty="0" smtClean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ko-KR" sz="1500" b="1" dirty="0" smtClean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neat, critical</a:t>
                      </a:r>
                      <a:endParaRPr lang="ko-KR" sz="1500" b="1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Pisces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Feb 19 – Mar 20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altLang="ko-KR" sz="1500" b="1" dirty="0" smtClean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ko-KR" sz="1500" b="1" dirty="0" smtClean="0"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creative, careless</a:t>
                      </a:r>
                      <a:endParaRPr lang="ko-KR" sz="1500" b="1" dirty="0"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Astrology Chart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8" name="개체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7059282"/>
              </p:ext>
            </p:extLst>
          </p:nvPr>
        </p:nvGraphicFramePr>
        <p:xfrm>
          <a:off x="437133" y="2170389"/>
          <a:ext cx="378828" cy="384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9" name="비트맵 이미지" r:id="rId3" imgW="700952" imgH="708871" progId="Paint.Picture">
                  <p:embed/>
                </p:oleObj>
              </mc:Choice>
              <mc:Fallback>
                <p:oleObj name="비트맵 이미지" r:id="rId3" imgW="700952" imgH="708871" progId="Paint.Picture">
                  <p:embed/>
                  <p:pic>
                    <p:nvPicPr>
                      <p:cNvPr id="0" name="Object 3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133" y="2170389"/>
                        <a:ext cx="378828" cy="3848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개체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1839453"/>
              </p:ext>
            </p:extLst>
          </p:nvPr>
        </p:nvGraphicFramePr>
        <p:xfrm>
          <a:off x="457200" y="2904691"/>
          <a:ext cx="363302" cy="387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0" name="비트맵 이미지" r:id="rId5" imgW="632515" imgH="670618" progId="Paint.Picture">
                  <p:embed/>
                </p:oleObj>
              </mc:Choice>
              <mc:Fallback>
                <p:oleObj name="비트맵 이미지" r:id="rId5" imgW="632515" imgH="670618" progId="Paint.Picture">
                  <p:embed/>
                  <p:pic>
                    <p:nvPicPr>
                      <p:cNvPr id="0" name="Object 3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904691"/>
                        <a:ext cx="363302" cy="3872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개체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561510"/>
              </p:ext>
            </p:extLst>
          </p:nvPr>
        </p:nvGraphicFramePr>
        <p:xfrm>
          <a:off x="575780" y="3612650"/>
          <a:ext cx="221778" cy="292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1" name="비트맵 이미지" r:id="rId7" imgW="533559" imgH="700952" progId="Paint.Picture">
                  <p:embed/>
                </p:oleObj>
              </mc:Choice>
              <mc:Fallback>
                <p:oleObj name="비트맵 이미지" r:id="rId7" imgW="533559" imgH="700952" progId="Paint.Picture">
                  <p:embed/>
                  <p:pic>
                    <p:nvPicPr>
                      <p:cNvPr id="0" name="Object 3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780" y="3612650"/>
                        <a:ext cx="221778" cy="2929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개체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504443"/>
              </p:ext>
            </p:extLst>
          </p:nvPr>
        </p:nvGraphicFramePr>
        <p:xfrm>
          <a:off x="457200" y="4237747"/>
          <a:ext cx="340357" cy="352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2" name="비트맵 이미지" r:id="rId9" imgW="563810" imgH="678239" progId="Paint.Picture">
                  <p:embed/>
                </p:oleObj>
              </mc:Choice>
              <mc:Fallback>
                <p:oleObj name="비트맵 이미지" r:id="rId9" imgW="563810" imgH="678239" progId="Paint.Picture">
                  <p:embed/>
                  <p:pic>
                    <p:nvPicPr>
                      <p:cNvPr id="0" name="Object 3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237747"/>
                        <a:ext cx="340357" cy="3529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개체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3800666"/>
              </p:ext>
            </p:extLst>
          </p:nvPr>
        </p:nvGraphicFramePr>
        <p:xfrm>
          <a:off x="439199" y="4870223"/>
          <a:ext cx="359594" cy="372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3" name="비트맵 이미지" r:id="rId11" imgW="548688" imgH="693333" progId="Paint.Picture">
                  <p:embed/>
                </p:oleObj>
              </mc:Choice>
              <mc:Fallback>
                <p:oleObj name="비트맵 이미지" r:id="rId11" imgW="548688" imgH="693333" progId="Paint.Picture">
                  <p:embed/>
                  <p:pic>
                    <p:nvPicPr>
                      <p:cNvPr id="0" name="Object 3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199" y="4870223"/>
                        <a:ext cx="359594" cy="372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개체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937207"/>
              </p:ext>
            </p:extLst>
          </p:nvPr>
        </p:nvGraphicFramePr>
        <p:xfrm>
          <a:off x="495300" y="5521861"/>
          <a:ext cx="302257" cy="30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" name="비트맵 이미지" r:id="rId13" imgW="525937" imgH="663138" progId="Paint.Picture">
                  <p:embed/>
                </p:oleObj>
              </mc:Choice>
              <mc:Fallback>
                <p:oleObj name="비트맵 이미지" r:id="rId13" imgW="525937" imgH="663138" progId="Paint.Picture">
                  <p:embed/>
                  <p:pic>
                    <p:nvPicPr>
                      <p:cNvPr id="0" name="Object 3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5521861"/>
                        <a:ext cx="302257" cy="307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개체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66575"/>
              </p:ext>
            </p:extLst>
          </p:nvPr>
        </p:nvGraphicFramePr>
        <p:xfrm>
          <a:off x="5249586" y="2151111"/>
          <a:ext cx="355586" cy="361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5" name="비트맵 이미지" r:id="rId15" imgW="563810" imgH="617404" progId="Paint.Picture">
                  <p:embed/>
                </p:oleObj>
              </mc:Choice>
              <mc:Fallback>
                <p:oleObj name="비트맵 이미지" r:id="rId15" imgW="563810" imgH="617404" progId="Paint.Picture">
                  <p:embed/>
                  <p:pic>
                    <p:nvPicPr>
                      <p:cNvPr id="0" name="Object 3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9586" y="2151111"/>
                        <a:ext cx="355586" cy="3612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개체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2561026"/>
              </p:ext>
            </p:extLst>
          </p:nvPr>
        </p:nvGraphicFramePr>
        <p:xfrm>
          <a:off x="5195383" y="2839683"/>
          <a:ext cx="410650" cy="464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6" name="비트맵 이미지" r:id="rId17" imgW="541067" imgH="708871" progId="Paint.Picture">
                  <p:embed/>
                </p:oleObj>
              </mc:Choice>
              <mc:Fallback>
                <p:oleObj name="비트맵 이미지" r:id="rId17" imgW="541067" imgH="708871" progId="Paint.Picture">
                  <p:embed/>
                  <p:pic>
                    <p:nvPicPr>
                      <p:cNvPr id="0" name="Object 3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5383" y="2839683"/>
                        <a:ext cx="410650" cy="4648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개체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6447149"/>
              </p:ext>
            </p:extLst>
          </p:nvPr>
        </p:nvGraphicFramePr>
        <p:xfrm>
          <a:off x="5216492" y="3562898"/>
          <a:ext cx="368433" cy="358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7" name="비트맵 이미지" r:id="rId19" imgW="640135" imgH="708871" progId="Paint.Picture">
                  <p:embed/>
                </p:oleObj>
              </mc:Choice>
              <mc:Fallback>
                <p:oleObj name="비트맵 이미지" r:id="rId19" imgW="640135" imgH="708871" progId="Paint.Picture">
                  <p:embed/>
                  <p:pic>
                    <p:nvPicPr>
                      <p:cNvPr id="0" name="Object 3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6492" y="3562898"/>
                        <a:ext cx="368433" cy="3583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개체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7205153"/>
              </p:ext>
            </p:extLst>
          </p:nvPr>
        </p:nvGraphicFramePr>
        <p:xfrm>
          <a:off x="5284426" y="4206439"/>
          <a:ext cx="327486" cy="307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8" name="비트맵 이미지" r:id="rId21" imgW="601905" imgH="693333" progId="Paint.Picture">
                  <p:embed/>
                </p:oleObj>
              </mc:Choice>
              <mc:Fallback>
                <p:oleObj name="비트맵 이미지" r:id="rId21" imgW="601905" imgH="693333" progId="Paint.Picture">
                  <p:embed/>
                  <p:pic>
                    <p:nvPicPr>
                      <p:cNvPr id="0" name="Object 3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4426" y="4206439"/>
                        <a:ext cx="327486" cy="3071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개체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027370"/>
              </p:ext>
            </p:extLst>
          </p:nvPr>
        </p:nvGraphicFramePr>
        <p:xfrm>
          <a:off x="5183151" y="4804627"/>
          <a:ext cx="414502" cy="383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9" name="비트맵 이미지" r:id="rId23" imgW="624894" imgH="685859" progId="Paint.Picture">
                  <p:embed/>
                </p:oleObj>
              </mc:Choice>
              <mc:Fallback>
                <p:oleObj name="비트맵 이미지" r:id="rId23" imgW="624894" imgH="685859" progId="Paint.Picture">
                  <p:embed/>
                  <p:pic>
                    <p:nvPicPr>
                      <p:cNvPr id="0" name="Object 3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151" y="4804627"/>
                        <a:ext cx="414502" cy="3839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개체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525266"/>
              </p:ext>
            </p:extLst>
          </p:nvPr>
        </p:nvGraphicFramePr>
        <p:xfrm>
          <a:off x="5291167" y="5493413"/>
          <a:ext cx="31400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0" name="비트맵 이미지" r:id="rId25" imgW="640135" imgH="731583" progId="Paint.Picture">
                  <p:embed/>
                </p:oleObj>
              </mc:Choice>
              <mc:Fallback>
                <p:oleObj name="비트맵 이미지" r:id="rId25" imgW="640135" imgH="731583" progId="Paint.Picture">
                  <p:embed/>
                  <p:pic>
                    <p:nvPicPr>
                      <p:cNvPr id="0" name="Object 3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1167" y="5493413"/>
                        <a:ext cx="314005" cy="304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912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Activity 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45259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What are your partner star sign?</a:t>
            </a: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- For example</a:t>
            </a:r>
          </a:p>
          <a:p>
            <a:pPr marL="0" indent="0">
              <a:buNone/>
            </a:pPr>
            <a:r>
              <a:rPr lang="en-US" altLang="ko-K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“My </a:t>
            </a:r>
            <a:r>
              <a:rPr lang="en-US" altLang="ko-KR" b="1" i="1" dirty="0">
                <a:latin typeface="Arial" panose="020B0604020202020204" pitchFamily="34" charset="0"/>
                <a:cs typeface="Arial" panose="020B0604020202020204" pitchFamily="34" charset="0"/>
              </a:rPr>
              <a:t>partner’s birthday is July 7, </a:t>
            </a:r>
            <a:endParaRPr lang="en-US" altLang="ko-KR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ko-KR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so she </a:t>
            </a:r>
            <a:r>
              <a:rPr lang="en-US" altLang="ko-KR" b="1" i="1" dirty="0">
                <a:latin typeface="Arial" panose="020B0604020202020204" pitchFamily="34" charset="0"/>
                <a:cs typeface="Arial" panose="020B0604020202020204" pitchFamily="34" charset="0"/>
              </a:rPr>
              <a:t>is a Cancer. </a:t>
            </a:r>
            <a:r>
              <a:rPr lang="en-US" altLang="ko-K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She </a:t>
            </a:r>
            <a:r>
              <a:rPr lang="en-US" altLang="ko-KR" b="1" i="1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altLang="ko-K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creative</a:t>
            </a:r>
            <a:r>
              <a:rPr lang="en-US" altLang="ko-KR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altLang="ko-KR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ko-KR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but she </a:t>
            </a:r>
            <a:r>
              <a:rPr lang="en-US" altLang="ko-KR" b="1" i="1" dirty="0">
                <a:latin typeface="Arial" panose="020B0604020202020204" pitchFamily="34" charset="0"/>
                <a:cs typeface="Arial" panose="020B0604020202020204" pitchFamily="34" charset="0"/>
              </a:rPr>
              <a:t>doesn’t think </a:t>
            </a:r>
            <a:r>
              <a:rPr lang="en-US" altLang="ko-K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she is </a:t>
            </a:r>
            <a:r>
              <a:rPr lang="en-US" altLang="ko-KR" b="1" i="1" dirty="0">
                <a:latin typeface="Arial" panose="020B0604020202020204" pitchFamily="34" charset="0"/>
                <a:cs typeface="Arial" panose="020B0604020202020204" pitchFamily="34" charset="0"/>
              </a:rPr>
              <a:t>lazy</a:t>
            </a:r>
            <a:r>
              <a:rPr lang="en-US" altLang="ko-K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  <a:endParaRPr lang="ko-KR" altLang="ko-KR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Calibri" panose="020F0502020204030204" pitchFamily="34" charset="0"/>
              <a:buChar char="⁻"/>
            </a:pPr>
            <a:endParaRPr lang="en-US" altLang="ko-K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43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Activity 3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601200" cy="4525963"/>
          </a:xfrm>
        </p:spPr>
        <p:txBody>
          <a:bodyPr>
            <a:normAutofit/>
          </a:bodyPr>
          <a:lstStyle/>
          <a:p>
            <a:r>
              <a:rPr lang="en-US" altLang="ko-KR" sz="3600" dirty="0">
                <a:latin typeface="Arial" panose="020B0604020202020204" pitchFamily="34" charset="0"/>
                <a:cs typeface="Arial" panose="020B0604020202020204" pitchFamily="34" charset="0"/>
              </a:rPr>
              <a:t>Which star sign does these things</a:t>
            </a:r>
            <a:r>
              <a:rPr lang="en-US" altLang="ko-K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- For example</a:t>
            </a:r>
          </a:p>
          <a:p>
            <a:pPr marL="0" indent="0">
              <a:buNone/>
            </a:pP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ko-KR" b="1" i="1" dirty="0">
                <a:latin typeface="Arial" panose="020B0604020202020204" pitchFamily="34" charset="0"/>
                <a:cs typeface="Arial" panose="020B0604020202020204" pitchFamily="34" charset="0"/>
              </a:rPr>
              <a:t>A Capricorn enjoys working long </a:t>
            </a:r>
            <a:r>
              <a:rPr lang="en-US" altLang="ko-K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hours</a:t>
            </a:r>
            <a:r>
              <a:rPr lang="en-US" altLang="ko-KR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altLang="ko-KR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ko-KR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A </a:t>
            </a:r>
            <a:r>
              <a:rPr lang="en-US" altLang="ko-KR" b="1" i="1" dirty="0">
                <a:latin typeface="Arial" panose="020B0604020202020204" pitchFamily="34" charset="0"/>
                <a:cs typeface="Arial" panose="020B0604020202020204" pitchFamily="34" charset="0"/>
              </a:rPr>
              <a:t>Capricorn is hardworking but </a:t>
            </a:r>
            <a:r>
              <a:rPr lang="en-US" altLang="ko-K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quiet</a:t>
            </a:r>
            <a:r>
              <a:rPr lang="en-US" altLang="ko-KR" b="1" i="1" dirty="0">
                <a:latin typeface="Arial" panose="020B0604020202020204" pitchFamily="34" charset="0"/>
                <a:cs typeface="Arial" panose="020B0604020202020204" pitchFamily="34" charset="0"/>
              </a:rPr>
              <a:t>,”</a:t>
            </a:r>
            <a:endParaRPr lang="ko-KR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Calibri" panose="020F0502020204030204" pitchFamily="34" charset="0"/>
              <a:buChar char="⁻"/>
            </a:pPr>
            <a:endParaRPr lang="en-US" altLang="ko-K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12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4670</TotalTime>
  <Words>218</Words>
  <Application>Microsoft Office PowerPoint</Application>
  <PresentationFormat>화면 슬라이드 쇼(4:3)</PresentationFormat>
  <Paragraphs>90</Paragraphs>
  <Slides>5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맑은 고딕</vt:lpstr>
      <vt:lpstr>Arial</vt:lpstr>
      <vt:lpstr>Calibri</vt:lpstr>
      <vt:lpstr>Times New Roman</vt:lpstr>
      <vt:lpstr>Office Theme</vt:lpstr>
      <vt:lpstr>비트맵 이미지</vt:lpstr>
      <vt:lpstr>Adjective Describing personality  Prepared by  YuJin Kwak </vt:lpstr>
      <vt:lpstr>Activity 1</vt:lpstr>
      <vt:lpstr>Astrology Chart</vt:lpstr>
      <vt:lpstr>Activity 2</vt:lpstr>
      <vt:lpstr>Activity 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Giving Directions</dc:title>
  <dc:creator>Sneha Subba</dc:creator>
  <cp:lastModifiedBy>yujin.kwak</cp:lastModifiedBy>
  <cp:revision>316</cp:revision>
  <dcterms:created xsi:type="dcterms:W3CDTF">2014-11-03T01:25:03Z</dcterms:created>
  <dcterms:modified xsi:type="dcterms:W3CDTF">2017-12-15T07:28:45Z</dcterms:modified>
</cp:coreProperties>
</file>