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  <p:embeddedFont>
      <p:font typeface="Merriweather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D19DC9A7-6F4E-462A-AD29-DC8C985A767C}">
  <a:tblStyle styleId="{D19DC9A7-6F4E-462A-AD29-DC8C985A76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Merriweather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Merriweather-italic.fntdata"/><Relationship Id="rId14" Type="http://schemas.openxmlformats.org/officeDocument/2006/relationships/font" Target="fonts/Merriweather-bold.fntdata"/><Relationship Id="rId16" Type="http://schemas.openxmlformats.org/officeDocument/2006/relationships/font" Target="fonts/Merriweather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125" y="0"/>
            <a:ext cx="9144250" cy="4398100"/>
          </a:xfrm>
          <a:custGeom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48099"/>
            <a:ext cx="9144250" cy="4398100"/>
          </a:xfrm>
          <a:custGeom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Shape 16"/>
          <p:cNvSpPr/>
          <p:nvPr/>
        </p:nvSpPr>
        <p:spPr>
          <a:xfrm>
            <a:off x="0" y="0"/>
            <a:ext cx="9144250" cy="4398100"/>
          </a:xfrm>
          <a:custGeom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Shape 17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0" y="44125"/>
            <a:ext cx="4313625" cy="4399375"/>
          </a:xfrm>
          <a:custGeom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Shape 22"/>
          <p:cNvSpPr/>
          <p:nvPr/>
        </p:nvSpPr>
        <p:spPr>
          <a:xfrm>
            <a:off x="-125" y="0"/>
            <a:ext cx="4316900" cy="4395600"/>
          </a:xfrm>
          <a:custGeom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ctrTitle"/>
          </p:nvPr>
        </p:nvSpPr>
        <p:spPr>
          <a:xfrm>
            <a:off x="311708" y="1479325"/>
            <a:ext cx="8520600" cy="20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COMPARATIVE ADJECTIVE</a:t>
            </a:r>
            <a:endParaRPr/>
          </a:p>
        </p:txBody>
      </p:sp>
      <p:sp>
        <p:nvSpPr>
          <p:cNvPr id="65" name="Shape 65"/>
          <p:cNvSpPr txBox="1"/>
          <p:nvPr>
            <p:ph idx="4294967295" type="title"/>
          </p:nvPr>
        </p:nvSpPr>
        <p:spPr>
          <a:xfrm>
            <a:off x="2439850" y="3531925"/>
            <a:ext cx="6315900" cy="113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ko" sz="2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Noun (subject) + verb + </a:t>
            </a:r>
            <a:r>
              <a:rPr b="1" i="1" lang="ko" sz="2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comparative adjectives </a:t>
            </a:r>
            <a:r>
              <a:rPr i="1" lang="ko" sz="2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+ than + noun (object).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" name="Shape 70"/>
          <p:cNvGraphicFramePr/>
          <p:nvPr/>
        </p:nvGraphicFramePr>
        <p:xfrm>
          <a:off x="797050" y="35730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{D19DC9A7-6F4E-462A-AD29-DC8C985A767C}</a:tableStyleId>
              </a:tblPr>
              <a:tblGrid>
                <a:gridCol w="2564400"/>
                <a:gridCol w="971175"/>
                <a:gridCol w="4157625"/>
              </a:tblGrid>
              <a:tr h="441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ko" sz="1700"/>
                        <a:t>~er than</a:t>
                      </a:r>
                      <a:endParaRPr b="1" sz="1700"/>
                    </a:p>
                  </a:txBody>
                  <a:tcPr marT="91425" marB="91425" marR="91425" marL="91425"/>
                </a:tc>
              </a:tr>
              <a:tr h="942025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/>
                    </a:p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ko" sz="1700"/>
                        <a:t>Short Adjectives</a:t>
                      </a:r>
                      <a:endParaRPr b="1" sz="1700"/>
                    </a:p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ko" sz="1700"/>
                        <a:t>(1 or 2 syllable)</a:t>
                      </a:r>
                      <a:endParaRPr b="1" sz="17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/>
                    </a:p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1500"/>
                        <a:t>fast</a:t>
                      </a:r>
                      <a:endParaRPr sz="1500"/>
                    </a:p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1500"/>
                        <a:t>young</a:t>
                      </a:r>
                      <a:endParaRPr sz="15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ko" sz="1500"/>
                        <a:t>+er than</a:t>
                      </a:r>
                      <a:endParaRPr b="1" sz="1500"/>
                    </a:p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1500"/>
                        <a:t>fast</a:t>
                      </a:r>
                      <a:r>
                        <a:rPr b="1" lang="ko" sz="1500"/>
                        <a:t>er than</a:t>
                      </a:r>
                      <a:endParaRPr b="1" sz="1500"/>
                    </a:p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1500"/>
                        <a:t>young</a:t>
                      </a:r>
                      <a:r>
                        <a:rPr b="1" lang="ko" sz="1500"/>
                        <a:t>er than</a:t>
                      </a:r>
                      <a:endParaRPr b="1" sz="1500"/>
                    </a:p>
                  </a:txBody>
                  <a:tcPr marT="91425" marB="91425" marR="91425" marL="91425"/>
                </a:tc>
              </a:tr>
              <a:tr h="942025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/>
                    </a:p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ko" sz="1700"/>
                        <a:t>Short Adjectives ending with -E</a:t>
                      </a:r>
                      <a:endParaRPr b="1" sz="17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/>
                    </a:p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1500"/>
                        <a:t>nice</a:t>
                      </a:r>
                      <a:endParaRPr sz="1500"/>
                    </a:p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1500"/>
                        <a:t>late</a:t>
                      </a:r>
                      <a:endParaRPr sz="15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ko" sz="1500"/>
                        <a:t>+r than</a:t>
                      </a:r>
                      <a:endParaRPr b="1" sz="1500"/>
                    </a:p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1500"/>
                        <a:t>nic</a:t>
                      </a:r>
                      <a:r>
                        <a:rPr lang="ko" sz="1500"/>
                        <a:t>e</a:t>
                      </a:r>
                      <a:r>
                        <a:rPr b="1" lang="ko" sz="1500"/>
                        <a:t>r than</a:t>
                      </a:r>
                      <a:endParaRPr b="1" sz="1500"/>
                    </a:p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1500"/>
                        <a:t>lat</a:t>
                      </a:r>
                      <a:r>
                        <a:rPr lang="ko" sz="1500"/>
                        <a:t>e</a:t>
                      </a:r>
                      <a:r>
                        <a:rPr b="1" lang="ko" sz="1500"/>
                        <a:t>r than</a:t>
                      </a:r>
                      <a:endParaRPr b="1" sz="1500"/>
                    </a:p>
                  </a:txBody>
                  <a:tcPr marT="91425" marB="91425" marR="91425" marL="91425"/>
                </a:tc>
              </a:tr>
              <a:tr h="119585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/>
                    </a:p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ko" sz="1700"/>
                        <a:t>Short Adjectives</a:t>
                      </a:r>
                      <a:endParaRPr b="1" sz="1700"/>
                    </a:p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ko" sz="1700"/>
                        <a:t>(Consonant+Short Vowel+Consonant)</a:t>
                      </a:r>
                      <a:endParaRPr b="1" sz="17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/>
                    </a:p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1500"/>
                        <a:t>big</a:t>
                      </a:r>
                      <a:endParaRPr sz="1500"/>
                    </a:p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1500"/>
                        <a:t>hot</a:t>
                      </a:r>
                      <a:endParaRPr sz="15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ko" sz="1500"/>
                        <a:t>+double last consonant than</a:t>
                      </a:r>
                      <a:endParaRPr b="1" sz="1500"/>
                    </a:p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1500"/>
                        <a:t>big</a:t>
                      </a:r>
                      <a:r>
                        <a:rPr b="1" lang="ko" sz="1500"/>
                        <a:t>ger than</a:t>
                      </a:r>
                      <a:endParaRPr b="1" sz="1500"/>
                    </a:p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1500"/>
                        <a:t>hot</a:t>
                      </a:r>
                      <a:r>
                        <a:rPr b="1" lang="ko" sz="1500"/>
                        <a:t>ter than</a:t>
                      </a:r>
                      <a:endParaRPr b="1" sz="1500"/>
                    </a:p>
                  </a:txBody>
                  <a:tcPr marT="91425" marB="91425" marR="91425" marL="91425"/>
                </a:tc>
              </a:tr>
              <a:tr h="942025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700"/>
                    </a:p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ko" sz="1700"/>
                        <a:t>Two syllable ending with -Y</a:t>
                      </a:r>
                      <a:endParaRPr b="1" sz="17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/>
                    </a:p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1500"/>
                        <a:t>happy</a:t>
                      </a:r>
                      <a:endParaRPr sz="1500"/>
                    </a:p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1500"/>
                        <a:t>heavy</a:t>
                      </a:r>
                      <a:endParaRPr sz="15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ko" sz="1500"/>
                        <a:t>remove Y, +ier than</a:t>
                      </a:r>
                      <a:endParaRPr b="1" sz="1500"/>
                    </a:p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1500"/>
                        <a:t>happ</a:t>
                      </a:r>
                      <a:r>
                        <a:rPr b="1" lang="ko" sz="1500"/>
                        <a:t>ier than</a:t>
                      </a:r>
                      <a:endParaRPr b="1" sz="1500"/>
                    </a:p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1500"/>
                        <a:t>heav</a:t>
                      </a:r>
                      <a:r>
                        <a:rPr b="1" lang="ko" sz="1500"/>
                        <a:t>ier than</a:t>
                      </a:r>
                      <a:endParaRPr b="1" sz="15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/>
        </p:nvSpPr>
        <p:spPr>
          <a:xfrm>
            <a:off x="559900" y="942200"/>
            <a:ext cx="6655500" cy="37581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ko" sz="2300"/>
              <a:t>My House is larger than hers</a:t>
            </a:r>
            <a:endParaRPr sz="2300"/>
          </a:p>
          <a:p>
            <a:pPr indent="-37465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ko" sz="2300"/>
              <a:t>This box is smaller than the one I lost</a:t>
            </a:r>
            <a:endParaRPr sz="2300"/>
          </a:p>
          <a:p>
            <a:pPr indent="-37465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ko" sz="2300"/>
              <a:t>Your dog is bigger than Jim’s dog</a:t>
            </a:r>
            <a:endParaRPr sz="2300"/>
          </a:p>
          <a:p>
            <a:pPr indent="-37465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ko" sz="2300"/>
              <a:t>I am heavier than you</a:t>
            </a:r>
            <a:endParaRPr sz="2300"/>
          </a:p>
          <a:p>
            <a:pPr indent="-37465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ko" sz="2300"/>
              <a:t>Today’s weather is hotter than yesterday.</a:t>
            </a:r>
            <a:endParaRPr sz="2300"/>
          </a:p>
        </p:txBody>
      </p:sp>
      <p:sp>
        <p:nvSpPr>
          <p:cNvPr id="76" name="Shape 76"/>
          <p:cNvSpPr txBox="1"/>
          <p:nvPr/>
        </p:nvSpPr>
        <p:spPr>
          <a:xfrm>
            <a:off x="5249250" y="647725"/>
            <a:ext cx="4300200" cy="19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ko" sz="3000"/>
              <a:t>Read Out Loud!</a:t>
            </a:r>
            <a:endParaRPr b="1"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