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58" r:id="rId7"/>
    <p:sldId id="264" r:id="rId8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4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98F6-16A8-451F-81A2-1D2C5E5829F0}" type="datetimeFigureOut">
              <a:rPr lang="ko-KR" altLang="en-US" smtClean="0"/>
              <a:pPr/>
              <a:t>2018-04-14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C774-6E86-440B-8811-518550C048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98F6-16A8-451F-81A2-1D2C5E5829F0}" type="datetimeFigureOut">
              <a:rPr lang="ko-KR" altLang="en-US" smtClean="0"/>
              <a:pPr/>
              <a:t>2018-04-14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C774-6E86-440B-8811-518550C048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98F6-16A8-451F-81A2-1D2C5E5829F0}" type="datetimeFigureOut">
              <a:rPr lang="ko-KR" altLang="en-US" smtClean="0"/>
              <a:pPr/>
              <a:t>2018-04-14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C774-6E86-440B-8811-518550C048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98F6-16A8-451F-81A2-1D2C5E5829F0}" type="datetimeFigureOut">
              <a:rPr lang="ko-KR" altLang="en-US" smtClean="0"/>
              <a:pPr/>
              <a:t>2018-04-14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C774-6E86-440B-8811-518550C048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98F6-16A8-451F-81A2-1D2C5E5829F0}" type="datetimeFigureOut">
              <a:rPr lang="ko-KR" altLang="en-US" smtClean="0"/>
              <a:pPr/>
              <a:t>2018-04-14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C774-6E86-440B-8811-518550C048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98F6-16A8-451F-81A2-1D2C5E5829F0}" type="datetimeFigureOut">
              <a:rPr lang="ko-KR" altLang="en-US" smtClean="0"/>
              <a:pPr/>
              <a:t>2018-04-14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C774-6E86-440B-8811-518550C048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98F6-16A8-451F-81A2-1D2C5E5829F0}" type="datetimeFigureOut">
              <a:rPr lang="ko-KR" altLang="en-US" smtClean="0"/>
              <a:pPr/>
              <a:t>2018-04-14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C774-6E86-440B-8811-518550C048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98F6-16A8-451F-81A2-1D2C5E5829F0}" type="datetimeFigureOut">
              <a:rPr lang="ko-KR" altLang="en-US" smtClean="0"/>
              <a:pPr/>
              <a:t>2018-04-14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C774-6E86-440B-8811-518550C048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98F6-16A8-451F-81A2-1D2C5E5829F0}" type="datetimeFigureOut">
              <a:rPr lang="ko-KR" altLang="en-US" smtClean="0"/>
              <a:pPr/>
              <a:t>2018-04-14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C774-6E86-440B-8811-518550C048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98F6-16A8-451F-81A2-1D2C5E5829F0}" type="datetimeFigureOut">
              <a:rPr lang="ko-KR" altLang="en-US" smtClean="0"/>
              <a:pPr/>
              <a:t>2018-04-14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C774-6E86-440B-8811-518550C048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98F6-16A8-451F-81A2-1D2C5E5829F0}" type="datetimeFigureOut">
              <a:rPr lang="ko-KR" altLang="en-US" smtClean="0"/>
              <a:pPr/>
              <a:t>2018-04-14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C774-6E86-440B-8811-518550C048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998F6-16A8-451F-81A2-1D2C5E5829F0}" type="datetimeFigureOut">
              <a:rPr lang="ko-KR" altLang="en-US" smtClean="0"/>
              <a:pPr/>
              <a:t>2018-04-14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1C774-6E86-440B-8811-518550C048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11560"/>
            <a:ext cx="6858000" cy="7920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-324544"/>
            <a:ext cx="6172200" cy="1422400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Grammar Lesson Worksheet 1) </a:t>
            </a:r>
            <a:endParaRPr lang="ko-KR" altLang="en-US" sz="2400" b="1" dirty="0"/>
          </a:p>
        </p:txBody>
      </p:sp>
      <p:pic>
        <p:nvPicPr>
          <p:cNvPr id="4" name="그림 3" descr="Have to been to______ in Korea.jpg"/>
          <p:cNvPicPr>
            <a:picLocks noChangeAspect="1"/>
          </p:cNvPicPr>
          <p:nvPr/>
        </p:nvPicPr>
        <p:blipFill>
          <a:blip r:embed="rId2" cstate="print"/>
          <a:srcRect t="3797" b="3797"/>
          <a:stretch>
            <a:fillRect/>
          </a:stretch>
        </p:blipFill>
        <p:spPr>
          <a:xfrm>
            <a:off x="1484784" y="1835696"/>
            <a:ext cx="3744416" cy="5528736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85466" y="7694988"/>
          <a:ext cx="6597353" cy="1370701"/>
        </p:xfrm>
        <a:graphic>
          <a:graphicData uri="http://schemas.openxmlformats.org/drawingml/2006/table">
            <a:tbl>
              <a:tblPr/>
              <a:tblGrid>
                <a:gridCol w="674729"/>
                <a:gridCol w="987104"/>
                <a:gridCol w="987104"/>
                <a:gridCol w="987104"/>
                <a:gridCol w="987104"/>
                <a:gridCol w="987104"/>
                <a:gridCol w="987104"/>
              </a:tblGrid>
              <a:tr h="5326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BO</a:t>
                      </a:r>
                    </a:p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RYEONG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PYEONG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ANDONG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BUSAN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JEJU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OTHERS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28"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28"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28"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407195" y="683568"/>
            <a:ext cx="64508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Have you been to______ ?</a:t>
            </a:r>
            <a:endParaRPr lang="en-US" altLang="ko-K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75656"/>
            <a:ext cx="638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Georgia" pitchFamily="18" charset="0"/>
              </a:rPr>
              <a:t>1.Interview Question: Have you been to _____?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-27384" y="7299012"/>
            <a:ext cx="7317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latin typeface="Georgia" pitchFamily="18" charset="0"/>
              </a:rPr>
              <a:t>2. Check the box with </a:t>
            </a:r>
            <a:r>
              <a:rPr lang="en-US" altLang="ko-KR" dirty="0" smtClean="0">
                <a:latin typeface="Algerian"/>
              </a:rPr>
              <a:t>√</a:t>
            </a:r>
            <a:r>
              <a:rPr lang="en-US" altLang="ko-KR" dirty="0" smtClean="0">
                <a:latin typeface="Georgia" pitchFamily="18" charset="0"/>
              </a:rPr>
              <a:t>if the answer is YES. </a:t>
            </a:r>
            <a:endParaRPr lang="ko-KR" alt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내용 개체 틀 13" descr="9b1f4c9592a31857c2fb3d3709cbaec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6792" y="1979711"/>
            <a:ext cx="3888432" cy="5488103"/>
          </a:xfrm>
        </p:spPr>
      </p:pic>
      <p:sp>
        <p:nvSpPr>
          <p:cNvPr id="4" name="직사각형 3"/>
          <p:cNvSpPr/>
          <p:nvPr/>
        </p:nvSpPr>
        <p:spPr>
          <a:xfrm>
            <a:off x="0" y="611560"/>
            <a:ext cx="6858000" cy="7920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0" y="7824010"/>
          <a:ext cx="6857998" cy="1356502"/>
        </p:xfrm>
        <a:graphic>
          <a:graphicData uri="http://schemas.openxmlformats.org/drawingml/2006/table">
            <a:tbl>
              <a:tblPr/>
              <a:tblGrid>
                <a:gridCol w="701386"/>
                <a:gridCol w="1026102"/>
                <a:gridCol w="1026102"/>
                <a:gridCol w="1026102"/>
                <a:gridCol w="1026102"/>
                <a:gridCol w="1026102"/>
                <a:gridCol w="1026102"/>
              </a:tblGrid>
              <a:tr h="5184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SANFRANCISCO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LAS</a:t>
                      </a:r>
                      <a:r>
                        <a:rPr lang="en-US" sz="9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VEGAS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LOS ANGELES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SAN</a:t>
                      </a:r>
                      <a:r>
                        <a:rPr lang="en-US" sz="9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DIEGO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GRAND</a:t>
                      </a:r>
                      <a:r>
                        <a:rPr lang="en-US" sz="9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CANYON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OTHERS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407195" y="683568"/>
            <a:ext cx="64508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Have you been to______ ?</a:t>
            </a:r>
            <a:endParaRPr lang="en-US" altLang="ko-K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475656"/>
            <a:ext cx="638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Georgia" pitchFamily="18" charset="0"/>
              </a:rPr>
              <a:t>1.Interview Question: Have you been to _____?</a:t>
            </a:r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685800" y="-324544"/>
            <a:ext cx="6172200" cy="1422400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Grammar Lesson Worksheet 1) </a:t>
            </a:r>
            <a:endParaRPr lang="ko-KR" altLang="en-US" sz="2400" b="1" dirty="0"/>
          </a:p>
        </p:txBody>
      </p:sp>
      <p:sp>
        <p:nvSpPr>
          <p:cNvPr id="17" name="직사각형 16"/>
          <p:cNvSpPr/>
          <p:nvPr/>
        </p:nvSpPr>
        <p:spPr>
          <a:xfrm>
            <a:off x="-27384" y="7515036"/>
            <a:ext cx="7317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latin typeface="Georgia" pitchFamily="18" charset="0"/>
              </a:rPr>
              <a:t>2. Check the box with </a:t>
            </a:r>
            <a:r>
              <a:rPr lang="en-US" altLang="ko-KR" dirty="0" smtClean="0">
                <a:latin typeface="Algerian"/>
              </a:rPr>
              <a:t>√</a:t>
            </a:r>
            <a:r>
              <a:rPr lang="en-US" altLang="ko-KR" dirty="0" smtClean="0">
                <a:latin typeface="Georgia" pitchFamily="18" charset="0"/>
              </a:rPr>
              <a:t>if the answer is YES. </a:t>
            </a:r>
            <a:endParaRPr lang="ko-KR" altLang="en-US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11560"/>
            <a:ext cx="6858000" cy="7920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0" y="7596337"/>
          <a:ext cx="6597353" cy="1440160"/>
        </p:xfrm>
        <a:graphic>
          <a:graphicData uri="http://schemas.openxmlformats.org/drawingml/2006/table">
            <a:tbl>
              <a:tblPr/>
              <a:tblGrid>
                <a:gridCol w="674729"/>
                <a:gridCol w="987104"/>
                <a:gridCol w="987104"/>
                <a:gridCol w="987104"/>
                <a:gridCol w="987104"/>
                <a:gridCol w="987104"/>
                <a:gridCol w="987104"/>
              </a:tblGrid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New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Playmouth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Wellington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Taupo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Rotorua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Mt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Ruapehu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Auckland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hahoma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hahoma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hahoma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Thahoma"/>
                        </a:rPr>
                        <a:t>　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407195" y="683568"/>
            <a:ext cx="64508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Have you been to______ ?</a:t>
            </a:r>
            <a:endParaRPr lang="en-US" altLang="ko-K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-27384" y="7227004"/>
            <a:ext cx="7317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latin typeface="Georgia" pitchFamily="18" charset="0"/>
              </a:rPr>
              <a:t>2. Check the box with </a:t>
            </a:r>
            <a:r>
              <a:rPr lang="en-US" altLang="ko-KR" dirty="0" smtClean="0">
                <a:latin typeface="Algerian"/>
              </a:rPr>
              <a:t>√</a:t>
            </a:r>
            <a:r>
              <a:rPr lang="en-US" altLang="ko-KR" dirty="0" smtClean="0">
                <a:latin typeface="Georgia" pitchFamily="18" charset="0"/>
              </a:rPr>
              <a:t>if the answer is YES. </a:t>
            </a:r>
            <a:endParaRPr lang="ko-KR" altLang="en-US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475656"/>
            <a:ext cx="638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Georgia" pitchFamily="18" charset="0"/>
              </a:rPr>
              <a:t>1.Interview Question: Have you been to _____?</a:t>
            </a:r>
          </a:p>
        </p:txBody>
      </p:sp>
      <p:pic>
        <p:nvPicPr>
          <p:cNvPr id="11" name="그림 10" descr="352418efbe5e2f38704e7a08d3a735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0768" y="1835696"/>
            <a:ext cx="3908096" cy="5328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8640" y="684489"/>
            <a:ext cx="6669360" cy="5687711"/>
          </a:xfrm>
          <a:noFill/>
        </p:spPr>
        <p:txBody>
          <a:bodyPr wrap="square" rtlCol="0">
            <a:spAutoFit/>
          </a:bodyPr>
          <a:lstStyle/>
          <a:p>
            <a:pPr marL="0"/>
            <a:r>
              <a:rPr lang="en-US" altLang="ko-KR" sz="1800" dirty="0">
                <a:latin typeface="Georgia" pitchFamily="18" charset="0"/>
              </a:rPr>
              <a:t>Interview answers: </a:t>
            </a:r>
          </a:p>
          <a:p>
            <a:pPr marL="0"/>
            <a:endParaRPr lang="en-US" altLang="ko-KR" sz="1800" dirty="0">
              <a:latin typeface="Georgia" pitchFamily="18" charset="0"/>
            </a:endParaRPr>
          </a:p>
          <a:p>
            <a:pPr marL="0">
              <a:buNone/>
            </a:pPr>
            <a:r>
              <a:rPr lang="en-US" altLang="ko-KR" sz="1800" dirty="0">
                <a:latin typeface="Georgia" pitchFamily="18" charset="0"/>
              </a:rPr>
              <a:t>1. Yes. I have been to </a:t>
            </a:r>
            <a:r>
              <a:rPr lang="en-US" altLang="ko-KR" sz="1800" dirty="0" err="1">
                <a:latin typeface="Georgia" pitchFamily="18" charset="0"/>
              </a:rPr>
              <a:t>Pyeongchang</a:t>
            </a:r>
            <a:r>
              <a:rPr lang="en-US" altLang="ko-KR" sz="1800" dirty="0">
                <a:latin typeface="Georgia" pitchFamily="18" charset="0"/>
              </a:rPr>
              <a:t> few years ago.  </a:t>
            </a:r>
          </a:p>
          <a:p>
            <a:pPr marL="0">
              <a:buNone/>
            </a:pPr>
            <a:r>
              <a:rPr lang="en-US" altLang="ko-KR" sz="1800" dirty="0">
                <a:latin typeface="Georgia" pitchFamily="18" charset="0"/>
              </a:rPr>
              <a:t>2. </a:t>
            </a:r>
            <a:r>
              <a:rPr lang="en-US" altLang="ko-KR" sz="1800" dirty="0" smtClean="0">
                <a:latin typeface="Georgia" pitchFamily="18" charset="0"/>
              </a:rPr>
              <a:t>________________________________________</a:t>
            </a:r>
            <a:endParaRPr lang="en-US" altLang="ko-KR" sz="1800" dirty="0">
              <a:latin typeface="Georgia" pitchFamily="18" charset="0"/>
            </a:endParaRPr>
          </a:p>
          <a:p>
            <a:pPr marL="0">
              <a:buNone/>
            </a:pPr>
            <a:r>
              <a:rPr lang="en-US" altLang="ko-KR" sz="1800" dirty="0">
                <a:latin typeface="Georgia" pitchFamily="18" charset="0"/>
              </a:rPr>
              <a:t>3. </a:t>
            </a:r>
            <a:r>
              <a:rPr lang="en-US" altLang="ko-KR" sz="1800" dirty="0" smtClean="0">
                <a:latin typeface="Georgia" pitchFamily="18" charset="0"/>
              </a:rPr>
              <a:t>________________________________________</a:t>
            </a:r>
            <a:endParaRPr lang="en-US" altLang="ko-KR" sz="1800" dirty="0">
              <a:latin typeface="Georgia" pitchFamily="18" charset="0"/>
            </a:endParaRPr>
          </a:p>
          <a:p>
            <a:pPr marL="0">
              <a:buNone/>
            </a:pPr>
            <a:r>
              <a:rPr lang="en-US" altLang="ko-KR" sz="1800" dirty="0">
                <a:latin typeface="Georgia" pitchFamily="18" charset="0"/>
              </a:rPr>
              <a:t>4. </a:t>
            </a:r>
            <a:r>
              <a:rPr lang="en-US" altLang="ko-KR" sz="1800" dirty="0" smtClean="0">
                <a:latin typeface="Georgia" pitchFamily="18" charset="0"/>
              </a:rPr>
              <a:t>________________________________________</a:t>
            </a:r>
            <a:endParaRPr lang="en-US" altLang="ko-KR" sz="1800" dirty="0">
              <a:latin typeface="Georgia" pitchFamily="18" charset="0"/>
            </a:endParaRPr>
          </a:p>
          <a:p>
            <a:pPr marL="0">
              <a:buNone/>
            </a:pPr>
            <a:r>
              <a:rPr lang="en-US" altLang="ko-KR" sz="1800" dirty="0">
                <a:latin typeface="Georgia" pitchFamily="18" charset="0"/>
              </a:rPr>
              <a:t>5. </a:t>
            </a:r>
            <a:r>
              <a:rPr lang="en-US" altLang="ko-KR" sz="1800" dirty="0" smtClean="0">
                <a:latin typeface="Georgia" pitchFamily="18" charset="0"/>
              </a:rPr>
              <a:t>________________________________________</a:t>
            </a:r>
            <a:endParaRPr lang="en-US" altLang="ko-KR" sz="1800" dirty="0">
              <a:latin typeface="Georgia" pitchFamily="18" charset="0"/>
            </a:endParaRPr>
          </a:p>
          <a:p>
            <a:pPr marL="0">
              <a:buNone/>
            </a:pPr>
            <a:r>
              <a:rPr lang="en-US" altLang="ko-KR" sz="1800" dirty="0">
                <a:latin typeface="Georgia" pitchFamily="18" charset="0"/>
              </a:rPr>
              <a:t>6. </a:t>
            </a:r>
            <a:r>
              <a:rPr lang="en-US" altLang="ko-KR" sz="1800" dirty="0" smtClean="0">
                <a:latin typeface="Georgia" pitchFamily="18" charset="0"/>
              </a:rPr>
              <a:t>________________________________________</a:t>
            </a:r>
          </a:p>
          <a:p>
            <a:pPr marL="0">
              <a:buNone/>
            </a:pPr>
            <a:r>
              <a:rPr lang="en-US" altLang="ko-KR" sz="1800" dirty="0" smtClean="0">
                <a:latin typeface="Georgia" pitchFamily="18" charset="0"/>
              </a:rPr>
              <a:t>7. ________________________________________</a:t>
            </a:r>
            <a:endParaRPr lang="en-US" altLang="ko-KR" sz="1800" dirty="0">
              <a:latin typeface="Georgia" pitchFamily="18" charset="0"/>
            </a:endParaRPr>
          </a:p>
          <a:p>
            <a:pPr marL="0">
              <a:buNone/>
            </a:pPr>
            <a:r>
              <a:rPr lang="en-US" altLang="ko-KR" sz="1800" dirty="0">
                <a:latin typeface="Georgia" pitchFamily="18" charset="0"/>
              </a:rPr>
              <a:t>8</a:t>
            </a:r>
            <a:r>
              <a:rPr lang="en-US" altLang="ko-KR" sz="1800" dirty="0" smtClean="0">
                <a:latin typeface="Georgia" pitchFamily="18" charset="0"/>
              </a:rPr>
              <a:t>.________________________________________</a:t>
            </a:r>
            <a:endParaRPr lang="en-US" altLang="ko-KR" sz="1800" dirty="0">
              <a:latin typeface="Georgia" pitchFamily="18" charset="0"/>
            </a:endParaRPr>
          </a:p>
          <a:p>
            <a:pPr marL="0">
              <a:buNone/>
            </a:pPr>
            <a:r>
              <a:rPr lang="en-US" altLang="ko-KR" sz="1800" dirty="0">
                <a:latin typeface="Georgia" pitchFamily="18" charset="0"/>
              </a:rPr>
              <a:t>9</a:t>
            </a:r>
            <a:r>
              <a:rPr lang="en-US" altLang="ko-KR" sz="1800" dirty="0" smtClean="0">
                <a:latin typeface="Georgia" pitchFamily="18" charset="0"/>
              </a:rPr>
              <a:t>.________________________________________</a:t>
            </a:r>
            <a:endParaRPr lang="en-US" altLang="ko-KR" sz="1800" dirty="0">
              <a:latin typeface="Georgia" pitchFamily="18" charset="0"/>
            </a:endParaRPr>
          </a:p>
          <a:p>
            <a:pPr marL="0">
              <a:buNone/>
            </a:pPr>
            <a:r>
              <a:rPr lang="en-US" altLang="ko-KR" sz="1800" dirty="0">
                <a:latin typeface="Georgia" pitchFamily="18" charset="0"/>
              </a:rPr>
              <a:t>10</a:t>
            </a:r>
            <a:r>
              <a:rPr lang="en-US" altLang="ko-KR" sz="1800" dirty="0" smtClean="0">
                <a:latin typeface="Georgia" pitchFamily="18" charset="0"/>
              </a:rPr>
              <a:t>._______________________________________</a:t>
            </a:r>
            <a:endParaRPr lang="en-US" altLang="ko-KR" sz="1800" dirty="0">
              <a:latin typeface="Georgia" pitchFamily="18" charset="0"/>
            </a:endParaRPr>
          </a:p>
          <a:p>
            <a:pPr marL="0">
              <a:buNone/>
            </a:pPr>
            <a:r>
              <a:rPr lang="en-US" altLang="ko-KR" sz="1800" dirty="0">
                <a:latin typeface="Georgia" pitchFamily="18" charset="0"/>
              </a:rPr>
              <a:t>11</a:t>
            </a:r>
            <a:r>
              <a:rPr lang="en-US" altLang="ko-KR" sz="1800" dirty="0" smtClean="0">
                <a:latin typeface="Georgia" pitchFamily="18" charset="0"/>
              </a:rPr>
              <a:t>._______________________________________</a:t>
            </a:r>
            <a:endParaRPr lang="en-US" altLang="ko-KR" sz="1800" dirty="0">
              <a:latin typeface="Georgia" pitchFamily="18" charset="0"/>
            </a:endParaRPr>
          </a:p>
          <a:p>
            <a:pPr marL="0">
              <a:buNone/>
            </a:pPr>
            <a:r>
              <a:rPr lang="en-US" altLang="ko-KR" sz="1800" dirty="0">
                <a:latin typeface="Georgia" pitchFamily="18" charset="0"/>
              </a:rPr>
              <a:t>12</a:t>
            </a:r>
            <a:r>
              <a:rPr lang="en-US" altLang="ko-KR" sz="1800" dirty="0" smtClean="0">
                <a:latin typeface="Georgia" pitchFamily="18" charset="0"/>
              </a:rPr>
              <a:t>._______________________________________</a:t>
            </a:r>
            <a:endParaRPr lang="en-US" altLang="ko-KR" sz="1800" dirty="0">
              <a:latin typeface="Georgia" pitchFamily="18" charset="0"/>
            </a:endParaRPr>
          </a:p>
          <a:p>
            <a:pPr marL="0">
              <a:buNone/>
            </a:pPr>
            <a:r>
              <a:rPr lang="en-US" altLang="ko-KR" sz="1800" dirty="0">
                <a:latin typeface="Georgia" pitchFamily="18" charset="0"/>
              </a:rPr>
              <a:t>13</a:t>
            </a:r>
            <a:r>
              <a:rPr lang="en-US" altLang="ko-KR" sz="1800" dirty="0" smtClean="0">
                <a:latin typeface="Georgia" pitchFamily="18" charset="0"/>
              </a:rPr>
              <a:t>._______________________________________</a:t>
            </a:r>
            <a:endParaRPr lang="en-US" altLang="ko-KR" sz="1800" dirty="0">
              <a:latin typeface="Georgia" pitchFamily="18" charset="0"/>
            </a:endParaRPr>
          </a:p>
          <a:p>
            <a:pPr marL="0">
              <a:buNone/>
            </a:pPr>
            <a:r>
              <a:rPr lang="en-US" altLang="ko-KR" sz="1800" dirty="0">
                <a:latin typeface="Georgia" pitchFamily="18" charset="0"/>
              </a:rPr>
              <a:t>14</a:t>
            </a:r>
            <a:r>
              <a:rPr lang="en-US" altLang="ko-KR" sz="1800" dirty="0" smtClean="0">
                <a:latin typeface="Georgia" pitchFamily="18" charset="0"/>
              </a:rPr>
              <a:t>._______________________________________</a:t>
            </a:r>
            <a:endParaRPr lang="en-US" altLang="ko-KR" sz="1800" dirty="0">
              <a:latin typeface="Georgia" pitchFamily="18" charset="0"/>
            </a:endParaRPr>
          </a:p>
          <a:p>
            <a:pPr marL="0">
              <a:buNone/>
            </a:pPr>
            <a:endParaRPr lang="ko-KR" altLang="en-US" sz="1800" dirty="0">
              <a:latin typeface="Georgia" pitchFamily="18" charset="0"/>
            </a:endParaRP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685800" y="-324544"/>
            <a:ext cx="6172200" cy="1422400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Grammar Lesson Worksheet 1-2) </a:t>
            </a:r>
            <a:endParaRPr lang="ko-KR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0" y="761604"/>
            <a:ext cx="6669360" cy="834690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ko-KR" dirty="0" smtClean="0">
                <a:latin typeface="Georgia" pitchFamily="18" charset="0"/>
              </a:rPr>
              <a:t>Write your own question by “Have you been to_________” </a:t>
            </a:r>
            <a:endParaRPr kumimoji="0" lang="en-US" altLang="ko-K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Write 3 questions per person. 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1. </a:t>
            </a:r>
            <a:r>
              <a:rPr lang="en-US" altLang="ko-KR" dirty="0" smtClean="0">
                <a:latin typeface="Georgia" pitchFamily="18" charset="0"/>
              </a:rPr>
              <a:t>Have you been to Alaska? </a:t>
            </a:r>
            <a:endParaRPr kumimoji="0" lang="en-US" altLang="ko-K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2. ________________________________________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3. ________________________________________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4. ________________________________________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5. ________________________________________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6. ________________________________________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7. ________________________________________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8.________________________________________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9.________________________________________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10._______________________________________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ko-KR" dirty="0">
              <a:latin typeface="Georgia" pitchFamily="18" charset="0"/>
            </a:endParaRP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Answer: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altLang="ko-KR" dirty="0" smtClean="0">
                <a:latin typeface="Georgia" pitchFamily="18" charset="0"/>
              </a:rPr>
              <a:t>No. I haven’t . I would like to one day. 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altLang="ko-KR" dirty="0" smtClean="0">
                <a:latin typeface="Georgia" pitchFamily="18" charset="0"/>
              </a:rPr>
              <a:t>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altLang="ko-KR" dirty="0" smtClean="0">
                <a:latin typeface="Georgia" pitchFamily="18" charset="0"/>
              </a:rPr>
              <a:t>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altLang="ko-KR" dirty="0" smtClean="0">
                <a:latin typeface="Georgia" pitchFamily="18" charset="0"/>
              </a:rPr>
              <a:t>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altLang="ko-KR" dirty="0" smtClean="0">
                <a:latin typeface="Georgia" pitchFamily="18" charset="0"/>
              </a:rPr>
              <a:t>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altLang="ko-KR" dirty="0" smtClean="0">
                <a:latin typeface="Georgia" pitchFamily="18" charset="0"/>
              </a:rPr>
              <a:t>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altLang="ko-KR" dirty="0" smtClean="0">
                <a:latin typeface="Georgia" pitchFamily="18" charset="0"/>
              </a:rPr>
              <a:t>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_______________________________________</a:t>
            </a:r>
          </a:p>
          <a:p>
            <a:pPr marL="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altLang="ko-KR" dirty="0" smtClean="0">
                <a:latin typeface="Georgia" pitchFamily="18" charset="0"/>
              </a:rPr>
              <a:t>_______________________________________</a:t>
            </a:r>
            <a:endParaRPr kumimoji="0" lang="ko-KR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685800" y="-324544"/>
            <a:ext cx="6172200" cy="1422400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Grammar Lesson Worksheet 2) </a:t>
            </a:r>
            <a:endParaRPr lang="ko-KR" altLang="en-US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 descr="Have you ev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6672" y="596498"/>
            <a:ext cx="6048672" cy="8547502"/>
          </a:xfrm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404664" y="-324544"/>
            <a:ext cx="6172200" cy="1422400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Grammar Lesson Worksheet 3) </a:t>
            </a:r>
            <a:endParaRPr lang="ko-KR" alt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180528"/>
            <a:ext cx="6172200" cy="1422400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Irregular verbs </a:t>
            </a:r>
            <a:endParaRPr lang="ko-KR" altLang="en-US" sz="28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836712" y="1043608"/>
          <a:ext cx="4896543" cy="7632851"/>
        </p:xfrm>
        <a:graphic>
          <a:graphicData uri="http://schemas.openxmlformats.org/drawingml/2006/table">
            <a:tbl>
              <a:tblPr/>
              <a:tblGrid>
                <a:gridCol w="489654"/>
                <a:gridCol w="1468963"/>
                <a:gridCol w="1468963"/>
                <a:gridCol w="1468963"/>
              </a:tblGrid>
              <a:tr h="51077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Rank</a:t>
                      </a:r>
                      <a:r>
                        <a:rPr lang="en-US" sz="1600" dirty="0"/>
                        <a:t>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Base Form</a:t>
                      </a:r>
                      <a:r>
                        <a:rPr lang="en-US" sz="1600"/>
                        <a:t>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Past Tense Form</a:t>
                      </a:r>
                      <a:r>
                        <a:rPr lang="en-US" sz="1600"/>
                        <a:t>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Past Participle</a:t>
                      </a:r>
                      <a:r>
                        <a:rPr lang="en-US" sz="1600"/>
                        <a:t>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1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say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said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said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2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make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made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made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3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go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went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gone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4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take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took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taken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5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come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came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come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6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see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saw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seen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7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know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knew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known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51077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8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get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got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got/gotten (US)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9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give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gave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given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10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find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found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found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11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think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thought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thought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12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tell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told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told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13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become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became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become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14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show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showed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shown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15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leave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left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left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16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feel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felt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felt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17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put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put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put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18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bring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brought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brought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19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begin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began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begun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/>
                        <a:t>20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keep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kept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kept </a:t>
                      </a:r>
                    </a:p>
                  </a:txBody>
                  <a:tcPr marL="6303" marR="6303" marT="11205" marB="1120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4293096" y="1547664"/>
            <a:ext cx="1440160" cy="7296811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348</Words>
  <Application>Microsoft Office PowerPoint</Application>
  <PresentationFormat>화면 슬라이드 쇼(4:3)</PresentationFormat>
  <Paragraphs>218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Grammar Lesson Worksheet 1) </vt:lpstr>
      <vt:lpstr>Grammar Lesson Worksheet 1) </vt:lpstr>
      <vt:lpstr>슬라이드 3</vt:lpstr>
      <vt:lpstr>Grammar Lesson Worksheet 1-2) </vt:lpstr>
      <vt:lpstr>Grammar Lesson Worksheet 2) </vt:lpstr>
      <vt:lpstr>Grammar Lesson Worksheet 3) </vt:lpstr>
      <vt:lpstr>Irregular verbs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Worksheet 1) </dc:title>
  <dc:creator>jkkim</dc:creator>
  <cp:lastModifiedBy>jkkim</cp:lastModifiedBy>
  <cp:revision>7</cp:revision>
  <dcterms:created xsi:type="dcterms:W3CDTF">2018-04-11T01:34:25Z</dcterms:created>
  <dcterms:modified xsi:type="dcterms:W3CDTF">2018-04-14T00:31:28Z</dcterms:modified>
</cp:coreProperties>
</file>