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  <p:sldMasterId id="2147483900" r:id="rId2"/>
  </p:sldMasterIdLst>
  <p:notesMasterIdLst>
    <p:notesMasterId r:id="rId18"/>
  </p:notesMasterIdLst>
  <p:handoutMasterIdLst>
    <p:handoutMasterId r:id="rId19"/>
  </p:handoutMasterIdLst>
  <p:sldIdLst>
    <p:sldId id="304" r:id="rId3"/>
    <p:sldId id="300" r:id="rId4"/>
    <p:sldId id="301" r:id="rId5"/>
    <p:sldId id="302" r:id="rId6"/>
    <p:sldId id="260" r:id="rId7"/>
    <p:sldId id="266" r:id="rId8"/>
    <p:sldId id="303" r:id="rId9"/>
    <p:sldId id="267" r:id="rId10"/>
    <p:sldId id="268" r:id="rId11"/>
    <p:sldId id="295" r:id="rId12"/>
    <p:sldId id="299" r:id="rId13"/>
    <p:sldId id="297" r:id="rId14"/>
    <p:sldId id="298" r:id="rId15"/>
    <p:sldId id="291" r:id="rId16"/>
    <p:sldId id="305" r:id="rId17"/>
  </p:sldIdLst>
  <p:sldSz cx="12192000" cy="6858000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2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B21F6-7C4F-40EF-8C42-1224FD94DB36}" type="datetimeFigureOut">
              <a:rPr lang="ko-KR" altLang="en-US" smtClean="0"/>
              <a:t>2018-07-25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A22D-C24A-4B43-AC9F-687827BFE0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94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4E529-5740-4C4A-AC1A-8D9D40E3C0FD}" type="datetimeFigureOut">
              <a:rPr lang="ko-KR" altLang="en-US" smtClean="0"/>
              <a:t>2018-07-25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6127C-FB1C-4CFB-8FB9-CB84DF4BB6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91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11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85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2913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0139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9984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372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803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0072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9094123" y="428628"/>
            <a:ext cx="309792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409447"/>
            <a:ext cx="103632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030997" y="3886200"/>
            <a:ext cx="7219971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88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76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2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4906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20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5500702"/>
            <a:ext cx="5386917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15001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5500702"/>
            <a:ext cx="5389033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15001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40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76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46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10959340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3825" y="1590620"/>
            <a:ext cx="10958580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866111"/>
            <a:ext cx="10983013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36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461" y="1785926"/>
            <a:ext cx="4563539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71461" y="2566978"/>
            <a:ext cx="4563539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5333995" y="928670"/>
            <a:ext cx="6000792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0480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52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810776" y="274640"/>
            <a:ext cx="1771624" cy="5851525"/>
          </a:xfrm>
        </p:spPr>
        <p:txBody>
          <a:bodyPr vert="eaVert" anchor="b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928673"/>
            <a:ext cx="9201176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92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779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626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41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21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5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06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16EE2-0CC9-4936-927B-88DB5CB20D8C}" type="datetimeFigureOut">
              <a:rPr lang="ko-KR" altLang="en-US" smtClean="0"/>
              <a:t>2018-07-25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64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42" y="500042"/>
            <a:ext cx="3024172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2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26" Type="http://schemas.openxmlformats.org/officeDocument/2006/relationships/image" Target="../media/image33.jpeg"/><Relationship Id="rId3" Type="http://schemas.openxmlformats.org/officeDocument/2006/relationships/image" Target="../media/image10.png"/><Relationship Id="rId21" Type="http://schemas.openxmlformats.org/officeDocument/2006/relationships/image" Target="../media/image28.jpg"/><Relationship Id="rId7" Type="http://schemas.openxmlformats.org/officeDocument/2006/relationships/image" Target="../media/image14.jpeg"/><Relationship Id="rId12" Type="http://schemas.openxmlformats.org/officeDocument/2006/relationships/image" Target="../media/image19.jp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jp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jpg"/><Relationship Id="rId27" Type="http://schemas.openxmlformats.org/officeDocument/2006/relationships/image" Target="../media/image34.png"/><Relationship Id="rId30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00844" y="2536038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ko-KR" sz="6000" dirty="0" smtClean="0"/>
              <a:t>There is / are</a:t>
            </a:r>
            <a:endParaRPr lang="ko-KR" altLang="en-US" sz="6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904312" y="187218"/>
            <a:ext cx="1512168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285304" y="4653136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902993" y="5741640"/>
            <a:ext cx="1512168" cy="10081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solidFill>
                  <a:prstClr val="white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Start</a:t>
            </a:r>
            <a:endParaRPr lang="ko-KR" altLang="en-US" sz="3600" dirty="0">
              <a:solidFill>
                <a:prstClr val="white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703512" y="5697588"/>
            <a:ext cx="1512168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703512" y="187218"/>
            <a:ext cx="1512168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285304" y="3631928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285304" y="2535647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285304" y="1482524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005829" y="4653136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647727" y="5856399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982958" y="1482524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982999" y="2535647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983000" y="3631928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</a:rPr>
              <a:t>Go back to 2 squares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871865" y="5856399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490237" y="5856399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168008" y="5863148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647728" y="301977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168009" y="301977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871865" y="301977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7490237" y="301977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624924" y="2924944"/>
            <a:ext cx="1041163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816081" y="2261118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921887" y="1482524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551283" y="4653136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583833" y="2261118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551283" y="1482524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849599" y="3805930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</a:rPr>
              <a:t>Go back to 2 squares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921886" y="4653136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8" name="뺄셈 기호 37"/>
          <p:cNvSpPr/>
          <p:nvPr/>
        </p:nvSpPr>
        <p:spPr>
          <a:xfrm rot="5400000">
            <a:off x="9518857" y="5162628"/>
            <a:ext cx="396193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9" name="뺄셈 기호 38"/>
          <p:cNvSpPr/>
          <p:nvPr/>
        </p:nvSpPr>
        <p:spPr>
          <a:xfrm rot="5400000">
            <a:off x="9560985" y="4089425"/>
            <a:ext cx="311934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뺄셈 기호 39"/>
          <p:cNvSpPr/>
          <p:nvPr/>
        </p:nvSpPr>
        <p:spPr>
          <a:xfrm rot="5400000">
            <a:off x="9518857" y="3011364"/>
            <a:ext cx="396193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1" name="뺄셈 기호 40"/>
          <p:cNvSpPr/>
          <p:nvPr/>
        </p:nvSpPr>
        <p:spPr>
          <a:xfrm rot="5400000">
            <a:off x="9524440" y="1929244"/>
            <a:ext cx="396193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뺄셈 기호 41"/>
          <p:cNvSpPr/>
          <p:nvPr/>
        </p:nvSpPr>
        <p:spPr>
          <a:xfrm rot="5400000">
            <a:off x="9518856" y="892925"/>
            <a:ext cx="396193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3" name="뺄셈 기호 42"/>
          <p:cNvSpPr/>
          <p:nvPr/>
        </p:nvSpPr>
        <p:spPr>
          <a:xfrm rot="5400000">
            <a:off x="2216510" y="892928"/>
            <a:ext cx="396193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4" name="뺄셈 기호 43"/>
          <p:cNvSpPr/>
          <p:nvPr/>
        </p:nvSpPr>
        <p:spPr>
          <a:xfrm rot="5400000">
            <a:off x="2214791" y="1946238"/>
            <a:ext cx="396193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5" name="뺄셈 기호 44"/>
          <p:cNvSpPr/>
          <p:nvPr/>
        </p:nvSpPr>
        <p:spPr>
          <a:xfrm rot="5400000">
            <a:off x="2239380" y="3026092"/>
            <a:ext cx="396195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6" name="뺄셈 기호 45"/>
          <p:cNvSpPr/>
          <p:nvPr/>
        </p:nvSpPr>
        <p:spPr>
          <a:xfrm rot="5400000">
            <a:off x="2258682" y="4065520"/>
            <a:ext cx="311934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7" name="뺄셈 기호 46"/>
          <p:cNvSpPr/>
          <p:nvPr/>
        </p:nvSpPr>
        <p:spPr>
          <a:xfrm rot="5400000">
            <a:off x="2231924" y="5124972"/>
            <a:ext cx="396193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8" name="뺄셈 기호 47"/>
          <p:cNvSpPr/>
          <p:nvPr/>
        </p:nvSpPr>
        <p:spPr>
          <a:xfrm rot="10800000">
            <a:off x="3132071" y="5820796"/>
            <a:ext cx="572150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9" name="뺄셈 기호 48"/>
          <p:cNvSpPr/>
          <p:nvPr/>
        </p:nvSpPr>
        <p:spPr>
          <a:xfrm rot="10800000">
            <a:off x="4442972" y="5820797"/>
            <a:ext cx="497220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0" name="뺄셈 기호 49"/>
          <p:cNvSpPr/>
          <p:nvPr/>
        </p:nvSpPr>
        <p:spPr>
          <a:xfrm rot="10800000">
            <a:off x="5646091" y="5820797"/>
            <a:ext cx="572150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3" name="뺄셈 기호 52"/>
          <p:cNvSpPr/>
          <p:nvPr/>
        </p:nvSpPr>
        <p:spPr>
          <a:xfrm rot="10800000">
            <a:off x="8264115" y="5820796"/>
            <a:ext cx="712205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4" name="뺄셈 기호 53"/>
          <p:cNvSpPr/>
          <p:nvPr/>
        </p:nvSpPr>
        <p:spPr>
          <a:xfrm rot="10800000">
            <a:off x="6960096" y="5835980"/>
            <a:ext cx="607226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5" name="뺄셈 기호 54"/>
          <p:cNvSpPr/>
          <p:nvPr/>
        </p:nvSpPr>
        <p:spPr>
          <a:xfrm rot="10800000">
            <a:off x="3132071" y="263182"/>
            <a:ext cx="572150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6" name="뺄셈 기호 55"/>
          <p:cNvSpPr/>
          <p:nvPr/>
        </p:nvSpPr>
        <p:spPr>
          <a:xfrm rot="10800000">
            <a:off x="4414581" y="259625"/>
            <a:ext cx="538592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8" name="뺄셈 기호 57"/>
          <p:cNvSpPr/>
          <p:nvPr/>
        </p:nvSpPr>
        <p:spPr>
          <a:xfrm rot="10800000">
            <a:off x="5662543" y="263179"/>
            <a:ext cx="572150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9" name="뺄셈 기호 58"/>
          <p:cNvSpPr/>
          <p:nvPr/>
        </p:nvSpPr>
        <p:spPr>
          <a:xfrm rot="10800000">
            <a:off x="6960095" y="259625"/>
            <a:ext cx="607227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0" name="뺄셈 기호 59"/>
          <p:cNvSpPr/>
          <p:nvPr/>
        </p:nvSpPr>
        <p:spPr>
          <a:xfrm rot="10800000">
            <a:off x="8259838" y="259625"/>
            <a:ext cx="716481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1" name="뺄셈 기호 60"/>
          <p:cNvSpPr/>
          <p:nvPr/>
        </p:nvSpPr>
        <p:spPr>
          <a:xfrm rot="3198043">
            <a:off x="8532030" y="5176638"/>
            <a:ext cx="583329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2" name="뺄셈 기호 61"/>
          <p:cNvSpPr/>
          <p:nvPr/>
        </p:nvSpPr>
        <p:spPr>
          <a:xfrm rot="3198043">
            <a:off x="7611942" y="4266957"/>
            <a:ext cx="398882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3" name="뺄셈 기호 62"/>
          <p:cNvSpPr/>
          <p:nvPr/>
        </p:nvSpPr>
        <p:spPr>
          <a:xfrm rot="3198043">
            <a:off x="6564229" y="3374280"/>
            <a:ext cx="398882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4" name="뺄셈 기호 63"/>
          <p:cNvSpPr/>
          <p:nvPr/>
        </p:nvSpPr>
        <p:spPr>
          <a:xfrm rot="3198043">
            <a:off x="5285681" y="2636634"/>
            <a:ext cx="398882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5" name="뺄셈 기호 64"/>
          <p:cNvSpPr/>
          <p:nvPr/>
        </p:nvSpPr>
        <p:spPr>
          <a:xfrm rot="3198043">
            <a:off x="4271120" y="1860321"/>
            <a:ext cx="398882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6" name="뺄셈 기호 65"/>
          <p:cNvSpPr/>
          <p:nvPr/>
        </p:nvSpPr>
        <p:spPr>
          <a:xfrm rot="3198043">
            <a:off x="3079304" y="908358"/>
            <a:ext cx="675529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7" name="뺄셈 기호 66"/>
          <p:cNvSpPr/>
          <p:nvPr/>
        </p:nvSpPr>
        <p:spPr>
          <a:xfrm rot="8278402">
            <a:off x="3090398" y="5156471"/>
            <a:ext cx="583329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8" name="뺄셈 기호 67"/>
          <p:cNvSpPr/>
          <p:nvPr/>
        </p:nvSpPr>
        <p:spPr>
          <a:xfrm rot="8052956">
            <a:off x="4275473" y="4152874"/>
            <a:ext cx="398882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9" name="뺄셈 기호 68"/>
          <p:cNvSpPr/>
          <p:nvPr/>
        </p:nvSpPr>
        <p:spPr>
          <a:xfrm rot="8052956">
            <a:off x="5324779" y="3348255"/>
            <a:ext cx="398882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0" name="뺄셈 기호 69"/>
          <p:cNvSpPr/>
          <p:nvPr/>
        </p:nvSpPr>
        <p:spPr>
          <a:xfrm rot="8052956">
            <a:off x="6483705" y="2460336"/>
            <a:ext cx="398882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1" name="뺄셈 기호 70"/>
          <p:cNvSpPr/>
          <p:nvPr/>
        </p:nvSpPr>
        <p:spPr>
          <a:xfrm rot="8052956">
            <a:off x="7611943" y="1774806"/>
            <a:ext cx="398882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2" name="뺄셈 기호 71"/>
          <p:cNvSpPr/>
          <p:nvPr/>
        </p:nvSpPr>
        <p:spPr>
          <a:xfrm rot="8278402">
            <a:off x="8532028" y="892928"/>
            <a:ext cx="583329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75" name="그림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88" y="4653136"/>
            <a:ext cx="778291" cy="751202"/>
          </a:xfrm>
          <a:prstGeom prst="rect">
            <a:avLst/>
          </a:prstGeom>
        </p:spPr>
      </p:pic>
      <p:sp>
        <p:nvSpPr>
          <p:cNvPr id="90" name="TextBox 88"/>
          <p:cNvSpPr txBox="1"/>
          <p:nvPr/>
        </p:nvSpPr>
        <p:spPr>
          <a:xfrm>
            <a:off x="4437158" y="4709659"/>
            <a:ext cx="3484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Speak using one of </a:t>
            </a:r>
            <a:r>
              <a:rPr lang="en-US" altLang="ko-KR" sz="1600" dirty="0" smtClean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these </a:t>
            </a:r>
            <a:r>
              <a:rPr lang="en-US" altLang="ko-KR" sz="16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structures.</a:t>
            </a:r>
          </a:p>
          <a:p>
            <a:r>
              <a:rPr lang="en-US" altLang="ko-KR" sz="16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There</a:t>
            </a:r>
            <a:r>
              <a:rPr lang="ko-KR" altLang="en-US" sz="16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16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is  __________.</a:t>
            </a:r>
          </a:p>
          <a:p>
            <a:r>
              <a:rPr lang="en-US" altLang="ko-KR" sz="16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There are </a:t>
            </a:r>
            <a:r>
              <a:rPr lang="en-US" altLang="ko-KR" sz="1600" dirty="0" smtClean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__________.</a:t>
            </a:r>
            <a:endParaRPr lang="en-US" altLang="ko-KR" sz="1600" dirty="0">
              <a:solidFill>
                <a:prstClr val="black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91" name="그림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33" y="1497426"/>
            <a:ext cx="840749" cy="694281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18" y="231991"/>
            <a:ext cx="1398178" cy="903441"/>
          </a:xfrm>
          <a:prstGeom prst="rect">
            <a:avLst/>
          </a:prstGeom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87" y="216320"/>
            <a:ext cx="1461311" cy="977727"/>
          </a:xfrm>
          <a:prstGeom prst="rect">
            <a:avLst/>
          </a:prstGeom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5713846"/>
            <a:ext cx="1508371" cy="1005290"/>
          </a:xfrm>
          <a:prstGeom prst="rect">
            <a:avLst/>
          </a:prstGeom>
        </p:spPr>
      </p:pic>
      <p:sp>
        <p:nvSpPr>
          <p:cNvPr id="95" name="직사각형 94"/>
          <p:cNvSpPr/>
          <p:nvPr/>
        </p:nvSpPr>
        <p:spPr>
          <a:xfrm>
            <a:off x="4569555" y="3795428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96" name="그림 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11" y="305367"/>
            <a:ext cx="865596" cy="775204"/>
          </a:xfrm>
          <a:prstGeom prst="rect">
            <a:avLst/>
          </a:prstGeom>
        </p:spPr>
      </p:pic>
      <p:pic>
        <p:nvPicPr>
          <p:cNvPr id="97" name="그림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22" y="2539330"/>
            <a:ext cx="856816" cy="756531"/>
          </a:xfrm>
          <a:prstGeom prst="rect">
            <a:avLst/>
          </a:prstGeom>
        </p:spPr>
      </p:pic>
      <p:pic>
        <p:nvPicPr>
          <p:cNvPr id="98" name="그림 9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70" y="2558991"/>
            <a:ext cx="819619" cy="732771"/>
          </a:xfrm>
          <a:prstGeom prst="rect">
            <a:avLst/>
          </a:prstGeom>
        </p:spPr>
      </p:pic>
      <p:pic>
        <p:nvPicPr>
          <p:cNvPr id="99" name="그림 9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541" y="1507184"/>
            <a:ext cx="774414" cy="743880"/>
          </a:xfrm>
          <a:prstGeom prst="rect">
            <a:avLst/>
          </a:prstGeom>
        </p:spPr>
      </p:pic>
      <p:pic>
        <p:nvPicPr>
          <p:cNvPr id="100" name="그림 9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556" y="1551158"/>
            <a:ext cx="779005" cy="666803"/>
          </a:xfrm>
          <a:prstGeom prst="rect">
            <a:avLst/>
          </a:prstGeom>
        </p:spPr>
      </p:pic>
      <p:pic>
        <p:nvPicPr>
          <p:cNvPr id="101" name="그림 10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90" y="2271229"/>
            <a:ext cx="820266" cy="753428"/>
          </a:xfrm>
          <a:prstGeom prst="rect">
            <a:avLst/>
          </a:prstGeom>
        </p:spPr>
      </p:pic>
      <p:pic>
        <p:nvPicPr>
          <p:cNvPr id="102" name="그림 10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99" y="316580"/>
            <a:ext cx="828744" cy="763992"/>
          </a:xfrm>
          <a:prstGeom prst="rect">
            <a:avLst/>
          </a:prstGeom>
        </p:spPr>
      </p:pic>
      <p:pic>
        <p:nvPicPr>
          <p:cNvPr id="103" name="그림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83" y="2260647"/>
            <a:ext cx="840867" cy="760266"/>
          </a:xfrm>
          <a:prstGeom prst="rect">
            <a:avLst/>
          </a:prstGeom>
        </p:spPr>
      </p:pic>
      <p:pic>
        <p:nvPicPr>
          <p:cNvPr id="104" name="그림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302" y="3631929"/>
            <a:ext cx="890336" cy="717541"/>
          </a:xfrm>
          <a:prstGeom prst="rect">
            <a:avLst/>
          </a:prstGeom>
        </p:spPr>
      </p:pic>
      <p:pic>
        <p:nvPicPr>
          <p:cNvPr id="105" name="그림 10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275" y="4719294"/>
            <a:ext cx="684067" cy="639231"/>
          </a:xfrm>
          <a:prstGeom prst="rect">
            <a:avLst/>
          </a:prstGeom>
        </p:spPr>
      </p:pic>
      <p:pic>
        <p:nvPicPr>
          <p:cNvPr id="106" name="그림 10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893" y="2933907"/>
            <a:ext cx="1078193" cy="999150"/>
          </a:xfrm>
          <a:prstGeom prst="rect">
            <a:avLst/>
          </a:prstGeom>
        </p:spPr>
      </p:pic>
      <p:pic>
        <p:nvPicPr>
          <p:cNvPr id="107" name="그림 10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59" y="3816315"/>
            <a:ext cx="808622" cy="732280"/>
          </a:xfrm>
          <a:prstGeom prst="rect">
            <a:avLst/>
          </a:prstGeom>
        </p:spPr>
      </p:pic>
      <p:pic>
        <p:nvPicPr>
          <p:cNvPr id="108" name="그림 10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078" y="314288"/>
            <a:ext cx="803585" cy="681989"/>
          </a:xfrm>
          <a:prstGeom prst="rect">
            <a:avLst/>
          </a:prstGeom>
        </p:spPr>
      </p:pic>
      <p:pic>
        <p:nvPicPr>
          <p:cNvPr id="109" name="그림 10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87" y="1501043"/>
            <a:ext cx="826623" cy="732353"/>
          </a:xfrm>
          <a:prstGeom prst="rect">
            <a:avLst/>
          </a:prstGeom>
        </p:spPr>
      </p:pic>
      <p:pic>
        <p:nvPicPr>
          <p:cNvPr id="110" name="그림 10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77" y="5879206"/>
            <a:ext cx="839021" cy="773309"/>
          </a:xfrm>
          <a:prstGeom prst="rect">
            <a:avLst/>
          </a:prstGeom>
        </p:spPr>
      </p:pic>
      <p:pic>
        <p:nvPicPr>
          <p:cNvPr id="111" name="그림 1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82" y="4670743"/>
            <a:ext cx="813486" cy="771393"/>
          </a:xfrm>
          <a:prstGeom prst="rect">
            <a:avLst/>
          </a:prstGeom>
        </p:spPr>
      </p:pic>
      <p:pic>
        <p:nvPicPr>
          <p:cNvPr id="112" name="그림 11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23" y="5894752"/>
            <a:ext cx="799655" cy="715303"/>
          </a:xfrm>
          <a:prstGeom prst="rect">
            <a:avLst/>
          </a:prstGeom>
        </p:spPr>
      </p:pic>
      <p:pic>
        <p:nvPicPr>
          <p:cNvPr id="114" name="그림 11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02" y="4660703"/>
            <a:ext cx="845934" cy="750386"/>
          </a:xfrm>
          <a:prstGeom prst="rect">
            <a:avLst/>
          </a:prstGeom>
        </p:spPr>
      </p:pic>
      <p:pic>
        <p:nvPicPr>
          <p:cNvPr id="115" name="그림 11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9" y="5857614"/>
            <a:ext cx="845444" cy="776118"/>
          </a:xfrm>
          <a:prstGeom prst="rect">
            <a:avLst/>
          </a:prstGeom>
        </p:spPr>
      </p:pic>
      <p:pic>
        <p:nvPicPr>
          <p:cNvPr id="116" name="그림 11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062" y="5871057"/>
            <a:ext cx="861472" cy="781457"/>
          </a:xfrm>
          <a:prstGeom prst="rect">
            <a:avLst/>
          </a:prstGeom>
        </p:spPr>
      </p:pic>
      <p:pic>
        <p:nvPicPr>
          <p:cNvPr id="117" name="그림 11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24" y="337676"/>
            <a:ext cx="727330" cy="68083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374" y="5442136"/>
            <a:ext cx="1349088" cy="134908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156" y="4413885"/>
            <a:ext cx="1241344" cy="84429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11" y="5804669"/>
            <a:ext cx="800191" cy="72985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533" y="5785687"/>
            <a:ext cx="831551" cy="79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C -0.00469 0.00533 -0.02084 0.01065 -0.0267 0.01065 C -0.06237 0.01065 -0.09935 -0.07176 -0.09935 -0.15416 C -0.09935 -0.11273 -0.11784 -0.07176 -0.13503 -0.07176 C -0.15352 -0.07176 -0.17084 -0.11342 -0.17084 -0.15416 C -0.17084 -0.13379 -0.17995 -0.11273 -0.18933 -0.11273 C -0.19844 -0.11273 -0.20782 -0.13333 -0.20782 -0.15416 C -0.20782 -0.14375 -0.21237 -0.13379 -0.21693 -0.13379 C -0.22162 -0.13379 -0.22605 -0.14444 -0.22605 -0.15416 C -0.22605 -0.14884 -0.22839 -0.14375 -0.23073 -0.14375 C -0.2319 -0.14375 -0.23542 -0.14907 -0.23542 -0.15416 C -0.23542 -0.15162 -0.23659 -0.14884 -0.23763 -0.14884 C -0.23763 -0.14838 -0.23985 -0.15162 -0.23985 -0.15416 C -0.23985 -0.15301 -0.23985 -0.15162 -0.24115 -0.15162 C -0.24115 -0.15231 -0.24232 -0.15301 -0.24232 -0.15416 C -0.24232 -0.1537 -0.24232 -0.15301 -0.24232 -0.15231 C -0.24349 -0.15231 -0.24349 -0.15301 -0.24349 -0.1537 C -0.24467 -0.1537 -0.24467 -0.15301 -0.24467 -0.15231 C -0.24584 -0.15231 -0.24584 -0.15301 -0.24584 -0.1537 " pathEditMode="relative" rAng="0" ptsTypes="AAAAAAAAAAAAAA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00521 -0.473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00287 -0.629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</a:t>
            </a:r>
            <a:r>
              <a:rPr lang="ko-KR" altLang="en-US" dirty="0" smtClean="0"/>
              <a:t> </a:t>
            </a:r>
            <a:r>
              <a:rPr lang="en-US" altLang="ko-KR" dirty="0" smtClean="0"/>
              <a:t>to play board game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09" y="1859974"/>
            <a:ext cx="9199419" cy="4312226"/>
          </a:xfrm>
        </p:spPr>
      </p:pic>
      <p:sp>
        <p:nvSpPr>
          <p:cNvPr id="5" name="TextBox 4"/>
          <p:cNvSpPr txBox="1"/>
          <p:nvPr/>
        </p:nvSpPr>
        <p:spPr>
          <a:xfrm>
            <a:off x="1537855" y="2576945"/>
            <a:ext cx="167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Move one step forward</a:t>
            </a:r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326824" y="2576945"/>
            <a:ext cx="167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Move two step forward</a:t>
            </a:r>
            <a:endParaRPr lang="ko-KR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193723" y="2576945"/>
            <a:ext cx="167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Move three step forward</a:t>
            </a:r>
            <a:endParaRPr lang="ko-KR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000875" y="2576945"/>
            <a:ext cx="167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Move four step forward</a:t>
            </a:r>
            <a:endParaRPr lang="ko-KR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808027" y="2576945"/>
            <a:ext cx="167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Move five step forward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251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9700" y="291092"/>
            <a:ext cx="9144000" cy="467446"/>
          </a:xfrm>
        </p:spPr>
        <p:txBody>
          <a:bodyPr>
            <a:noAutofit/>
          </a:bodyPr>
          <a:lstStyle/>
          <a:p>
            <a:r>
              <a:rPr lang="en-US" altLang="ko-KR" sz="4400" dirty="0" smtClean="0"/>
              <a:t>SOS: Grammar Battleship Game</a:t>
            </a:r>
            <a:endParaRPr lang="ko-KR" altLang="en-US" sz="4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43443" y="838057"/>
            <a:ext cx="9750137" cy="1655762"/>
          </a:xfrm>
        </p:spPr>
        <p:txBody>
          <a:bodyPr/>
          <a:lstStyle/>
          <a:p>
            <a:r>
              <a:rPr lang="en-US" altLang="ko-KR" dirty="0" smtClean="0"/>
              <a:t>Team A : Place 5 battleship (three-square long ships ) on the grid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2679124" y="1236515"/>
          <a:ext cx="6423312" cy="5621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914"/>
                <a:gridCol w="802914"/>
                <a:gridCol w="802914"/>
                <a:gridCol w="802914"/>
                <a:gridCol w="802914"/>
                <a:gridCol w="802914"/>
                <a:gridCol w="802914"/>
                <a:gridCol w="802914"/>
              </a:tblGrid>
              <a:tr h="518471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</a:t>
                      </a:r>
                      <a:endParaRPr lang="ko-KR" altLang="en-US" dirty="0"/>
                    </a:p>
                  </a:txBody>
                  <a:tcPr/>
                </a:tc>
              </a:tr>
              <a:tr h="7290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</a:tr>
              <a:tr h="7290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</a:tr>
              <a:tr h="7290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7290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7290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</a:tr>
              <a:tr h="7290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F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</a:tr>
              <a:tr h="7290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981700" y="2573338"/>
            <a:ext cx="2024069" cy="58189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3608880" y="4038670"/>
            <a:ext cx="2024069" cy="58189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799118" y="4698062"/>
            <a:ext cx="2024069" cy="58189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240481" y="5487085"/>
            <a:ext cx="2024069" cy="58189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681616" y="1801231"/>
            <a:ext cx="2024069" cy="58189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06" y="2065341"/>
            <a:ext cx="2619375" cy="128340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3948581"/>
            <a:ext cx="650549" cy="72732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72" y="5414367"/>
            <a:ext cx="650549" cy="72732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99" y="2523052"/>
            <a:ext cx="650549" cy="72732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75" y="3250380"/>
            <a:ext cx="650549" cy="72732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288" y="2523052"/>
            <a:ext cx="650549" cy="727328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577" y="2508435"/>
            <a:ext cx="650549" cy="72732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50" y="2462209"/>
            <a:ext cx="5648336" cy="4360578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5" y="1871822"/>
            <a:ext cx="2619375" cy="128340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51" y="5539380"/>
            <a:ext cx="2619375" cy="128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00840" y="179070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1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Grammar </a:t>
            </a:r>
            <a:r>
              <a:rPr lang="en-US" altLang="ko-KR" dirty="0" smtClean="0"/>
              <a:t>Checkup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4912" y="2017711"/>
            <a:ext cx="9029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They are walking around the pond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  <a:p>
            <a:pPr fontAlgn="base"/>
            <a:endParaRPr lang="en-US" altLang="ko-KR" sz="2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fontAlgn="base"/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Grandfather</a:t>
            </a:r>
            <a:r>
              <a:rPr lang="ko-KR" altLang="en-US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: </a:t>
            </a: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Wow, how wonderful! There 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are </a:t>
            </a: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 building in the middle of the pond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  <a:p>
            <a:pPr fontAlgn="base"/>
            <a:endParaRPr lang="en-US" altLang="ko-KR" sz="2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fontAlgn="base"/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Dad</a:t>
            </a:r>
            <a:r>
              <a:rPr lang="ko-KR" altLang="en-US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: </a:t>
            </a: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Yes, 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that’s </a:t>
            </a:r>
            <a:r>
              <a:rPr lang="en-US" altLang="ko-KR" sz="20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Gyeonghoeru</a:t>
            </a: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They usually held parties here on special days like the 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king’s </a:t>
            </a: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birthday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  <a:p>
            <a:pPr fontAlgn="base"/>
            <a:endParaRPr lang="en-US" altLang="ko-KR" sz="2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fontAlgn="base"/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Mom</a:t>
            </a:r>
            <a:r>
              <a:rPr lang="ko-KR" altLang="en-US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: </a:t>
            </a: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 see. Look! 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There’s </a:t>
            </a: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an old boat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  <a:p>
            <a:pPr fontAlgn="base"/>
            <a:endParaRPr lang="en-US" altLang="ko-KR" sz="2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fontAlgn="base"/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Aram</a:t>
            </a:r>
            <a:r>
              <a:rPr lang="ko-KR" altLang="en-US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: </a:t>
            </a: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Here's the sign. They rode boats on the pond.</a:t>
            </a:r>
          </a:p>
          <a:p>
            <a:endParaRPr lang="ko-KR" altLang="en-US" sz="2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9762" y="2951018"/>
            <a:ext cx="945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is</a:t>
            </a:r>
            <a:endParaRPr lang="ko-KR" altLang="en-US" sz="2000" dirty="0">
              <a:solidFill>
                <a:srgbClr val="FF000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94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22958" y="167640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2</a:t>
            </a:r>
            <a:r>
              <a:rPr lang="en-US" altLang="ko-KR" dirty="0" smtClean="0"/>
              <a:t>. </a:t>
            </a:r>
          </a:p>
          <a:p>
            <a:pPr marL="0" indent="0">
              <a:buNone/>
            </a:pPr>
            <a:r>
              <a:rPr lang="en-US" altLang="ko-KR" dirty="0" smtClean="0"/>
              <a:t>     </a:t>
            </a:r>
            <a:r>
              <a:rPr lang="en-US" altLang="ko-KR" dirty="0"/>
              <a:t>There aren’t many students in the classroom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 smtClean="0"/>
              <a:t>     There </a:t>
            </a:r>
            <a:r>
              <a:rPr lang="en-US" altLang="ko-KR" dirty="0"/>
              <a:t>isn’t a glass on the table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 smtClean="0"/>
              <a:t>     There </a:t>
            </a:r>
            <a:r>
              <a:rPr lang="en-US" altLang="ko-KR" dirty="0"/>
              <a:t>isn’t </a:t>
            </a:r>
            <a:r>
              <a:rPr lang="en-US" altLang="ko-KR" dirty="0" smtClean="0"/>
              <a:t>cameras </a:t>
            </a:r>
            <a:r>
              <a:rPr lang="en-US" altLang="ko-KR" dirty="0"/>
              <a:t>in the bag.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Grammar </a:t>
            </a:r>
            <a:r>
              <a:rPr lang="en-US" altLang="ko-KR" dirty="0" smtClean="0"/>
              <a:t>Checkup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6591" y="3165101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</a:t>
            </a:r>
            <a:r>
              <a:rPr lang="en-US" altLang="ko-KR" sz="20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camera</a:t>
            </a:r>
            <a:endParaRPr lang="ko-KR" altLang="en-US" sz="2000" dirty="0">
              <a:solidFill>
                <a:srgbClr val="FF000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9212" y="4053189"/>
            <a:ext cx="6783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Is there a gas station near here?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  Is there a post office on this street?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Are there many comic book in this library?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Are there buildings in the middle of the pond?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96591" y="5713400"/>
            <a:ext cx="272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m</a:t>
            </a:r>
            <a:r>
              <a:rPr lang="en-US" altLang="ko-KR" dirty="0" smtClean="0">
                <a:solidFill>
                  <a:srgbClr val="FF0000"/>
                </a:solidFill>
              </a:rPr>
              <a:t>any comic books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4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Grammar Checkup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934547"/>
          </a:xfrm>
        </p:spPr>
        <p:txBody>
          <a:bodyPr/>
          <a:lstStyle/>
          <a:p>
            <a:r>
              <a:rPr lang="en-US" altLang="ko-KR" dirty="0" smtClean="0"/>
              <a:t>4. </a:t>
            </a:r>
          </a:p>
          <a:p>
            <a:r>
              <a:rPr lang="en-US" altLang="ko-KR" dirty="0" smtClean="0"/>
              <a:t>There are many pupils in class.</a:t>
            </a:r>
          </a:p>
          <a:p>
            <a:r>
              <a:rPr lang="en-US" altLang="ko-KR" dirty="0" smtClean="0"/>
              <a:t>There is TV sets in the shop.</a:t>
            </a:r>
          </a:p>
          <a:p>
            <a:r>
              <a:rPr lang="en-US" altLang="ko-KR" dirty="0" smtClean="0"/>
              <a:t>There is a fish in the green bowl.</a:t>
            </a:r>
          </a:p>
          <a:p>
            <a:endParaRPr lang="en-US" altLang="ko-KR" dirty="0"/>
          </a:p>
        </p:txBody>
      </p:sp>
      <p:sp>
        <p:nvSpPr>
          <p:cNvPr id="4" name="TextBox 3"/>
          <p:cNvSpPr txBox="1"/>
          <p:nvPr/>
        </p:nvSpPr>
        <p:spPr>
          <a:xfrm>
            <a:off x="2589212" y="4282751"/>
            <a:ext cx="9299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5.  </a:t>
            </a:r>
          </a:p>
          <a:p>
            <a:r>
              <a:rPr lang="en-US" altLang="ko-KR" dirty="0"/>
              <a:t>There is </a:t>
            </a:r>
            <a:r>
              <a:rPr lang="en-US" altLang="ko-KR" dirty="0" smtClean="0"/>
              <a:t>a </a:t>
            </a:r>
            <a:r>
              <a:rPr lang="en-US" altLang="ko-KR" dirty="0"/>
              <a:t>table in the </a:t>
            </a:r>
            <a:r>
              <a:rPr lang="en-US" altLang="ko-KR" dirty="0" smtClean="0"/>
              <a:t>forest</a:t>
            </a:r>
          </a:p>
          <a:p>
            <a:r>
              <a:rPr lang="en-US" altLang="ko-KR" dirty="0" smtClean="0"/>
              <a:t>There is a bed in the room. </a:t>
            </a:r>
          </a:p>
          <a:p>
            <a:r>
              <a:rPr lang="en-US" altLang="ko-KR" dirty="0" smtClean="0"/>
              <a:t>There are a book in the bag. 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0172" y="3100873"/>
            <a:ext cx="187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a</a:t>
            </a:r>
            <a:r>
              <a:rPr lang="en-US" altLang="ko-KR" dirty="0" smtClean="0">
                <a:solidFill>
                  <a:srgbClr val="FF0000"/>
                </a:solidFill>
              </a:rPr>
              <a:t>re or TV set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5481" y="5328352"/>
            <a:ext cx="156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Is or books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8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Visiting your friend’s house.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38" y="1562581"/>
            <a:ext cx="6513042" cy="4959097"/>
          </a:xfrm>
        </p:spPr>
      </p:pic>
    </p:spTree>
    <p:extLst>
      <p:ext uri="{BB962C8B-B14F-4D97-AF65-F5344CB8AC3E}">
        <p14:creationId xmlns:p14="http://schemas.microsoft.com/office/powerpoint/2010/main" val="6530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 the kitchen for dinner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90" y="1682766"/>
            <a:ext cx="6987555" cy="4761520"/>
          </a:xfrm>
        </p:spPr>
      </p:pic>
    </p:spTree>
    <p:extLst>
      <p:ext uri="{BB962C8B-B14F-4D97-AF65-F5344CB8AC3E}">
        <p14:creationId xmlns:p14="http://schemas.microsoft.com/office/powerpoint/2010/main" val="2038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On the table for dessert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82" y="1905000"/>
            <a:ext cx="6173831" cy="4111845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76" y="3413519"/>
            <a:ext cx="860504" cy="77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9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There is / are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1589810"/>
            <a:ext cx="8915400" cy="706582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sz="2800" dirty="0" smtClean="0"/>
              <a:t>There is / are : The specified thing exists, physically or abstractly. </a:t>
            </a:r>
          </a:p>
          <a:p>
            <a:pPr marL="0" indent="0">
              <a:buNone/>
            </a:pPr>
            <a:r>
              <a:rPr lang="en-US" altLang="ko-KR" sz="2800" dirty="0" smtClean="0"/>
              <a:t>      </a:t>
            </a:r>
            <a:endParaRPr lang="en-US" altLang="ko-KR" sz="2800" dirty="0"/>
          </a:p>
          <a:p>
            <a:pPr marL="0" indent="0">
              <a:buNone/>
            </a:pP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05545" y="2514600"/>
            <a:ext cx="620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 is an item.</a:t>
            </a:r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05545" y="4187536"/>
            <a:ext cx="574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</a:t>
            </a:r>
            <a:r>
              <a:rPr lang="ko-KR" altLang="en-US" dirty="0" smtClean="0"/>
              <a:t> </a:t>
            </a:r>
            <a:r>
              <a:rPr lang="en-US" altLang="ko-KR" dirty="0" smtClean="0"/>
              <a:t>are several items.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31" y="3070620"/>
            <a:ext cx="860504" cy="7733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9122" y="3262092"/>
            <a:ext cx="26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 is an apple. 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39" y="4658029"/>
            <a:ext cx="1124448" cy="1047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0103" y="4994608"/>
            <a:ext cx="2701636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 are two apples.</a:t>
            </a:r>
            <a:endParaRPr lang="ko-KR" altLang="en-US" dirty="0"/>
          </a:p>
        </p:txBody>
      </p:sp>
      <p:pic>
        <p:nvPicPr>
          <p:cNvPr id="10" name="내용 개체 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360" y="4756686"/>
            <a:ext cx="1234190" cy="958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3864" y="5070764"/>
            <a:ext cx="281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 are many apples.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642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25" y="2758731"/>
            <a:ext cx="2428875" cy="1885950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43" y="2488728"/>
            <a:ext cx="2257425" cy="20288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28" y="2758731"/>
            <a:ext cx="2219325" cy="2066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8843" y="4825656"/>
            <a:ext cx="26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 is an apple.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11872" y="5010322"/>
            <a:ext cx="2701636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 are two apples.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90625" y="5010322"/>
            <a:ext cx="281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 are many apples.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01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Substitution table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265827"/>
              </p:ext>
            </p:extLst>
          </p:nvPr>
        </p:nvGraphicFramePr>
        <p:xfrm>
          <a:off x="2194359" y="2081646"/>
          <a:ext cx="8915400" cy="352286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85900"/>
                <a:gridCol w="1485900"/>
                <a:gridCol w="742950"/>
                <a:gridCol w="1115146"/>
                <a:gridCol w="1113704"/>
                <a:gridCol w="1485900"/>
                <a:gridCol w="1485900"/>
              </a:tblGrid>
              <a:tr h="609599">
                <a:tc rowSpan="6"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there</a:t>
                      </a:r>
                      <a:endParaRPr lang="ko-KR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is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apple</a:t>
                      </a:r>
                      <a:endParaRPr lang="ko-KR" altLang="en-US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the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table</a:t>
                      </a:r>
                      <a:endParaRPr lang="ko-KR" altLang="en-US" dirty="0"/>
                    </a:p>
                  </a:txBody>
                  <a:tcPr/>
                </a:tc>
              </a:tr>
              <a:tr h="516947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tree</a:t>
                      </a:r>
                      <a:endParaRPr lang="ko-KR" altLang="en-US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The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garden</a:t>
                      </a:r>
                      <a:endParaRPr lang="ko-KR" altLang="en-US" dirty="0"/>
                    </a:p>
                  </a:txBody>
                  <a:tcPr/>
                </a:tc>
              </a:tr>
              <a:tr h="56067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window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in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the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room</a:t>
                      </a:r>
                      <a:endParaRPr lang="ko-KR" altLang="en-US" dirty="0"/>
                    </a:p>
                  </a:txBody>
                  <a:tcPr/>
                </a:tc>
              </a:tr>
              <a:tr h="56067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are</a:t>
                      </a:r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apples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the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table</a:t>
                      </a:r>
                      <a:endParaRPr lang="ko-KR" altLang="en-US" dirty="0"/>
                    </a:p>
                  </a:txBody>
                  <a:tcPr/>
                </a:tc>
              </a:tr>
              <a:tr h="56067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trees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in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the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garden</a:t>
                      </a:r>
                      <a:endParaRPr lang="ko-KR" altLang="en-US" dirty="0"/>
                    </a:p>
                  </a:txBody>
                  <a:tcPr/>
                </a:tc>
              </a:tr>
              <a:tr h="56067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windows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the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room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3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There is / are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0822" y="2586681"/>
            <a:ext cx="463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</a:t>
            </a:r>
            <a:r>
              <a:rPr lang="en-US" altLang="ko-KR" dirty="0" smtClean="0"/>
              <a:t>re, in the bag, a camera, there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0822" y="3185890"/>
            <a:ext cx="117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5222" y="3177401"/>
            <a:ext cx="218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are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00151" y="3177401"/>
            <a:ext cx="254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 camera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75870" y="3177401"/>
            <a:ext cx="2339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</a:t>
            </a:r>
            <a:r>
              <a:rPr lang="en-US" altLang="ko-KR" dirty="0" smtClean="0"/>
              <a:t>n the bag.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0822" y="4845563"/>
            <a:ext cx="51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</a:t>
            </a:r>
            <a:r>
              <a:rPr lang="en-US" altLang="ko-KR" dirty="0" smtClean="0"/>
              <a:t>any, guests, at, party, are, there, the 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89212" y="5618205"/>
            <a:ext cx="986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68130" y="5618205"/>
            <a:ext cx="83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</a:t>
            </a:r>
            <a:r>
              <a:rPr lang="en-US" altLang="ko-KR" dirty="0" smtClean="0"/>
              <a:t>re 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07196" y="5618205"/>
            <a:ext cx="126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many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9571" y="5634680"/>
            <a:ext cx="136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guests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96029" y="5618205"/>
            <a:ext cx="105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at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72933" y="5626443"/>
            <a:ext cx="74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46912" y="5618205"/>
            <a:ext cx="112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</a:t>
            </a:r>
            <a:r>
              <a:rPr lang="en-US" altLang="ko-KR" dirty="0" smtClean="0"/>
              <a:t>arty.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0822" y="1485900"/>
            <a:ext cx="839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Match the words into the right order. 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98266" y="2614903"/>
            <a:ext cx="42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98266" y="4845563"/>
            <a:ext cx="42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775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58828" y="376974"/>
            <a:ext cx="8911687" cy="1280890"/>
          </a:xfrm>
        </p:spPr>
        <p:txBody>
          <a:bodyPr/>
          <a:lstStyle/>
          <a:p>
            <a:r>
              <a:rPr lang="en-US" altLang="ko-KR" dirty="0" smtClean="0"/>
              <a:t>negative / question for there is / are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56905" y="1573427"/>
            <a:ext cx="8915400" cy="4615500"/>
          </a:xfrm>
        </p:spPr>
        <p:txBody>
          <a:bodyPr/>
          <a:lstStyle/>
          <a:p>
            <a:r>
              <a:rPr lang="en-US" altLang="ko-KR" dirty="0" smtClean="0"/>
              <a:t>To make the negative sentence, you should put “not” behind be verb.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When you want to make question sentence, you should switch </a:t>
            </a:r>
            <a:r>
              <a:rPr lang="ko-KR" altLang="en-US" dirty="0" smtClean="0"/>
              <a:t> </a:t>
            </a:r>
            <a:r>
              <a:rPr lang="en-US" altLang="ko-KR" dirty="0" smtClean="0"/>
              <a:t>there and</a:t>
            </a:r>
            <a:r>
              <a:rPr lang="ko-KR" altLang="en-US" dirty="0" smtClean="0"/>
              <a:t> </a:t>
            </a:r>
            <a:r>
              <a:rPr lang="en-US" altLang="ko-KR" dirty="0" smtClean="0"/>
              <a:t>be verb.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58828" y="2273643"/>
            <a:ext cx="5346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 aren’t many students in the classroom.</a:t>
            </a:r>
          </a:p>
          <a:p>
            <a:r>
              <a:rPr lang="en-US" altLang="ko-KR" dirty="0" smtClean="0"/>
              <a:t>There isn’t a glass on the table.</a:t>
            </a:r>
          </a:p>
          <a:p>
            <a:r>
              <a:rPr lang="en-US" altLang="ko-KR" dirty="0" smtClean="0"/>
              <a:t>There isn’t a camera in the bag.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58828" y="4208760"/>
            <a:ext cx="6221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Is there a gas station near here?</a:t>
            </a:r>
          </a:p>
          <a:p>
            <a:r>
              <a:rPr lang="en-US" altLang="ko-KR" dirty="0" smtClean="0"/>
              <a:t>Is there a post office on this street?</a:t>
            </a:r>
          </a:p>
          <a:p>
            <a:r>
              <a:rPr lang="en-US" altLang="ko-KR" dirty="0" smtClean="0"/>
              <a:t>Are there many comic books in this library?</a:t>
            </a:r>
          </a:p>
          <a:p>
            <a:r>
              <a:rPr lang="en-US" altLang="ko-KR" dirty="0" smtClean="0"/>
              <a:t>Are there buildings in the middle of the pond?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826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줄기">
  <a:themeElements>
    <a:clrScheme name="줄기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줄기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줄기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연꽃 당초 무늬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2032</TotalTime>
  <Words>560</Words>
  <Application>Microsoft Office PowerPoint</Application>
  <PresentationFormat>와이드스크린</PresentationFormat>
  <Paragraphs>152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</vt:vector>
  </HeadingPairs>
  <TitlesOfParts>
    <vt:vector size="27" baseType="lpstr">
      <vt:lpstr>Arial Unicode MS</vt:lpstr>
      <vt:lpstr>HY견명조</vt:lpstr>
      <vt:lpstr>HY중고딕</vt:lpstr>
      <vt:lpstr>맑은 고딕</vt:lpstr>
      <vt:lpstr>Arial</vt:lpstr>
      <vt:lpstr>Cambria</vt:lpstr>
      <vt:lpstr>Century Gothic</vt:lpstr>
      <vt:lpstr>Wingdings</vt:lpstr>
      <vt:lpstr>Wingdings 2</vt:lpstr>
      <vt:lpstr>Wingdings 3</vt:lpstr>
      <vt:lpstr>줄기</vt:lpstr>
      <vt:lpstr>연꽃 당초 무늬</vt:lpstr>
      <vt:lpstr>There is / are</vt:lpstr>
      <vt:lpstr>Visiting your friend’s house.</vt:lpstr>
      <vt:lpstr>In the kitchen for dinner</vt:lpstr>
      <vt:lpstr>On the table for dessert</vt:lpstr>
      <vt:lpstr>There is / are</vt:lpstr>
      <vt:lpstr>PowerPoint 프레젠테이션</vt:lpstr>
      <vt:lpstr>Substitution table</vt:lpstr>
      <vt:lpstr>There is / are</vt:lpstr>
      <vt:lpstr>negative / question for there is / are</vt:lpstr>
      <vt:lpstr>PowerPoint 프레젠테이션</vt:lpstr>
      <vt:lpstr>How to play board game</vt:lpstr>
      <vt:lpstr>SOS: Grammar Battleship Game</vt:lpstr>
      <vt:lpstr>Grammar Checkup</vt:lpstr>
      <vt:lpstr>Grammar Checkup</vt:lpstr>
      <vt:lpstr>Grammar Checkup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6. How Do I Get to the Palace?</dc:title>
  <dc:creator>user</dc:creator>
  <cp:lastModifiedBy>user</cp:lastModifiedBy>
  <cp:revision>83</cp:revision>
  <dcterms:created xsi:type="dcterms:W3CDTF">2015-09-04T01:20:41Z</dcterms:created>
  <dcterms:modified xsi:type="dcterms:W3CDTF">2018-07-24T15:42:10Z</dcterms:modified>
</cp:coreProperties>
</file>