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203A8-BEE2-49E9-BF32-09F187382256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43F9-4140-42D8-B241-B3E8048B4F7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84142-05EC-4593-A99D-2F22E4B61177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29AF6-7DF4-4995-9CF9-6C8F18E11C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A3DA9-9F2D-4907-8A9B-F108DFB5BCCC}" type="datetimeFigureOut">
              <a:rPr lang="ko-KR" altLang="en-US" smtClean="0"/>
              <a:pPr/>
              <a:t>2009-07-08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31BA1-148C-48F8-B186-C5BEA0A4CB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부제목 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22" name="표 21"/>
          <p:cNvGraphicFramePr>
            <a:graphicFrameLocks noGrp="1"/>
          </p:cNvGraphicFramePr>
          <p:nvPr/>
        </p:nvGraphicFramePr>
        <p:xfrm>
          <a:off x="1524000" y="1397000"/>
          <a:ext cx="6191271" cy="4103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757"/>
                <a:gridCol w="2063757"/>
                <a:gridCol w="2063757"/>
              </a:tblGrid>
              <a:tr h="5862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A(present)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B(past)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C(past</a:t>
                      </a:r>
                      <a:r>
                        <a:rPr lang="en-US" altLang="ko-KR" baseline="0" dirty="0" smtClean="0"/>
                        <a:t> participle)</a:t>
                      </a:r>
                      <a:endParaRPr lang="ko-KR" altLang="en-US" dirty="0"/>
                    </a:p>
                  </a:txBody>
                  <a:tcPr/>
                </a:tc>
              </a:tr>
              <a:tr h="5862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Take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862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Teach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862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Eat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862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Bring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862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Cut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862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Come</a:t>
                      </a:r>
                      <a:endParaRPr lang="ko-KR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737226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2000" b="1" dirty="0" smtClean="0"/>
              <a:t>Present’s fact, movement or state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2000" b="1" dirty="0" smtClean="0"/>
              <a:t>     </a:t>
            </a:r>
            <a:r>
              <a:rPr lang="en-US" altLang="ko-KR" sz="2000" dirty="0" smtClean="0"/>
              <a:t>- He always (work) __________ hard for his work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2000" dirty="0" smtClean="0"/>
              <a:t>     - They (like)_________ to eat pizza every weekend</a:t>
            </a:r>
            <a:endParaRPr lang="ko-KR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2523176"/>
            <a:ext cx="63427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sz="2000" b="1" dirty="0" smtClean="0"/>
              <a:t>2. Present’s habit or repeating action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2000" dirty="0" smtClean="0"/>
              <a:t>    -I (brush)________ my teeth  before I go to bad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2000" dirty="0" smtClean="0"/>
              <a:t>    -He always (exercises)___________ before dinner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4414" y="4309126"/>
            <a:ext cx="63427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sz="2000" b="1" dirty="0" smtClean="0"/>
              <a:t>3. Real fact (theory)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2000" dirty="0" smtClean="0"/>
              <a:t>    - Light  (travel) ___________ faster than sound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2000" dirty="0" smtClean="0"/>
              <a:t>    - The moon (move) __________ around the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714480" y="500042"/>
            <a:ext cx="5543544" cy="1752600"/>
          </a:xfrm>
        </p:spPr>
        <p:txBody>
          <a:bodyPr/>
          <a:lstStyle/>
          <a:p>
            <a:r>
              <a:rPr lang="en-US" altLang="ko-KR" b="1" u="sng" dirty="0" smtClean="0"/>
              <a:t>Past Verb tense</a:t>
            </a:r>
            <a:endParaRPr lang="ko-KR" altLang="en-US" b="1" u="sng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00034" y="1714488"/>
          <a:ext cx="8501122" cy="2643206"/>
        </p:xfrm>
        <a:graphic>
          <a:graphicData uri="http://schemas.openxmlformats.org/drawingml/2006/table">
            <a:tbl>
              <a:tblPr/>
              <a:tblGrid>
                <a:gridCol w="5715040"/>
                <a:gridCol w="2786082"/>
              </a:tblGrid>
              <a:tr h="690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111111"/>
                          </a:solidFill>
                          <a:latin typeface="Century Gothic" pitchFamily="34" charset="0"/>
                          <a:ea typeface="바탕"/>
                          <a:cs typeface="굴림"/>
                        </a:rPr>
                        <a:t>Example</a:t>
                      </a:r>
                      <a:endParaRPr lang="ko-KR" sz="2800" b="1" kern="100" dirty="0">
                        <a:latin typeface="Century Gothic" pitchFamily="34" charset="0"/>
                        <a:ea typeface="바탕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111111"/>
                          </a:solidFill>
                          <a:latin typeface="Century Gothic" pitchFamily="34" charset="0"/>
                          <a:ea typeface="바탕"/>
                          <a:cs typeface="굴림"/>
                        </a:rPr>
                        <a:t>Form</a:t>
                      </a:r>
                      <a:endParaRPr lang="ko-KR" sz="2800" b="1" kern="100" dirty="0">
                        <a:latin typeface="Century Gothic" pitchFamily="34" charset="0"/>
                        <a:ea typeface="바탕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W.W.II </a:t>
                      </a:r>
                      <a:r>
                        <a:rPr lang="en-US" sz="1600" b="1" u="sng" kern="100" dirty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     </a:t>
                      </a:r>
                      <a:r>
                        <a:rPr lang="en-US" sz="1600" b="1" u="sng" kern="100" dirty="0" smtClean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         </a:t>
                      </a:r>
                      <a:r>
                        <a:rPr lang="en-US" sz="1600" b="1" kern="100" dirty="0" smtClean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in 1945</a:t>
                      </a:r>
                      <a:r>
                        <a:rPr lang="en-US" sz="1600" b="1" kern="100" dirty="0" smtClean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. </a:t>
                      </a:r>
                      <a:r>
                        <a:rPr lang="en-US" sz="1600" b="1" kern="100" dirty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(end</a:t>
                      </a:r>
                      <a:r>
                        <a:rPr lang="en-US" sz="1600" b="1" kern="100" dirty="0" smtClean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) </a:t>
                      </a:r>
                      <a:endParaRPr lang="ko-KR" sz="1600" b="1" kern="100" dirty="0">
                        <a:latin typeface="Century Gothic" pitchFamily="34" charset="0"/>
                        <a:ea typeface="바탕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         </a:t>
                      </a:r>
                      <a:endParaRPr lang="ko-KR" sz="1800" b="1" kern="100" dirty="0">
                        <a:latin typeface="Century Gothic" pitchFamily="34" charset="0"/>
                        <a:ea typeface="바탕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Hemmingway </a:t>
                      </a:r>
                      <a:r>
                        <a:rPr lang="en-US" sz="1600" b="1" u="sng" kern="100" dirty="0" smtClean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           </a:t>
                      </a:r>
                      <a:r>
                        <a:rPr lang="en-US" sz="1600" b="1" kern="100" dirty="0" smtClean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  "</a:t>
                      </a:r>
                      <a:r>
                        <a:rPr lang="en-US" sz="1600" b="1" kern="100" dirty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The Old Man and the </a:t>
                      </a:r>
                      <a:r>
                        <a:rPr lang="en-US" sz="1600" b="1" kern="100" dirty="0" smtClean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Sea”(write</a:t>
                      </a:r>
                      <a:r>
                        <a:rPr lang="en-US" sz="1600" b="1" kern="100" dirty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)</a:t>
                      </a:r>
                      <a:endParaRPr lang="ko-KR" sz="1600" b="1" kern="100" dirty="0">
                        <a:latin typeface="Century Gothic" pitchFamily="34" charset="0"/>
                        <a:ea typeface="바탕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rgbClr val="111111"/>
                          </a:solidFill>
                          <a:latin typeface="Century Gothic" pitchFamily="34" charset="0"/>
                          <a:ea typeface="굴림"/>
                          <a:cs typeface="Times New Roman"/>
                        </a:rPr>
                        <a:t>         </a:t>
                      </a:r>
                      <a:endParaRPr lang="ko-KR" sz="1800" b="1" kern="100" dirty="0">
                        <a:latin typeface="Century Gothic" pitchFamily="34" charset="0"/>
                        <a:ea typeface="바탕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그룹 9"/>
          <p:cNvGrpSpPr/>
          <p:nvPr/>
        </p:nvGrpSpPr>
        <p:grpSpPr>
          <a:xfrm>
            <a:off x="1099944" y="2500306"/>
            <a:ext cx="7768625" cy="412364"/>
            <a:chOff x="1099944" y="2500306"/>
            <a:chExt cx="7768625" cy="412364"/>
          </a:xfrm>
        </p:grpSpPr>
        <p:sp>
          <p:nvSpPr>
            <p:cNvPr id="5" name="TextBox 4"/>
            <p:cNvSpPr txBox="1"/>
            <p:nvPr/>
          </p:nvSpPr>
          <p:spPr>
            <a:xfrm>
              <a:off x="1099944" y="2543338"/>
              <a:ext cx="867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FF0000"/>
                  </a:solidFill>
                </a:rPr>
                <a:t>ended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29454" y="2500306"/>
              <a:ext cx="19391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kern="100" dirty="0">
                  <a:solidFill>
                    <a:srgbClr val="111111"/>
                  </a:solidFill>
                  <a:latin typeface="Century Gothic" pitchFamily="34" charset="0"/>
                  <a:ea typeface="굴림"/>
                  <a:cs typeface="Times New Roman"/>
                </a:rPr>
                <a:t>Regular –</a:t>
              </a:r>
              <a:r>
                <a:rPr lang="en-US" b="1" kern="100" dirty="0" err="1">
                  <a:solidFill>
                    <a:srgbClr val="111111"/>
                  </a:solidFill>
                  <a:latin typeface="Century Gothic" pitchFamily="34" charset="0"/>
                  <a:ea typeface="굴림"/>
                  <a:cs typeface="Times New Roman"/>
                </a:rPr>
                <a:t>ed</a:t>
              </a:r>
              <a:r>
                <a:rPr lang="en-US" b="1" kern="100" dirty="0">
                  <a:solidFill>
                    <a:srgbClr val="111111"/>
                  </a:solidFill>
                  <a:latin typeface="Century Gothic" pitchFamily="34" charset="0"/>
                  <a:ea typeface="굴림"/>
                  <a:cs typeface="Times New Roman"/>
                </a:rPr>
                <a:t> 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1867858" y="3429000"/>
            <a:ext cx="6847546" cy="445534"/>
            <a:chOff x="1867858" y="3460402"/>
            <a:chExt cx="6847546" cy="445534"/>
          </a:xfrm>
        </p:grpSpPr>
        <p:sp>
          <p:nvSpPr>
            <p:cNvPr id="6" name="TextBox 5"/>
            <p:cNvSpPr txBox="1"/>
            <p:nvPr/>
          </p:nvSpPr>
          <p:spPr>
            <a:xfrm>
              <a:off x="1867858" y="3536604"/>
              <a:ext cx="824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FF0000"/>
                  </a:solidFill>
                </a:rPr>
                <a:t>wrote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29454" y="3460402"/>
              <a:ext cx="17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kern="100" dirty="0">
                  <a:solidFill>
                    <a:srgbClr val="111111"/>
                  </a:solidFill>
                  <a:latin typeface="Century Gothic" pitchFamily="34" charset="0"/>
                  <a:ea typeface="굴림"/>
                  <a:cs typeface="Times New Roman"/>
                </a:rPr>
                <a:t>Irregular form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2" name="직선 연결선 11"/>
          <p:cNvCxnSpPr/>
          <p:nvPr/>
        </p:nvCxnSpPr>
        <p:spPr>
          <a:xfrm>
            <a:off x="1714480" y="5000636"/>
            <a:ext cx="5929354" cy="1588"/>
          </a:xfrm>
          <a:prstGeom prst="line">
            <a:avLst/>
          </a:prstGeom>
          <a:ln w="2540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43042" y="516877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Past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05574" y="5187242"/>
            <a:ext cx="954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Present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63094" y="5165864"/>
            <a:ext cx="848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Future</a:t>
            </a:r>
            <a:endParaRPr lang="ko-KR" altLang="en-US" dirty="0"/>
          </a:p>
        </p:txBody>
      </p:sp>
      <p:sp>
        <p:nvSpPr>
          <p:cNvPr id="17" name="타원 16"/>
          <p:cNvSpPr/>
          <p:nvPr/>
        </p:nvSpPr>
        <p:spPr>
          <a:xfrm>
            <a:off x="1714480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4500562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7500958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폭발 2 19"/>
          <p:cNvSpPr/>
          <p:nvPr/>
        </p:nvSpPr>
        <p:spPr>
          <a:xfrm rot="20822240">
            <a:off x="1643042" y="4000504"/>
            <a:ext cx="285752" cy="1000132"/>
          </a:xfrm>
          <a:prstGeom prst="irregularSeal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8286808" cy="785818"/>
          </a:xfrm>
        </p:spPr>
        <p:txBody>
          <a:bodyPr/>
          <a:lstStyle/>
          <a:p>
            <a:r>
              <a:rPr lang="en-US" altLang="ko-KR" b="1" u="sng" dirty="0" smtClean="0"/>
              <a:t>Time </a:t>
            </a:r>
            <a:r>
              <a:rPr lang="en-US" altLang="ko-KR" b="1" u="sng" dirty="0"/>
              <a:t>Clues </a:t>
            </a:r>
            <a:r>
              <a:rPr lang="en-US" altLang="ko-KR" b="1" u="sng" dirty="0" smtClean="0"/>
              <a:t>for the Past </a:t>
            </a:r>
            <a:r>
              <a:rPr lang="en-US" altLang="ko-KR" b="1" u="sng" dirty="0"/>
              <a:t>Verb Tense</a:t>
            </a:r>
            <a:endParaRPr lang="ko-KR" altLang="en-US" u="sng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928662" y="2000241"/>
          <a:ext cx="7215238" cy="3071832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1023944">
                <a:tc>
                  <a:txBody>
                    <a:bodyPr/>
                    <a:lstStyle/>
                    <a:p>
                      <a:pPr marR="210185"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Century Gothic"/>
                          <a:ea typeface="바탕"/>
                          <a:cs typeface="Times New Roman"/>
                        </a:rPr>
                        <a:t>Yesterday/last </a:t>
                      </a:r>
                      <a:r>
                        <a:rPr lang="en-US" sz="2800" b="1" kern="100" dirty="0" smtClean="0">
                          <a:latin typeface="Century Gothic"/>
                          <a:ea typeface="바탕"/>
                          <a:cs typeface="Times New Roman"/>
                        </a:rPr>
                        <a:t>year, </a:t>
                      </a:r>
                      <a:r>
                        <a:rPr lang="en-US" sz="2800" b="1" kern="100" dirty="0">
                          <a:latin typeface="Century Gothic"/>
                          <a:ea typeface="바탕"/>
                          <a:cs typeface="Times New Roman"/>
                        </a:rPr>
                        <a:t>month/ etc.</a:t>
                      </a:r>
                      <a:endParaRPr lang="ko-KR" sz="2800" b="1" kern="100" dirty="0"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4">
                <a:tc>
                  <a:txBody>
                    <a:bodyPr/>
                    <a:lstStyle/>
                    <a:p>
                      <a:pPr marR="210185"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Century Gothic"/>
                          <a:ea typeface="바탕"/>
                          <a:cs typeface="Times New Roman"/>
                        </a:rPr>
                        <a:t>before /for five </a:t>
                      </a:r>
                      <a:r>
                        <a:rPr lang="en-US" sz="2800" b="1" kern="100" dirty="0" smtClean="0">
                          <a:latin typeface="Century Gothic"/>
                          <a:ea typeface="바탕"/>
                          <a:cs typeface="Times New Roman"/>
                        </a:rPr>
                        <a:t>weeks, days/etc</a:t>
                      </a:r>
                      <a:r>
                        <a:rPr lang="en-US" sz="2800" b="1" kern="100" dirty="0">
                          <a:latin typeface="Century Gothic"/>
                          <a:ea typeface="바탕"/>
                          <a:cs typeface="Times New Roman"/>
                        </a:rPr>
                        <a:t>.</a:t>
                      </a:r>
                      <a:endParaRPr lang="ko-KR" sz="2800" b="1" kern="100" dirty="0"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4">
                <a:tc>
                  <a:txBody>
                    <a:bodyPr/>
                    <a:lstStyle/>
                    <a:p>
                      <a:pPr marR="210185"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Century Gothic"/>
                          <a:ea typeface="바탕"/>
                          <a:cs typeface="Times New Roman"/>
                        </a:rPr>
                        <a:t>one </a:t>
                      </a:r>
                      <a:r>
                        <a:rPr lang="en-US" sz="2800" b="1" kern="100" dirty="0" smtClean="0">
                          <a:latin typeface="Century Gothic"/>
                          <a:ea typeface="바탕"/>
                          <a:cs typeface="Times New Roman"/>
                        </a:rPr>
                        <a:t>year, </a:t>
                      </a:r>
                      <a:r>
                        <a:rPr lang="en-US" sz="2800" b="1" kern="100" dirty="0">
                          <a:latin typeface="Century Gothic"/>
                          <a:ea typeface="바탕"/>
                          <a:cs typeface="Times New Roman"/>
                        </a:rPr>
                        <a:t>month ago</a:t>
                      </a:r>
                      <a:endParaRPr lang="ko-KR" sz="2800" b="1" kern="100" dirty="0"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8286808" cy="571504"/>
          </a:xfrm>
        </p:spPr>
        <p:txBody>
          <a:bodyPr>
            <a:normAutofit fontScale="25000" lnSpcReduction="20000"/>
          </a:bodyPr>
          <a:lstStyle/>
          <a:p>
            <a:r>
              <a:rPr lang="en-US" altLang="ko-KR" sz="16000" b="1" u="sng" dirty="0" smtClean="0"/>
              <a:t>Future</a:t>
            </a:r>
            <a:r>
              <a:rPr lang="ko-KR" altLang="en-US" sz="16000" b="1" u="sng" dirty="0" smtClean="0"/>
              <a:t> </a:t>
            </a:r>
            <a:r>
              <a:rPr lang="en-US" altLang="ko-KR" sz="16000" b="1" u="sng" dirty="0" smtClean="0"/>
              <a:t>Tense</a:t>
            </a:r>
          </a:p>
          <a:p>
            <a:endParaRPr lang="en-US" altLang="ko-KR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r>
              <a:rPr lang="en-US" altLang="ko-KR" sz="8000" b="1" dirty="0" smtClean="0"/>
              <a:t>Will</a:t>
            </a:r>
          </a:p>
          <a:p>
            <a:pPr algn="l"/>
            <a:endParaRPr lang="en-US" altLang="ko-KR" sz="8000" b="1" u="sng" dirty="0" smtClean="0"/>
          </a:p>
          <a:p>
            <a:pPr algn="l">
              <a:buFont typeface="Wingdings" pitchFamily="2" charset="2"/>
              <a:buChar char="l"/>
            </a:pPr>
            <a:r>
              <a:rPr lang="en-US" altLang="ko-KR" sz="8000" b="1" dirty="0" smtClean="0"/>
              <a:t>It indicates what person must do</a:t>
            </a:r>
          </a:p>
          <a:p>
            <a:pPr algn="l"/>
            <a:r>
              <a:rPr lang="en-US" altLang="ko-KR" sz="8000" b="1" dirty="0" smtClean="0"/>
              <a:t>e.g. you will have to wait ten more minutes</a:t>
            </a:r>
          </a:p>
          <a:p>
            <a:pPr algn="l"/>
            <a:r>
              <a:rPr lang="en-US" altLang="ko-KR" sz="8000" b="1" dirty="0" smtClean="0"/>
              <a:t>       you will need to fill this form out</a:t>
            </a:r>
          </a:p>
          <a:p>
            <a:pPr algn="l"/>
            <a:endParaRPr lang="en-US" altLang="ko-KR" sz="8000" b="1" dirty="0" smtClean="0"/>
          </a:p>
          <a:p>
            <a:pPr algn="l"/>
            <a:r>
              <a:rPr lang="en-US" altLang="ko-KR" sz="8000" b="1" dirty="0" smtClean="0"/>
              <a:t>Be going to</a:t>
            </a:r>
          </a:p>
          <a:p>
            <a:pPr algn="l"/>
            <a:endParaRPr lang="en-US" altLang="ko-KR" sz="8000" b="1" dirty="0" smtClean="0"/>
          </a:p>
          <a:p>
            <a:pPr algn="l">
              <a:buFont typeface="Wingdings" pitchFamily="2" charset="2"/>
              <a:buChar char="l"/>
            </a:pPr>
            <a:r>
              <a:rPr lang="en-US" altLang="ko-KR" sz="8000" b="1" dirty="0" smtClean="0"/>
              <a:t>It emphasizes future decision</a:t>
            </a:r>
          </a:p>
          <a:p>
            <a:pPr algn="l">
              <a:buFont typeface="Wingdings" pitchFamily="2" charset="2"/>
              <a:buChar char="l"/>
            </a:pPr>
            <a:r>
              <a:rPr lang="en-US" altLang="ko-KR" sz="8000" b="1" dirty="0" smtClean="0"/>
              <a:t>It is used when speaker have evidence for his prediction</a:t>
            </a:r>
          </a:p>
          <a:p>
            <a:pPr algn="l">
              <a:buFont typeface="Wingdings" pitchFamily="2" charset="2"/>
              <a:buChar char="l"/>
            </a:pPr>
            <a:r>
              <a:rPr lang="en-US" altLang="ko-KR" sz="8000" b="1" dirty="0" smtClean="0"/>
              <a:t>For something sure</a:t>
            </a:r>
          </a:p>
          <a:p>
            <a:pPr algn="l">
              <a:buFont typeface="Wingdings" pitchFamily="2" charset="2"/>
              <a:buChar char="l"/>
            </a:pPr>
            <a:r>
              <a:rPr lang="en-US" altLang="ko-KR" sz="8000" b="1" dirty="0" smtClean="0"/>
              <a:t>When followed by you, it indicates order from speaker</a:t>
            </a:r>
          </a:p>
          <a:p>
            <a:pPr algn="l"/>
            <a:r>
              <a:rPr lang="en-US" altLang="ko-KR" sz="8000" b="1" dirty="0" smtClean="0"/>
              <a:t>E.g. You are going to find it tonight/ I am going to love her day in day out/ We are going to get a new car soon. Be going to</a:t>
            </a:r>
          </a:p>
          <a:p>
            <a:pPr algn="l"/>
            <a:endParaRPr lang="en-US" altLang="ko-KR" sz="8000" b="1" dirty="0" smtClean="0"/>
          </a:p>
          <a:p>
            <a:pPr algn="l"/>
            <a:endParaRPr lang="en-US" altLang="ko-KR" sz="8000" b="1" dirty="0" smtClean="0"/>
          </a:p>
          <a:p>
            <a:pPr algn="l"/>
            <a:r>
              <a:rPr lang="en-US" altLang="ko-KR" sz="8000" b="1" dirty="0" smtClean="0"/>
              <a:t>Be to</a:t>
            </a:r>
          </a:p>
          <a:p>
            <a:pPr algn="l"/>
            <a:endParaRPr lang="en-US" altLang="ko-KR" sz="8000" b="1" dirty="0" smtClean="0"/>
          </a:p>
          <a:p>
            <a:pPr algn="l">
              <a:buFont typeface="Wingdings" pitchFamily="2" charset="2"/>
              <a:buChar char="l"/>
            </a:pPr>
            <a:r>
              <a:rPr lang="en-US" altLang="ko-KR" sz="8000" b="1" dirty="0" smtClean="0"/>
              <a:t>It emphasizes official plan by someone</a:t>
            </a:r>
          </a:p>
          <a:p>
            <a:pPr algn="l">
              <a:buFont typeface="Wingdings" pitchFamily="2" charset="2"/>
              <a:buChar char="l"/>
            </a:pPr>
            <a:r>
              <a:rPr lang="en-US" altLang="ko-KR" sz="8000" b="1" dirty="0" smtClean="0"/>
              <a:t>It is same as “ Be scheduled to”</a:t>
            </a:r>
          </a:p>
          <a:p>
            <a:pPr algn="l"/>
            <a:r>
              <a:rPr lang="en-US" altLang="ko-KR" sz="8000" b="1" dirty="0" smtClean="0"/>
              <a:t>E.g. The president is to visit Beijing in January</a:t>
            </a:r>
          </a:p>
          <a:p>
            <a:pPr algn="l"/>
            <a:endParaRPr lang="en-US" altLang="ko-KR" sz="128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r>
              <a:rPr lang="en-US" altLang="ko-KR" sz="5600" b="1" u="sng" dirty="0" smtClean="0"/>
              <a:t> </a:t>
            </a:r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pPr algn="l"/>
            <a:endParaRPr lang="en-US" altLang="ko-KR" sz="5600" b="1" u="sng" dirty="0" smtClean="0"/>
          </a:p>
          <a:p>
            <a:endParaRPr lang="ko-KR" altLang="en-US" sz="5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96908"/>
          </a:xfrm>
        </p:spPr>
        <p:txBody>
          <a:bodyPr>
            <a:normAutofit/>
          </a:bodyPr>
          <a:lstStyle/>
          <a:p>
            <a:r>
              <a:rPr lang="en-US" altLang="ko-KR" sz="1400" u="sng" dirty="0" smtClean="0"/>
              <a:t>Future Tenses</a:t>
            </a:r>
            <a:endParaRPr lang="ko-KR" altLang="en-US" sz="1400" u="sng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1429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400" dirty="0" smtClean="0"/>
              <a:t>Be about to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1400" dirty="0" smtClean="0"/>
              <a:t>It means going to happen very soon</a:t>
            </a:r>
          </a:p>
          <a:p>
            <a:pPr>
              <a:buNone/>
            </a:pPr>
            <a:r>
              <a:rPr lang="en-US" altLang="ko-KR" sz="1400" dirty="0" smtClean="0"/>
              <a:t>E.g. Don’t go out, we are about to have lunch soon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Be due to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1400" dirty="0" smtClean="0"/>
              <a:t>The train is due to depart now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Shall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Font typeface="Wingdings" pitchFamily="2" charset="2"/>
              <a:buChar char="l"/>
            </a:pPr>
            <a:r>
              <a:rPr lang="en-US" altLang="ko-KR" sz="1400" dirty="0" smtClean="0"/>
              <a:t>Suggestion: “ Shall we get you something to drink?” “Shall we go for a walk?”</a:t>
            </a:r>
          </a:p>
          <a:p>
            <a:pPr>
              <a:buFont typeface="Wingdings" pitchFamily="2" charset="2"/>
              <a:buChar char="l"/>
            </a:pPr>
            <a:r>
              <a:rPr lang="en-US" altLang="ko-KR" sz="1400" dirty="0" smtClean="0"/>
              <a:t>Promise/ Warning: You shall have all you wish for/ He shall regret this</a:t>
            </a:r>
          </a:p>
          <a:p>
            <a:pPr>
              <a:buFont typeface="Wingdings" pitchFamily="2" charset="2"/>
              <a:buChar char="l"/>
            </a:pPr>
            <a:r>
              <a:rPr lang="en-US" altLang="ko-KR" sz="1400" dirty="0" smtClean="0"/>
              <a:t>Obligation: The buyer must maintain the equipment according to the manual.</a:t>
            </a:r>
          </a:p>
          <a:p>
            <a:pPr>
              <a:buNone/>
            </a:pPr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ko-KR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365</Words>
  <Application>Microsoft Office PowerPoint</Application>
  <PresentationFormat>화면 슬라이드 쇼(4:3)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Future Tenses</vt:lpstr>
    </vt:vector>
  </TitlesOfParts>
  <Company>SNU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M515</dc:creator>
  <cp:lastModifiedBy>Windows XP</cp:lastModifiedBy>
  <cp:revision>16</cp:revision>
  <dcterms:created xsi:type="dcterms:W3CDTF">2009-07-05T06:19:56Z</dcterms:created>
  <dcterms:modified xsi:type="dcterms:W3CDTF">2009-07-07T23:22:36Z</dcterms:modified>
</cp:coreProperties>
</file>