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57" r:id="rId4"/>
    <p:sldId id="270" r:id="rId5"/>
    <p:sldId id="271" r:id="rId6"/>
    <p:sldId id="259" r:id="rId7"/>
    <p:sldId id="260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10063163" cy="6873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78" d="100"/>
          <a:sy n="78" d="100"/>
        </p:scale>
        <p:origin x="-257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00131" y="0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4A057767-FE2A-421B-B936-0828839D2DD1}" type="datetimeFigureOut">
              <a:rPr lang="ko-KR" altLang="en-US" smtClean="0"/>
              <a:pPr/>
              <a:t>2009-07-14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528988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00131" y="6528988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93A524F2-EEA3-43E4-998A-1FEDFA16D1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00131" y="0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>
              <a:defRPr sz="1300"/>
            </a:lvl1pPr>
          </a:lstStyle>
          <a:p>
            <a:fld id="{CB314701-0F25-4F65-BBA1-BC252A8D4A8D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11525" y="514350"/>
            <a:ext cx="3440113" cy="2579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80" tIns="48390" rIns="96780" bIns="4839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06317" y="3265091"/>
            <a:ext cx="8050530" cy="3093244"/>
          </a:xfrm>
          <a:prstGeom prst="rect">
            <a:avLst/>
          </a:prstGeom>
        </p:spPr>
        <p:txBody>
          <a:bodyPr vert="horz" lIns="96780" tIns="48390" rIns="96780" bIns="4839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528988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00131" y="6528988"/>
            <a:ext cx="4360704" cy="343694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r">
              <a:defRPr sz="1300"/>
            </a:lvl1pPr>
          </a:lstStyle>
          <a:p>
            <a:fld id="{B41CDB79-7037-412E-8C63-DA5675D07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CDB79-7037-412E-8C63-DA5675D077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CDB79-7037-412E-8C63-DA5675D077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1DF7CE-8172-4AAC-A573-277DAA5FCCBB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659856-8930-463C-8C70-55B1E7835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how.com/Image:Cocoanib_40.jpg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wikihow.com/Image:Chocolate1_658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www.wikihow.com/Image:Winnowing_548.jpg" TargetMode="External"/><Relationship Id="rId4" Type="http://schemas.openxmlformats.org/officeDocument/2006/relationships/hyperlink" Target="http://www.wikihow.com/Image:Cocoaroasted1_242.jpg" TargetMode="Externa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hyperlink" Target="http://www.wikihow.com/Image:Temper4_692.jpg" TargetMode="External"/><Relationship Id="rId3" Type="http://schemas.openxmlformats.org/officeDocument/2006/relationships/hyperlink" Target="http://www.wikihow.com/Image:Temper2_415.jpg" TargetMode="External"/><Relationship Id="rId7" Type="http://schemas.openxmlformats.org/officeDocument/2006/relationships/hyperlink" Target="http://www.wikihow.com/Image:Mold7_535.jpg" TargetMode="External"/><Relationship Id="rId12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11" Type="http://schemas.openxmlformats.org/officeDocument/2006/relationships/hyperlink" Target="http://www.wikihow.com/Image:Mold2_741.jpg" TargetMode="External"/><Relationship Id="rId5" Type="http://schemas.openxmlformats.org/officeDocument/2006/relationships/hyperlink" Target="http://www.wikihow.com/Image:Mold5_381.jpg" TargetMode="External"/><Relationship Id="rId15" Type="http://schemas.openxmlformats.org/officeDocument/2006/relationships/image" Target="../media/image23.gif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hyperlink" Target="http://www.wikihow.com/Image:Mold1_316.jpg" TargetMode="External"/><Relationship Id="rId1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spc="30" dirty="0" smtClean="0">
                <a:solidFill>
                  <a:srgbClr val="663300"/>
                </a:solidFill>
                <a:latin typeface="Franklin Gothic Medium" pitchFamily="34" charset="0"/>
                <a:cs typeface="Microsoft Sans Serif" pitchFamily="34" charset="0"/>
              </a:rPr>
              <a:t>Reading Micro teaching</a:t>
            </a:r>
            <a:endParaRPr lang="en-US" sz="4800" b="1" spc="30" dirty="0">
              <a:solidFill>
                <a:srgbClr val="663300"/>
              </a:solidFill>
              <a:latin typeface="Franklin Gothic Medium" pitchFamily="34" charset="0"/>
              <a:cs typeface="Microsoft Sans Serif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&amp; Yoon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Jung </a:t>
            </a:r>
            <a:r>
              <a:rPr lang="en-US" altLang="ko-KR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28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  <a:p>
            <a:endParaRPr lang="en-US" dirty="0">
              <a:latin typeface="Franklin Gothic Demi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752" y="228600"/>
            <a:ext cx="8156448" cy="99060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Pair work </a:t>
            </a:r>
            <a:endParaRPr lang="en-US" dirty="0"/>
          </a:p>
        </p:txBody>
      </p:sp>
      <p:sp>
        <p:nvSpPr>
          <p:cNvPr id="4" name="내용 개체 틀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54284" cy="685800"/>
          </a:xfrm>
        </p:spPr>
        <p:txBody>
          <a:bodyPr/>
          <a:lstStyle/>
          <a:p>
            <a:pPr latinLnBrk="1">
              <a:buClr>
                <a:schemeClr val="bg1"/>
              </a:buClr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What is your favorite dessert?  why?</a:t>
            </a:r>
            <a:endParaRPr lang="en-US" sz="3200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685800" y="2362200"/>
            <a:ext cx="80772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atinLnBrk="1"/>
            <a:r>
              <a:rPr lang="en-US" sz="2400" dirty="0" smtClean="0">
                <a:solidFill>
                  <a:schemeClr val="tx2"/>
                </a:solidFill>
                <a:latin typeface="Franklin Gothic Book" pitchFamily="34" charset="0"/>
              </a:rPr>
              <a:t>I like tiramisu. </a:t>
            </a:r>
          </a:p>
          <a:p>
            <a:pPr latinLnBrk="1"/>
            <a:r>
              <a:rPr lang="en-US" sz="2400" dirty="0" smtClean="0">
                <a:solidFill>
                  <a:schemeClr val="tx2"/>
                </a:solidFill>
                <a:latin typeface="Franklin Gothic Book" pitchFamily="34" charset="0"/>
              </a:rPr>
              <a:t>It’s a traditional Italian dessert with chocolate sponge cake. </a:t>
            </a:r>
          </a:p>
          <a:p>
            <a:pPr latinLnBrk="1"/>
            <a:r>
              <a:rPr lang="en-US" sz="2400" dirty="0" smtClean="0">
                <a:solidFill>
                  <a:schemeClr val="tx2"/>
                </a:solidFill>
                <a:latin typeface="Franklin Gothic Book" pitchFamily="34" charset="0"/>
              </a:rPr>
              <a:t>It’s has a strong coffee syrup and a rich cheese taste. </a:t>
            </a:r>
          </a:p>
          <a:p>
            <a:pPr latinLnBrk="1"/>
            <a:r>
              <a:rPr lang="en-US" sz="2400" dirty="0" smtClean="0">
                <a:solidFill>
                  <a:schemeClr val="tx2"/>
                </a:solidFill>
                <a:latin typeface="Franklin Gothic Book" pitchFamily="34" charset="0"/>
              </a:rPr>
              <a:t>It is very delicious!!</a:t>
            </a:r>
            <a:endParaRPr lang="en-US" sz="2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12" name="그림 11" descr="17706-Clipart-Illustration-Of-Two-Orange-Businessmen-Having-A-Conversation-With-A-Text-Bubble-Above-T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714750"/>
            <a:ext cx="2921473" cy="2609849"/>
          </a:xfrm>
          <a:prstGeom prst="rect">
            <a:avLst/>
          </a:prstGeom>
        </p:spPr>
      </p:pic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66800" y="5786735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400" b="1" dirty="0">
                <a:solidFill>
                  <a:srgbClr val="663300"/>
                </a:solidFill>
                <a:latin typeface="Franklin Gothic Medium" pitchFamily="34" charset="0"/>
                <a:ea typeface="굴림" pitchFamily="50" charset="-127"/>
              </a:rPr>
              <a:t>You have 10 </a:t>
            </a:r>
            <a:r>
              <a:rPr lang="en-US" altLang="ko-KR" sz="2400" b="1" dirty="0" smtClean="0">
                <a:solidFill>
                  <a:srgbClr val="663300"/>
                </a:solidFill>
                <a:latin typeface="Franklin Gothic Medium" pitchFamily="34" charset="0"/>
                <a:ea typeface="굴림" pitchFamily="50" charset="-127"/>
              </a:rPr>
              <a:t>minutes </a:t>
            </a:r>
            <a:r>
              <a:rPr lang="en-US" altLang="ko-KR" sz="2400" b="1" dirty="0">
                <a:solidFill>
                  <a:srgbClr val="663300"/>
                </a:solidFill>
                <a:latin typeface="Franklin Gothic Medium" pitchFamily="34" charset="0"/>
                <a:ea typeface="굴림" pitchFamily="50" charset="-127"/>
              </a:rPr>
              <a:t>for pair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99060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Concept Check</a:t>
            </a:r>
            <a:endParaRPr 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54152" y="1600200"/>
            <a:ext cx="8461248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The Maya added sugar to chocolate and heated 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" pitchFamily="34" charset="0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57200" y="3124200"/>
            <a:ext cx="8461248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The cacao tree grows in tropical countries.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" pitchFamily="34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57200" y="4800600"/>
            <a:ext cx="8461248" cy="1143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Chocolate was always a dessert.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57200" y="3581400"/>
            <a:ext cx="8461248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True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Franklin Gothic Medium" pitchFamily="34" charset="0"/>
              </a:rPr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Franklin Gothic Medium" pitchFamily="34" charset="0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457200" y="5181600"/>
            <a:ext cx="8461248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False : </a:t>
            </a:r>
            <a:r>
              <a:rPr lang="en-US" sz="2600" dirty="0" smtClean="0">
                <a:solidFill>
                  <a:schemeClr val="tx2"/>
                </a:solidFill>
                <a:latin typeface="Franklin Gothic Book" pitchFamily="34" charset="0"/>
              </a:rPr>
              <a:t>Chocolate was used as money and/or a tribute for birth and marriage.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457200" y="2362200"/>
            <a:ext cx="86868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  <a:latin typeface="Franklin Gothic Book" pitchFamily="34" charset="0"/>
              </a:rPr>
              <a:t>False : </a:t>
            </a:r>
            <a:r>
              <a:rPr lang="en-US" sz="2600" dirty="0" smtClean="0">
                <a:solidFill>
                  <a:schemeClr val="tx2"/>
                </a:solidFill>
                <a:latin typeface="Franklin Gothic Book" pitchFamily="34" charset="0"/>
              </a:rPr>
              <a:t>Spanish people added sugar to sweeten the taste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pic>
        <p:nvPicPr>
          <p:cNvPr id="16" name="그림 15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 build="p"/>
      <p:bldP spid="11" grpId="0" build="p"/>
      <p:bldP spid="12" grpId="0" build="p"/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1905000"/>
            <a:ext cx="7772400" cy="14700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3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Microsoft Sans Serif" pitchFamily="34" charset="0"/>
              </a:rPr>
              <a:t>The End</a:t>
            </a:r>
            <a:endParaRPr kumimoji="0" lang="en-US" sz="4800" b="1" i="0" u="none" strike="noStrike" kern="1200" cap="all" spc="3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Franklin Gothic Medium" pitchFamily="34" charset="0"/>
              <a:ea typeface="+mj-ea"/>
              <a:cs typeface="Microsoft Sans Serif" pitchFamily="34" charset="0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1371600" y="3352800"/>
            <a:ext cx="64008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Thank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you</a:t>
            </a: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Demi" pitchFamily="34" charset="0"/>
              <a:ea typeface="+mn-ea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What do you think this is?</a:t>
            </a:r>
            <a:endParaRPr lang="en-US" dirty="0">
              <a:latin typeface="Franklin Gothic Medium" pitchFamily="34" charset="0"/>
            </a:endParaRPr>
          </a:p>
        </p:txBody>
      </p:sp>
      <p:pic>
        <p:nvPicPr>
          <p:cNvPr id="5" name="내용 개체 틀 4" descr="Chocolat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48100" y="1767985"/>
            <a:ext cx="1671691" cy="2118216"/>
          </a:xfrm>
        </p:spPr>
      </p:pic>
      <p:pic>
        <p:nvPicPr>
          <p:cNvPr id="6" name="내용 개체 틀 5" descr="cacao-chocolate-bean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11695" y="1752601"/>
            <a:ext cx="2969705" cy="2116656"/>
          </a:xfrm>
        </p:spPr>
      </p:pic>
      <p:pic>
        <p:nvPicPr>
          <p:cNvPr id="8" name="내용 개체 틀 5" descr="cacao-chocolate-be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362" y="1767985"/>
            <a:ext cx="2975638" cy="2118216"/>
          </a:xfrm>
          <a:prstGeom prst="rect">
            <a:avLst/>
          </a:prstGeom>
        </p:spPr>
      </p:pic>
      <p:pic>
        <p:nvPicPr>
          <p:cNvPr id="1026" name="Picture 2" descr="whole cacao pod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080804"/>
            <a:ext cx="2286000" cy="229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opened cacao pod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4080804"/>
            <a:ext cx="223460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freshly ground cacao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4081294"/>
            <a:ext cx="3130111" cy="228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직사각형 12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10" name="그림 9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Today’s topic...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3200" b="1" spc="30" dirty="0" smtClean="0">
              <a:solidFill>
                <a:srgbClr val="663300"/>
              </a:solidFill>
              <a:latin typeface="Franklin Gothic Demi" pitchFamily="34" charset="0"/>
              <a:cs typeface="Microsoft Sans Serif" pitchFamily="34" charset="0"/>
            </a:endParaRPr>
          </a:p>
          <a:p>
            <a:pPr algn="ctr">
              <a:buNone/>
            </a:pPr>
            <a:endParaRPr lang="en-US" sz="3200" b="1" spc="30" dirty="0" smtClean="0">
              <a:solidFill>
                <a:srgbClr val="663300"/>
              </a:solidFill>
              <a:latin typeface="Franklin Gothic Demi" pitchFamily="34" charset="0"/>
              <a:cs typeface="Microsoft Sans Serif" pitchFamily="34" charset="0"/>
            </a:endParaRPr>
          </a:p>
          <a:p>
            <a:pPr>
              <a:buNone/>
            </a:pPr>
            <a:r>
              <a:rPr lang="en-US" sz="6800" b="1" spc="300" dirty="0" smtClean="0">
                <a:solidFill>
                  <a:srgbClr val="663300"/>
                </a:solidFill>
                <a:latin typeface="Franklin Gothic Demi" pitchFamily="34" charset="0"/>
                <a:cs typeface="Microsoft Sans Serif" pitchFamily="34" charset="0"/>
              </a:rPr>
              <a:t>Chocolate</a:t>
            </a:r>
          </a:p>
          <a:p>
            <a:pPr>
              <a:buNone/>
            </a:pPr>
            <a:r>
              <a:rPr lang="en-US" sz="7200" dirty="0" smtClean="0">
                <a:solidFill>
                  <a:srgbClr val="663300"/>
                </a:solidFill>
              </a:rPr>
              <a:t>   </a:t>
            </a:r>
            <a:r>
              <a:rPr lang="en-US" sz="6000" dirty="0" smtClean="0">
                <a:solidFill>
                  <a:srgbClr val="663300"/>
                </a:solidFill>
              </a:rPr>
              <a:t>[’</a:t>
            </a:r>
            <a:r>
              <a:rPr lang="en-US" sz="6000" dirty="0" err="1" smtClean="0">
                <a:solidFill>
                  <a:srgbClr val="663300"/>
                </a:solidFill>
              </a:rPr>
              <a:t>tʃɒklət</a:t>
            </a:r>
            <a:r>
              <a:rPr lang="en-US" sz="6000" dirty="0" smtClean="0">
                <a:solidFill>
                  <a:srgbClr val="663300"/>
                </a:solidFill>
              </a:rPr>
              <a:t>] </a:t>
            </a:r>
            <a:endParaRPr lang="en-US" sz="6000" b="1" spc="300" dirty="0" smtClean="0">
              <a:solidFill>
                <a:srgbClr val="663300"/>
              </a:solidFill>
              <a:latin typeface="Franklin Gothic Demi" pitchFamily="34" charset="0"/>
              <a:cs typeface="Microsoft Sans Serif" pitchFamily="34" charset="0"/>
            </a:endParaRPr>
          </a:p>
          <a:p>
            <a:pPr>
              <a:buNone/>
            </a:pPr>
            <a:endParaRPr lang="en-US" sz="6600" b="1" spc="300" dirty="0" smtClean="0">
              <a:solidFill>
                <a:srgbClr val="663300"/>
              </a:solidFill>
              <a:latin typeface="Franklin Gothic Demi" pitchFamily="34" charset="0"/>
              <a:cs typeface="Microsoft Sans Serif" pitchFamily="34" charset="0"/>
            </a:endParaRPr>
          </a:p>
          <a:p>
            <a:pPr>
              <a:buNone/>
            </a:pPr>
            <a:endParaRPr lang="en-US" sz="6600" b="1" spc="300" dirty="0" smtClean="0">
              <a:solidFill>
                <a:srgbClr val="663300"/>
              </a:solidFill>
              <a:latin typeface="Franklin Gothic Demi" pitchFamily="34" charset="0"/>
              <a:cs typeface="Microsoft Sans Serif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09600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3200" b="1" i="0" u="none" strike="noStrike" kern="1200" cap="none" spc="3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Franklin Gothic Demi" pitchFamily="34" charset="0"/>
              <a:ea typeface="+mn-ea"/>
              <a:cs typeface="Microsoft Sans Serif" pitchFamily="34" charset="0"/>
            </a:endParaRP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3200" b="1" i="0" u="none" strike="noStrike" kern="1200" cap="none" spc="3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Franklin Gothic Demi" pitchFamily="34" charset="0"/>
              <a:ea typeface="+mn-ea"/>
              <a:cs typeface="Microsoft Sans Serif" pitchFamily="34" charset="0"/>
            </a:endParaRPr>
          </a:p>
        </p:txBody>
      </p:sp>
      <p:pic>
        <p:nvPicPr>
          <p:cNvPr id="8" name="그림 7" descr="chocolate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874120"/>
            <a:ext cx="3581400" cy="417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1900" dirty="0" smtClean="0">
                <a:solidFill>
                  <a:srgbClr val="663300"/>
                </a:solidFill>
                <a:latin typeface="Franklin Gothic Book" pitchFamily="34" charset="0"/>
              </a:rPr>
              <a:t>1) Roast the cocoa beans.</a:t>
            </a:r>
            <a:endParaRPr lang="en-US" sz="1900" dirty="0">
              <a:latin typeface="Franklin Gothic Book" pitchFamily="34" charset="0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r>
              <a:rPr lang="en-US" sz="1900" dirty="0" smtClean="0">
                <a:solidFill>
                  <a:srgbClr val="663300"/>
                </a:solidFill>
                <a:latin typeface="Franklin Gothic Book" pitchFamily="34" charset="0"/>
              </a:rPr>
              <a:t>2) Crack and separate the beans. 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12648" y="228600"/>
            <a:ext cx="662635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How to make chocolate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8" name="그림 7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  <p:pic>
        <p:nvPicPr>
          <p:cNvPr id="9" name="내용 개체 틀 8" descr="http://www.wikihow.com/images/thumb/f/ff/Cocoaroasted1_242.jpg/150px-Cocoaroasted1_242.jpg">
            <a:hlinkClick r:id="rId4" tooltip="Cocoaroasted1_242.jpg"/>
          </p:cNvPr>
          <p:cNvPicPr>
            <a:picLocks noGrp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37344" y="2514600"/>
            <a:ext cx="175564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http://www.wikihow.com/images/thumb/b/b4/Chocolate1_658.jpg/150px-Chocolate1_658.jpg">
            <a:hlinkClick r:id="rId6" tooltip="Chocolate1_658.jpg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6365" y="2514600"/>
            <a:ext cx="1813560" cy="138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내용 개체 틀 10" descr="http://www.wikihow.com/images/thumb/7/7b/Cocoanib_40.jpg/200px-Cocoanib_40.jpg">
            <a:hlinkClick r:id="rId8" tooltip="Cocoanib_40.jpg"/>
          </p:cNvPr>
          <p:cNvPicPr>
            <a:picLocks noGrp="1"/>
          </p:cNvPicPr>
          <p:nvPr>
            <p:ph sz="quarter" idx="4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4939352" y="251460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그림 11" descr="http://www.wikihow.com/images/thumb/f/fc/Winnowing_548.jpg/200px-Winnowing_548.jpg">
            <a:hlinkClick r:id="rId10" tooltip="Winnowing_548.jpg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2514600"/>
            <a:ext cx="167766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텍스트 개체 틀 4"/>
          <p:cNvSpPr txBox="1">
            <a:spLocks/>
          </p:cNvSpPr>
          <p:nvPr/>
        </p:nvSpPr>
        <p:spPr>
          <a:xfrm>
            <a:off x="609600" y="4191000"/>
            <a:ext cx="4114800" cy="64008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pPr lvl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Book" pitchFamily="34" charset="0"/>
              </a:rPr>
              <a:t>3) </a:t>
            </a: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Grind the nibs into a cocoa liqueur. </a:t>
            </a:r>
            <a:endParaRPr lang="en-US" sz="1900" b="1" dirty="0" smtClean="0">
              <a:solidFill>
                <a:srgbClr val="663300"/>
              </a:solidFill>
              <a:latin typeface="Franklin Gothic Book" pitchFamily="34" charset="0"/>
            </a:endParaRPr>
          </a:p>
        </p:txBody>
      </p:sp>
      <p:sp>
        <p:nvSpPr>
          <p:cNvPr id="14" name="텍스트 개체 틀 5"/>
          <p:cNvSpPr txBox="1">
            <a:spLocks/>
          </p:cNvSpPr>
          <p:nvPr/>
        </p:nvSpPr>
        <p:spPr>
          <a:xfrm>
            <a:off x="4800600" y="4191000"/>
            <a:ext cx="4343400" cy="64008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Book" pitchFamily="34" charset="0"/>
              </a:rPr>
              <a:t>4) </a:t>
            </a: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Conch and refine the chocolate</a:t>
            </a: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.</a:t>
            </a: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.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Book" pitchFamily="34" charset="0"/>
              </a:rPr>
              <a:t> </a:t>
            </a:r>
            <a:endParaRPr kumimoji="0" lang="en-US" sz="1900" b="1" i="0" u="none" strike="noStrike" kern="120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pic>
        <p:nvPicPr>
          <p:cNvPr id="15" name="내용 개체 틀 8" descr="http://www.wikihow.com/images/thumb/f/ff/Cocoaroasted1_242.jpg/150px-Cocoaroasted1_242.jpg">
            <a:hlinkClick r:id="rId4" tooltip="Cocoaroasted1_242.jpg"/>
          </p:cNvPr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762000" y="4953000"/>
            <a:ext cx="3733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내용 개체 틀 10" descr="http://www.wikihow.com/images/thumb/7/7b/Cocoanib_40.jpg/200px-Cocoanib_40.jpg">
            <a:hlinkClick r:id="rId8" tooltip="Cocoanib_40.jpg"/>
          </p:cNvPr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4912242" y="4953000"/>
            <a:ext cx="171715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"/>
          </p:nvPr>
        </p:nvSpPr>
        <p:spPr>
          <a:noFill/>
        </p:spPr>
        <p:txBody>
          <a:bodyPr/>
          <a:lstStyle/>
          <a:p>
            <a:pPr marL="514350" lvl="0" indent="-514350">
              <a:lnSpc>
                <a:spcPct val="150000"/>
              </a:lnSpc>
              <a:buClr>
                <a:srgbClr val="663300"/>
              </a:buClr>
              <a:buSzPct val="100000"/>
            </a:pPr>
            <a:r>
              <a:rPr lang="en-US" sz="1900" dirty="0" smtClean="0">
                <a:solidFill>
                  <a:srgbClr val="663300"/>
                </a:solidFill>
                <a:latin typeface="Franklin Gothic Book" pitchFamily="34" charset="0"/>
              </a:rPr>
              <a:t>5) Temper the chocolate.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1900" dirty="0" smtClean="0">
                <a:solidFill>
                  <a:srgbClr val="663300"/>
                </a:solidFill>
                <a:latin typeface="Franklin Gothic Book" pitchFamily="34" charset="0"/>
              </a:rPr>
              <a:t>6) Mold the chocolate  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12648" y="228600"/>
            <a:ext cx="662635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How to make chocolate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pic>
        <p:nvPicPr>
          <p:cNvPr id="8" name="그림 7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  <p:sp>
        <p:nvSpPr>
          <p:cNvPr id="13" name="텍스트 개체 틀 4"/>
          <p:cNvSpPr txBox="1">
            <a:spLocks/>
          </p:cNvSpPr>
          <p:nvPr/>
        </p:nvSpPr>
        <p:spPr>
          <a:xfrm>
            <a:off x="5105400" y="4160520"/>
            <a:ext cx="2781300" cy="64008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pPr marL="514350" lvl="0" indent="-514350">
              <a:lnSpc>
                <a:spcPct val="150000"/>
              </a:lnSpc>
              <a:buClr>
                <a:srgbClr val="663300"/>
              </a:buClr>
              <a:buSzPct val="100000"/>
            </a:pP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8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) </a:t>
            </a:r>
            <a:r>
              <a:rPr lang="en-US" sz="1900" b="1" dirty="0" smtClean="0">
                <a:solidFill>
                  <a:srgbClr val="663300"/>
                </a:solidFill>
                <a:latin typeface="Franklin Gothic Book" pitchFamily="34" charset="0"/>
              </a:rPr>
              <a:t>Read to eat!</a:t>
            </a:r>
            <a:endParaRPr lang="en-US" sz="1900" dirty="0" smtClean="0">
              <a:solidFill>
                <a:srgbClr val="663300"/>
              </a:solidFill>
              <a:latin typeface="Franklin Gothic Book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16" name="그림 15" descr="http://www.wikihow.com/images/thumb/3/3b/Temper2_415.jpg/200px-Temper2_415.jpg">
            <a:hlinkClick r:id="rId3" tooltip="Temper2_415.jpg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514600"/>
            <a:ext cx="1905000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그림 18" descr="http://www.wikihow.com/images/thumb/f/f8/Mold5_381.jpg/200px-Mold5_381.jpg">
            <a:hlinkClick r:id="rId5" tooltip="Mold5_381.jpg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953000"/>
            <a:ext cx="190627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 descr="http://www.wikihow.com/images/thumb/c/cb/Mold7_535.jpg/200px-Mold7_535.jpg">
            <a:hlinkClick r:id="rId7" tooltip="Mold7_535.jpg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4953000"/>
            <a:ext cx="190627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그림 20" descr="http://www.wikihow.com/images/thumb/5/55/Mold1_316.jpg/200px-Mold1_316.jpg">
            <a:hlinkClick r:id="rId9" tooltip="Mold1_316.jpg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53000" y="2514600"/>
            <a:ext cx="190627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그림 22" descr="http://www.wikihow.com/images/thumb/0/08/Mold2_741.jpg/200px-Mold2_741.jpg">
            <a:hlinkClick r:id="rId11" tooltip="Mold2_741.jpg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10400" y="2514600"/>
            <a:ext cx="1752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그림 23" descr="http://www.wikihow.com/images/thumb/7/79/Temper4_692.jpg/200px-Temper4_692.jpg">
            <a:hlinkClick r:id="rId13" tooltip="Temper4_692.jpg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740154" y="2514600"/>
            <a:ext cx="1756916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텍스트 개체 틀 4"/>
          <p:cNvSpPr txBox="1">
            <a:spLocks/>
          </p:cNvSpPr>
          <p:nvPr/>
        </p:nvSpPr>
        <p:spPr>
          <a:xfrm>
            <a:off x="609600" y="4160520"/>
            <a:ext cx="4419600" cy="640080"/>
          </a:xfrm>
          <a:prstGeom prst="rect">
            <a:avLst/>
          </a:prstGeom>
          <a:noFill/>
        </p:spPr>
        <p:txBody>
          <a:bodyPr vert="horz" rtlCol="0" anchor="ctr">
            <a:normAutofit fontScale="92500"/>
          </a:bodyPr>
          <a:lstStyle/>
          <a:p>
            <a:pPr marL="514350" lvl="0" indent="-514350">
              <a:lnSpc>
                <a:spcPct val="150000"/>
              </a:lnSpc>
              <a:buClr>
                <a:srgbClr val="663300"/>
              </a:buClr>
              <a:buSzPct val="100000"/>
            </a:pPr>
            <a:r>
              <a:rPr lang="en-US" sz="2000" b="1" dirty="0" smtClean="0">
                <a:solidFill>
                  <a:srgbClr val="663300"/>
                </a:solidFill>
                <a:latin typeface="Franklin Gothic Book" pitchFamily="34" charset="0"/>
              </a:rPr>
              <a:t>7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Book" pitchFamily="34" charset="0"/>
                <a:ea typeface="+mn-ea"/>
                <a:cs typeface="+mn-cs"/>
              </a:rPr>
              <a:t>) </a:t>
            </a:r>
            <a:r>
              <a:rPr lang="en-US" sz="2000" b="1" dirty="0" smtClean="0">
                <a:solidFill>
                  <a:srgbClr val="663300"/>
                </a:solidFill>
                <a:latin typeface="Franklin Gothic Book" pitchFamily="34" charset="0"/>
              </a:rPr>
              <a:t>Remove the chocolate from the molds</a:t>
            </a:r>
            <a:r>
              <a:rPr lang="en-US" sz="2000" dirty="0" smtClean="0">
                <a:solidFill>
                  <a:srgbClr val="663300"/>
                </a:solidFill>
                <a:latin typeface="Franklin Gothic Book" pitchFamily="34" charset="0"/>
              </a:rPr>
              <a:t> </a:t>
            </a:r>
          </a:p>
        </p:txBody>
      </p:sp>
      <p:pic>
        <p:nvPicPr>
          <p:cNvPr id="18" name="그림 17" descr="http://www.wikihow.com/images/thumb/5/55/Mold1_316.jpg/200px-Mold1_316.jpg">
            <a:hlinkClick r:id="rId9" tooltip="Mold1_316.jpg"/>
          </p:cNvPr>
          <p:cNvPicPr/>
          <p:nvPr/>
        </p:nvPicPr>
        <p:blipFill>
          <a:blip r:embed="rId15"/>
          <a:stretch>
            <a:fillRect/>
          </a:stretch>
        </p:blipFill>
        <p:spPr bwMode="auto">
          <a:xfrm>
            <a:off x="5181600" y="4731702"/>
            <a:ext cx="1821498" cy="182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Vocabulary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0248" y="1600200"/>
            <a:ext cx="8153400" cy="60960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Bitter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87758" y="2057400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It is one of the four basic tastes. When we take a medicine, we can find this taste. Bitter taste is opposite to sweet taste.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57200" y="3124200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dessert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84710" y="3581400"/>
            <a:ext cx="79782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It is sweet food eaten at the end of a meal. </a:t>
            </a:r>
          </a:p>
          <a:p>
            <a:pPr>
              <a:buClr>
                <a:schemeClr val="bg1"/>
              </a:buClr>
            </a:pP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For example, “He had apple pie with ice cream for dessert.” </a:t>
            </a:r>
            <a:endParaRPr lang="en-US" sz="22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60248" y="4702970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snack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787758" y="5181600"/>
            <a:ext cx="7848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It </a:t>
            </a:r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means a light meal. When we eat some food between regular meals, we call “snack.”  </a:t>
            </a:r>
          </a:p>
          <a:p>
            <a:pPr>
              <a:buClr>
                <a:schemeClr val="bg1"/>
              </a:buClr>
            </a:pP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For </a:t>
            </a:r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example “We had a snack on the train.” </a:t>
            </a:r>
            <a:endParaRPr lang="en-US" sz="2200" dirty="0" smtClean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11" name="그림 10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Vocabulary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0248" y="1600200"/>
            <a:ext cx="8153400" cy="609600"/>
          </a:xfrm>
        </p:spPr>
        <p:txBody>
          <a:bodyPr>
            <a:noAutofit/>
          </a:bodyPr>
          <a:lstStyle/>
          <a:p>
            <a:pPr lvl="0">
              <a:buClr>
                <a:schemeClr val="bg1"/>
              </a:buClr>
              <a:defRPr/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ingredient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87758" y="2057400"/>
            <a:ext cx="7848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It means one of the things that you put in when you make something to eat. 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For example, “The ingredients for cake are flour, butter, sugar and egg.”  </a:t>
            </a:r>
            <a:endParaRPr lang="en-US" sz="22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57200" y="3593725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r>
              <a:rPr lang="en-US" sz="3200" dirty="0">
                <a:solidFill>
                  <a:schemeClr val="tx2"/>
                </a:solidFill>
                <a:latin typeface="Franklin Gothic Medium" pitchFamily="34" charset="0"/>
              </a:rPr>
              <a:t>ancient </a:t>
            </a:r>
          </a:p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endParaRPr lang="en-US" sz="3200" dirty="0">
              <a:latin typeface="Franklin Gothic Medium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4710" y="4038601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It means very old. </a:t>
            </a: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For </a:t>
            </a:r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example “When we travel the Rome, we can see plenty of ancient buildings.” 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57200" y="4889125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r>
              <a:rPr lang="en-US" sz="3200" dirty="0">
                <a:solidFill>
                  <a:schemeClr val="tx2"/>
                </a:solidFill>
                <a:latin typeface="Franklin Gothic Medium" pitchFamily="34" charset="0"/>
              </a:rPr>
              <a:t>value</a:t>
            </a:r>
          </a:p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endParaRPr lang="en-US" sz="3200" dirty="0">
              <a:latin typeface="Franklin Gothic Medium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84710" y="5334001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It means to think that something is very important. </a:t>
            </a:r>
            <a:endParaRPr lang="en-US" sz="2200" dirty="0" smtClean="0">
              <a:solidFill>
                <a:srgbClr val="C00000"/>
              </a:solidFill>
              <a:latin typeface="Franklin Gothic Book" pitchFamily="34" charset="0"/>
            </a:endParaRPr>
          </a:p>
          <a:p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For </a:t>
            </a:r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example “I value my freedom.”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10" name="그림 9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Vocabulary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0248" y="1600200"/>
            <a:ext cx="8153400" cy="60960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wealthy </a:t>
            </a:r>
            <a:endParaRPr lang="en-US" sz="3200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87758" y="2057400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It means rich. For example “He is a very wealthy man.” means he is rich</a:t>
            </a:r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.  </a:t>
            </a:r>
            <a:endParaRPr lang="en-US" sz="22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57200" y="3129083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tribute</a:t>
            </a:r>
            <a:endParaRPr lang="en-US" sz="3200" dirty="0">
              <a:solidFill>
                <a:schemeClr val="tx2"/>
              </a:solidFill>
              <a:latin typeface="Franklin Gothic Medium" pitchFamily="34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endParaRPr lang="en-US" sz="3200" dirty="0">
              <a:latin typeface="Franklin Gothic Medium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4710" y="3573959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Franklin Gothic Book" pitchFamily="34" charset="0"/>
              </a:rPr>
              <a:t>It is something that you say, do, or make to show your admiration and respect for someone.</a:t>
            </a:r>
            <a:endParaRPr lang="en-US" sz="22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57200" y="4889125"/>
            <a:ext cx="8153400" cy="609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r>
              <a:rPr lang="en-US" sz="3200" dirty="0">
                <a:solidFill>
                  <a:schemeClr val="tx2"/>
                </a:solidFill>
                <a:latin typeface="Franklin Gothic Medium" pitchFamily="34" charset="0"/>
              </a:rPr>
              <a:t>f</a:t>
            </a: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avorite </a:t>
            </a:r>
            <a:endParaRPr lang="en-US" sz="3200" dirty="0">
              <a:solidFill>
                <a:schemeClr val="tx2"/>
              </a:solidFill>
              <a:latin typeface="Franklin Gothic Medium" pitchFamily="34" charset="0"/>
            </a:endParaRPr>
          </a:p>
          <a:p>
            <a:pPr marL="32004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endParaRPr lang="en-US" sz="3200" dirty="0">
              <a:latin typeface="Franklin Gothic Medium" pitchFamily="34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bg1"/>
              </a:buClr>
              <a:buSzPct val="60000"/>
              <a:buFont typeface="Wingdings"/>
              <a:buChar char=""/>
              <a:defRPr/>
            </a:pPr>
            <a:endParaRPr lang="en-US" sz="3200" dirty="0">
              <a:latin typeface="Franklin Gothic Medium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84710" y="5334001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Franklin Gothic Book" pitchFamily="34" charset="0"/>
              </a:rPr>
              <a:t>It means you like something above all others. For example, “This is one of my favorite restaurants.”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12" name="그림 11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04048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Practice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11430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3200" dirty="0" smtClean="0">
                <a:solidFill>
                  <a:schemeClr val="tx2"/>
                </a:solidFill>
                <a:latin typeface="Franklin Gothic Medium" pitchFamily="34" charset="0"/>
              </a:rPr>
              <a:t>How has the chocolate been used since the ancient times? </a:t>
            </a:r>
            <a:endParaRPr lang="en-US" sz="2400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57200" y="2667000"/>
            <a:ext cx="8305800" cy="2971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Chocolate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Franklin Gothic Medium" pitchFamily="34" charset="0"/>
              </a:rPr>
              <a:t>was often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used as money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Chocolate was used as a tribute at birth or at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marriage events.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Ancient times,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they l</a:t>
            </a:r>
            <a:r>
              <a:rPr lang="en-US" sz="2400" dirty="0" err="1" smtClean="0">
                <a:solidFill>
                  <a:srgbClr val="C00000"/>
                </a:solidFill>
                <a:latin typeface="Franklin Gothic Medium" pitchFamily="34" charset="0"/>
              </a:rPr>
              <a:t>iked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to </a:t>
            </a:r>
            <a:r>
              <a:rPr lang="en-US" sz="2400" b="0" u="none" dirty="0" smtClean="0">
                <a:solidFill>
                  <a:srgbClr val="C00000"/>
                </a:solidFill>
                <a:latin typeface="Franklin Gothic Medium" pitchFamily="34" charset="0"/>
              </a:rPr>
              <a:t>d</a:t>
            </a:r>
            <a:r>
              <a:rPr kumimoji="0" lang="en-US" sz="2400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rink chocolate.</a:t>
            </a:r>
            <a:endParaRPr kumimoji="0" lang="en-US" sz="240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934200" y="6400800"/>
            <a:ext cx="1901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Hyun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Ji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 Song &amp; Yoon Jung </a:t>
            </a:r>
            <a:r>
              <a:rPr lang="en-US" altLang="ko-K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" pitchFamily="34" charset="0"/>
                <a:ea typeface="굴림" pitchFamily="50" charset="-127"/>
                <a:cs typeface="Microsoft Sans Serif" pitchFamily="34" charset="0"/>
              </a:rPr>
              <a:t>Choi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Demi" pitchFamily="34" charset="0"/>
              <a:ea typeface="굴림" pitchFamily="50" charset="-127"/>
              <a:cs typeface="Microsoft Sans Serif" pitchFamily="34" charset="0"/>
            </a:endParaRPr>
          </a:p>
        </p:txBody>
      </p:sp>
      <p:pic>
        <p:nvPicPr>
          <p:cNvPr id="6" name="그림 5" descr="19191-Clipart-Illustration-Of-An-Orange-Man-Character-Seated-And-Reading-The-Daily-Newspaper-To-Brush-Up-On-Current-Ev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52400"/>
            <a:ext cx="1143000" cy="98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사용자 지정 3">
      <a:dk1>
        <a:sysClr val="windowText" lastClr="000000"/>
      </a:dk1>
      <a:lt1>
        <a:sysClr val="window" lastClr="FFFFFF"/>
      </a:lt1>
      <a:dk2>
        <a:srgbClr val="663300"/>
      </a:dk2>
      <a:lt2>
        <a:srgbClr val="EBDDC3"/>
      </a:lt2>
      <a:accent1>
        <a:srgbClr val="3C2D13"/>
      </a:accent1>
      <a:accent2>
        <a:srgbClr val="FF939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538</Words>
  <Application>Microsoft Office PowerPoint</Application>
  <PresentationFormat>화면 슬라이드 쇼(4:3)</PresentationFormat>
  <Paragraphs>79</Paragraphs>
  <Slides>12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가을</vt:lpstr>
      <vt:lpstr>Reading Micro teaching</vt:lpstr>
      <vt:lpstr>What do you think this is?</vt:lpstr>
      <vt:lpstr>Today’s topic...</vt:lpstr>
      <vt:lpstr>슬라이드 4</vt:lpstr>
      <vt:lpstr>슬라이드 5</vt:lpstr>
      <vt:lpstr>Vocabulary</vt:lpstr>
      <vt:lpstr>Vocabulary</vt:lpstr>
      <vt:lpstr>Vocabulary</vt:lpstr>
      <vt:lpstr>Practice </vt:lpstr>
      <vt:lpstr>Pair work </vt:lpstr>
      <vt:lpstr>Concept Check</vt:lpstr>
      <vt:lpstr>슬라이드 12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of Chocolate</dc:title>
  <dc:creator>alice</dc:creator>
  <cp:lastModifiedBy>DESKTOP</cp:lastModifiedBy>
  <cp:revision>96</cp:revision>
  <dcterms:created xsi:type="dcterms:W3CDTF">2009-07-12T13:10:09Z</dcterms:created>
  <dcterms:modified xsi:type="dcterms:W3CDTF">2009-07-14T14:25:14Z</dcterms:modified>
</cp:coreProperties>
</file>